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2" r:id="rId1"/>
  </p:sldMasterIdLst>
  <p:notesMasterIdLst>
    <p:notesMasterId r:id="rId70"/>
  </p:notesMasterIdLst>
  <p:sldIdLst>
    <p:sldId id="574" r:id="rId2"/>
    <p:sldId id="602" r:id="rId3"/>
    <p:sldId id="603" r:id="rId4"/>
    <p:sldId id="495" r:id="rId5"/>
    <p:sldId id="497" r:id="rId6"/>
    <p:sldId id="498" r:id="rId7"/>
    <p:sldId id="500" r:id="rId8"/>
    <p:sldId id="501" r:id="rId9"/>
    <p:sldId id="502" r:id="rId10"/>
    <p:sldId id="503" r:id="rId11"/>
    <p:sldId id="505" r:id="rId12"/>
    <p:sldId id="506" r:id="rId13"/>
    <p:sldId id="508" r:id="rId14"/>
    <p:sldId id="545" r:id="rId15"/>
    <p:sldId id="559" r:id="rId16"/>
    <p:sldId id="546" r:id="rId17"/>
    <p:sldId id="509" r:id="rId18"/>
    <p:sldId id="548" r:id="rId19"/>
    <p:sldId id="549" r:id="rId20"/>
    <p:sldId id="550" r:id="rId21"/>
    <p:sldId id="552" r:id="rId22"/>
    <p:sldId id="551" r:id="rId23"/>
    <p:sldId id="507" r:id="rId24"/>
    <p:sldId id="616" r:id="rId25"/>
    <p:sldId id="512" r:id="rId26"/>
    <p:sldId id="553" r:id="rId27"/>
    <p:sldId id="617" r:id="rId28"/>
    <p:sldId id="576" r:id="rId29"/>
    <p:sldId id="598" r:id="rId30"/>
    <p:sldId id="592" r:id="rId31"/>
    <p:sldId id="595" r:id="rId32"/>
    <p:sldId id="620" r:id="rId33"/>
    <p:sldId id="610" r:id="rId34"/>
    <p:sldId id="618" r:id="rId35"/>
    <p:sldId id="611" r:id="rId36"/>
    <p:sldId id="619" r:id="rId37"/>
    <p:sldId id="604" r:id="rId38"/>
    <p:sldId id="593" r:id="rId39"/>
    <p:sldId id="612" r:id="rId40"/>
    <p:sldId id="596" r:id="rId41"/>
    <p:sldId id="613" r:id="rId42"/>
    <p:sldId id="540" r:id="rId43"/>
    <p:sldId id="554" r:id="rId44"/>
    <p:sldId id="518" r:id="rId45"/>
    <p:sldId id="600" r:id="rId46"/>
    <p:sldId id="601" r:id="rId47"/>
    <p:sldId id="519" r:id="rId48"/>
    <p:sldId id="575" r:id="rId49"/>
    <p:sldId id="578" r:id="rId50"/>
    <p:sldId id="579" r:id="rId51"/>
    <p:sldId id="580" r:id="rId52"/>
    <p:sldId id="582" r:id="rId53"/>
    <p:sldId id="583" r:id="rId54"/>
    <p:sldId id="591" r:id="rId55"/>
    <p:sldId id="586" r:id="rId56"/>
    <p:sldId id="581" r:id="rId57"/>
    <p:sldId id="589" r:id="rId58"/>
    <p:sldId id="590" r:id="rId59"/>
    <p:sldId id="584" r:id="rId60"/>
    <p:sldId id="585" r:id="rId61"/>
    <p:sldId id="555" r:id="rId62"/>
    <p:sldId id="517" r:id="rId63"/>
    <p:sldId id="614" r:id="rId64"/>
    <p:sldId id="539" r:id="rId65"/>
    <p:sldId id="563" r:id="rId66"/>
    <p:sldId id="621" r:id="rId67"/>
    <p:sldId id="486" r:id="rId68"/>
    <p:sldId id="547" r:id="rId6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E20"/>
    <a:srgbClr val="01579B"/>
    <a:srgbClr val="BFBFBF"/>
    <a:srgbClr val="757575"/>
    <a:srgbClr val="212D4A"/>
    <a:srgbClr val="3E4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3ADC22-76E4-49B3-990F-D2468D07EFF4}">
  <a:tblStyle styleId="{113ADC22-76E4-49B3-990F-D2468D07EF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B46229-5FCC-42EF-A936-21BA63BC924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3401"/>
  </p:normalViewPr>
  <p:slideViewPr>
    <p:cSldViewPr snapToGrid="0">
      <p:cViewPr varScale="1">
        <p:scale>
          <a:sx n="141" d="100"/>
          <a:sy n="141" d="100"/>
        </p:scale>
        <p:origin x="336" y="17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5" d="100"/>
          <a:sy n="85" d="100"/>
        </p:scale>
        <p:origin x="2416"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Please fill out the post event survey</a:t>
            </a:r>
          </a:p>
        </p:txBody>
      </p:sp>
    </p:spTree>
    <p:extLst>
      <p:ext uri="{BB962C8B-B14F-4D97-AF65-F5344CB8AC3E}">
        <p14:creationId xmlns:p14="http://schemas.microsoft.com/office/powerpoint/2010/main" val="1140814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Little small though- context dependent</a:t>
            </a:r>
          </a:p>
        </p:txBody>
      </p:sp>
    </p:spTree>
    <p:extLst>
      <p:ext uri="{BB962C8B-B14F-4D97-AF65-F5344CB8AC3E}">
        <p14:creationId xmlns:p14="http://schemas.microsoft.com/office/powerpoint/2010/main" val="3624920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note this shortens the sentence making it more direct and more concise</a:t>
            </a:r>
          </a:p>
          <a:p>
            <a:r>
              <a:rPr lang="en-US" dirty="0"/>
              <a:t>The forms that can be replaced can also be used as contractions. So if you have a negative form that works as a contraction, consider if there might be a shorter way to convey that negative</a:t>
            </a:r>
          </a:p>
        </p:txBody>
      </p:sp>
    </p:spTree>
    <p:extLst>
      <p:ext uri="{BB962C8B-B14F-4D97-AF65-F5344CB8AC3E}">
        <p14:creationId xmlns:p14="http://schemas.microsoft.com/office/powerpoint/2010/main" val="1757829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Speaking here= conversations</a:t>
            </a:r>
          </a:p>
          <a:p>
            <a:r>
              <a:rPr lang="en-US" dirty="0"/>
              <a:t>This is what we tend to see</a:t>
            </a:r>
          </a:p>
          <a:p>
            <a:endParaRPr lang="en-US" dirty="0"/>
          </a:p>
        </p:txBody>
      </p:sp>
    </p:spTree>
    <p:extLst>
      <p:ext uri="{BB962C8B-B14F-4D97-AF65-F5344CB8AC3E}">
        <p14:creationId xmlns:p14="http://schemas.microsoft.com/office/powerpoint/2010/main" val="705632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speaking we tend to use more words to say things, use less precise language, add more clauses-&gt; it is time sensitive &amp; we are speaking on the fly in casual conversation- we use constructions that are easiest to get our ideas out, and we can </a:t>
            </a:r>
            <a:r>
              <a:rPr lang="en-US" dirty="0" err="1"/>
              <a:t>followup</a:t>
            </a:r>
            <a:r>
              <a:rPr lang="en-US" dirty="0"/>
              <a:t> to explain them more because the person is right there- but also subject matter, purpose, etc.</a:t>
            </a:r>
          </a:p>
          <a:p>
            <a:r>
              <a:rPr lang="en-US" dirty="0"/>
              <a:t>In writing we have the time to change what we write so we make it denser-&gt; more phrases, fewer clauses, more precise and often concise wording; </a:t>
            </a:r>
            <a:r>
              <a:rPr lang="en-US" dirty="0" err="1"/>
              <a:t>esp</a:t>
            </a:r>
            <a:r>
              <a:rPr lang="en-US" dirty="0"/>
              <a:t> in academic or </a:t>
            </a:r>
            <a:r>
              <a:rPr lang="en-US" dirty="0" err="1"/>
              <a:t>rsch</a:t>
            </a:r>
            <a:r>
              <a:rPr lang="en-US" dirty="0"/>
              <a:t> writing; and we don</a:t>
            </a:r>
            <a:r>
              <a:rPr lang="mr-IN" dirty="0"/>
              <a:t>’</a:t>
            </a:r>
            <a:r>
              <a:rPr lang="en-US" dirty="0"/>
              <a:t>t get a chance for the reader to ask us questions, so we try to be precise enough that they don</a:t>
            </a:r>
            <a:r>
              <a:rPr lang="mr-IN" dirty="0"/>
              <a:t>’</a:t>
            </a:r>
            <a:r>
              <a:rPr lang="en-US" dirty="0"/>
              <a:t>t have any ; and we revise to try to make the writing more friendly to the reader to help them understand what we are saying since we cannot follow up</a:t>
            </a:r>
          </a:p>
          <a:p>
            <a:endParaRPr lang="en-US" dirty="0"/>
          </a:p>
          <a:p>
            <a:r>
              <a:rPr lang="en-US" dirty="0"/>
              <a:t>* do not mistake these descriptions for rules or prescription. This is what we tend to come across and we know why</a:t>
            </a:r>
          </a:p>
          <a:p>
            <a:endParaRPr lang="en-US" dirty="0"/>
          </a:p>
          <a:p>
            <a:r>
              <a:rPr lang="en-US" dirty="0"/>
              <a:t>Keep in mind-</a:t>
            </a:r>
          </a:p>
          <a:p>
            <a:r>
              <a:rPr lang="en-US" dirty="0"/>
              <a:t>That does not mean that you should strive to put as many phrases and as few verbs and clauses as possible in academic or technical writing.</a:t>
            </a:r>
          </a:p>
          <a:p>
            <a:r>
              <a:rPr lang="en-US" dirty="0"/>
              <a:t>If you are told your writing is too informal for the context, these are areas that you can focus on revising. But if you overdo it, it can become unclear. So still follow the revision strategies for clarity.</a:t>
            </a:r>
          </a:p>
        </p:txBody>
      </p:sp>
    </p:spTree>
    <p:extLst>
      <p:ext uri="{BB962C8B-B14F-4D97-AF65-F5344CB8AC3E}">
        <p14:creationId xmlns:p14="http://schemas.microsoft.com/office/powerpoint/2010/main" val="140400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speaking we tend to use more words to say things, use less precise language, add more clauses-&gt; it is time sensitive &amp; we are speaking on the fly in casual conversation</a:t>
            </a:r>
          </a:p>
          <a:p>
            <a:r>
              <a:rPr lang="en-US" dirty="0"/>
              <a:t>In writing we have the time to change what we write so we make it denser-&gt; more phrases, fewer clauses, more precise and often concise wording</a:t>
            </a:r>
          </a:p>
          <a:p>
            <a:r>
              <a:rPr lang="en-US" dirty="0"/>
              <a:t>But don’t go too far, too dense, etc.</a:t>
            </a:r>
          </a:p>
          <a:p>
            <a:r>
              <a:rPr lang="en-US" dirty="0"/>
              <a:t>Could less formal elements be appropriate for some audiences even in writing?</a:t>
            </a:r>
          </a:p>
          <a:p>
            <a:r>
              <a:rPr lang="en-US" dirty="0"/>
              <a:t>You will see more academic in some presentations as well</a:t>
            </a:r>
          </a:p>
        </p:txBody>
      </p:sp>
    </p:spTree>
    <p:extLst>
      <p:ext uri="{BB962C8B-B14F-4D97-AF65-F5344CB8AC3E}">
        <p14:creationId xmlns:p14="http://schemas.microsoft.com/office/powerpoint/2010/main" val="1868082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7558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not the only answers</a:t>
            </a:r>
          </a:p>
          <a:p>
            <a:r>
              <a:rPr lang="en-US" dirty="0"/>
              <a:t>Also shows the possibility that as we gain understanding of a domain, we acquire more precise words that can replace longer descriptive phrasing</a:t>
            </a:r>
          </a:p>
          <a:p>
            <a:r>
              <a:rPr lang="en-US" dirty="0"/>
              <a:t>-note the use of such terms and whether or not to gloss them, will depend on the context, audience, and purpose</a:t>
            </a:r>
          </a:p>
        </p:txBody>
      </p:sp>
    </p:spTree>
    <p:extLst>
      <p:ext uri="{BB962C8B-B14F-4D97-AF65-F5344CB8AC3E}">
        <p14:creationId xmlns:p14="http://schemas.microsoft.com/office/powerpoint/2010/main" val="1498649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not the only or </a:t>
            </a:r>
            <a:r>
              <a:rPr lang="en-US" dirty="0" err="1"/>
              <a:t>necc</a:t>
            </a:r>
            <a:r>
              <a:rPr lang="en-US" dirty="0"/>
              <a:t> even the best options</a:t>
            </a:r>
          </a:p>
        </p:txBody>
      </p:sp>
    </p:spTree>
    <p:extLst>
      <p:ext uri="{BB962C8B-B14F-4D97-AF65-F5344CB8AC3E}">
        <p14:creationId xmlns:p14="http://schemas.microsoft.com/office/powerpoint/2010/main" val="2805664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Wouldn’t say these are jargon but there are shorter versions that can be used instead</a:t>
            </a:r>
          </a:p>
        </p:txBody>
      </p:sp>
    </p:spTree>
    <p:extLst>
      <p:ext uri="{BB962C8B-B14F-4D97-AF65-F5344CB8AC3E}">
        <p14:creationId xmlns:p14="http://schemas.microsoft.com/office/powerpoint/2010/main" val="405985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profs or editors are very into this and insist on certain things</a:t>
            </a:r>
          </a:p>
          <a:p>
            <a:r>
              <a:rPr lang="en-US" dirty="0"/>
              <a:t>Good</a:t>
            </a:r>
            <a:r>
              <a:rPr lang="en-US" baseline="0" dirty="0"/>
              <a:t> to check because sometimes the complexity of </a:t>
            </a:r>
            <a:r>
              <a:rPr lang="en-US" baseline="0" dirty="0" err="1"/>
              <a:t>rsch</a:t>
            </a:r>
            <a:r>
              <a:rPr lang="en-US" baseline="0" dirty="0"/>
              <a:t> writing lets us lose sight of some of these</a:t>
            </a:r>
            <a:endParaRPr lang="en-US" dirty="0"/>
          </a:p>
        </p:txBody>
      </p:sp>
    </p:spTree>
    <p:extLst>
      <p:ext uri="{BB962C8B-B14F-4D97-AF65-F5344CB8AC3E}">
        <p14:creationId xmlns:p14="http://schemas.microsoft.com/office/powerpoint/2010/main" val="2634182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where are we, who are we talking to, why?</a:t>
            </a:r>
          </a:p>
          <a:p>
            <a:r>
              <a:rPr lang="en-US" dirty="0"/>
              <a:t>Available options- all the parts of the language you know, all the ways you have of talking about something</a:t>
            </a:r>
          </a:p>
          <a:p>
            <a:r>
              <a:rPr lang="en-US" dirty="0"/>
              <a:t>Whenever possible be intentional with your choices</a:t>
            </a:r>
          </a:p>
          <a:p>
            <a:endParaRPr lang="en-US" dirty="0"/>
          </a:p>
          <a:p>
            <a:r>
              <a:rPr lang="en-US" dirty="0"/>
              <a:t>We will also talk about language choices beyond the word level</a:t>
            </a:r>
          </a:p>
          <a:p>
            <a:r>
              <a:rPr lang="en-US" dirty="0"/>
              <a:t>Really we make choices of lexicogrammar, phraseology, etc.</a:t>
            </a:r>
          </a:p>
        </p:txBody>
      </p:sp>
    </p:spTree>
    <p:extLst>
      <p:ext uri="{BB962C8B-B14F-4D97-AF65-F5344CB8AC3E}">
        <p14:creationId xmlns:p14="http://schemas.microsoft.com/office/powerpoint/2010/main" val="4250633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possibilities too- might not include in stand alone</a:t>
            </a:r>
          </a:p>
        </p:txBody>
      </p:sp>
    </p:spTree>
    <p:extLst>
      <p:ext uri="{BB962C8B-B14F-4D97-AF65-F5344CB8AC3E}">
        <p14:creationId xmlns:p14="http://schemas.microsoft.com/office/powerpoint/2010/main" val="2609033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Key technical terms and phrases should be consistent </a:t>
            </a:r>
          </a:p>
          <a:p>
            <a:r>
              <a:rPr lang="en-US" dirty="0"/>
              <a:t>Using another word or phrase for the same thing may incorrectly signal to the reader that you are talking about something new.</a:t>
            </a:r>
          </a:p>
        </p:txBody>
      </p:sp>
    </p:spTree>
    <p:extLst>
      <p:ext uri="{BB962C8B-B14F-4D97-AF65-F5344CB8AC3E}">
        <p14:creationId xmlns:p14="http://schemas.microsoft.com/office/powerpoint/2010/main" val="3551756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example repeats VLC systems as it needs to. Note the final use replaces it with ‘these systems</a:t>
            </a:r>
          </a:p>
          <a:p>
            <a:r>
              <a:rPr lang="en-US" dirty="0"/>
              <a:t>We see a similar replacement happen with ‘this feature’</a:t>
            </a:r>
          </a:p>
          <a:p>
            <a:r>
              <a:rPr lang="en-US" dirty="0"/>
              <a:t>Rather than using a synonym, these replacement act as a placeholder that references the more complex idea without having to write out the whole thing again. Replacements like this are sometimes called shell nouns since they are not complete without the thing they are referencing. They work in some ways as more precise pronouns- you need to know what they are replacing for the meaning to be conveyed</a:t>
            </a:r>
          </a:p>
          <a:p>
            <a:r>
              <a:rPr lang="en-US" dirty="0"/>
              <a:t>Note also that this is more precise then simply saying (in example)</a:t>
            </a:r>
          </a:p>
          <a:p>
            <a:r>
              <a:rPr lang="en-US" dirty="0"/>
              <a:t>This makes them susceptible to shadowing</a:t>
            </a:r>
          </a:p>
          <a:p>
            <a:r>
              <a:rPr lang="en-US" dirty="0"/>
              <a:t>We may not know what ‘them’ or ‘this’ refers back to, but adding that noun makes it more precise, while still being concise, fulfilling the goals for technical writing</a:t>
            </a:r>
          </a:p>
          <a:p>
            <a:r>
              <a:rPr lang="en-US" dirty="0"/>
              <a:t>Start looking for these kinds of replacements as you read and you’ll find a lot of them.</a:t>
            </a:r>
          </a:p>
          <a:p>
            <a:endParaRPr lang="en-US" dirty="0"/>
          </a:p>
        </p:txBody>
      </p:sp>
    </p:spTree>
    <p:extLst>
      <p:ext uri="{BB962C8B-B14F-4D97-AF65-F5344CB8AC3E}">
        <p14:creationId xmlns:p14="http://schemas.microsoft.com/office/powerpoint/2010/main" val="3471081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 that the case of shell nouns in grammatical discussion is more than what we cover here and some examples may be conflated with other grammatical terms.</a:t>
            </a:r>
          </a:p>
        </p:txBody>
      </p:sp>
    </p:spTree>
    <p:extLst>
      <p:ext uri="{BB962C8B-B14F-4D97-AF65-F5344CB8AC3E}">
        <p14:creationId xmlns:p14="http://schemas.microsoft.com/office/powerpoint/2010/main" val="1376454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Predictive models- but not just predictive models- predictive models based on Recon 1</a:t>
            </a:r>
          </a:p>
        </p:txBody>
      </p:sp>
    </p:spTree>
    <p:extLst>
      <p:ext uri="{BB962C8B-B14F-4D97-AF65-F5344CB8AC3E}">
        <p14:creationId xmlns:p14="http://schemas.microsoft.com/office/powerpoint/2010/main" val="1804637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9060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Maintaining wording makes it easier to refer back over slightly longer distances</a:t>
            </a:r>
          </a:p>
        </p:txBody>
      </p:sp>
    </p:spTree>
    <p:extLst>
      <p:ext uri="{BB962C8B-B14F-4D97-AF65-F5344CB8AC3E}">
        <p14:creationId xmlns:p14="http://schemas.microsoft.com/office/powerpoint/2010/main" val="870177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Maintaining wording makes it easier to refer back over slightly longer distances</a:t>
            </a:r>
          </a:p>
          <a:p>
            <a:r>
              <a:rPr lang="en-US" dirty="0"/>
              <a:t>Shell nouns offer precision over standalone this</a:t>
            </a:r>
          </a:p>
        </p:txBody>
      </p:sp>
    </p:spTree>
    <p:extLst>
      <p:ext uri="{BB962C8B-B14F-4D97-AF65-F5344CB8AC3E}">
        <p14:creationId xmlns:p14="http://schemas.microsoft.com/office/powerpoint/2010/main" val="3416679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Establish the assumption and then add information in a new sentence</a:t>
            </a:r>
          </a:p>
          <a:p>
            <a:r>
              <a:rPr lang="en-US" b="1" dirty="0"/>
              <a:t>Very common pattern</a:t>
            </a:r>
          </a:p>
          <a:p>
            <a:r>
              <a:rPr lang="en-US" dirty="0"/>
              <a:t>Can help avoid very long phrases like the assumption that </a:t>
            </a:r>
            <a:r>
              <a:rPr lang="en-US" dirty="0" err="1"/>
              <a:t>abcd</a:t>
            </a:r>
            <a:endParaRPr lang="en-US" dirty="0"/>
          </a:p>
          <a:p>
            <a:r>
              <a:rPr lang="en-US" dirty="0"/>
              <a:t>Note that you start with the verb assume and then turn it into a noun to reference back to the bigger idea. Assume-&gt;assumption</a:t>
            </a:r>
          </a:p>
        </p:txBody>
      </p:sp>
    </p:spTree>
    <p:extLst>
      <p:ext uri="{BB962C8B-B14F-4D97-AF65-F5344CB8AC3E}">
        <p14:creationId xmlns:p14="http://schemas.microsoft.com/office/powerpoint/2010/main" val="100439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Submitted example</a:t>
            </a:r>
          </a:p>
        </p:txBody>
      </p:sp>
    </p:spTree>
    <p:extLst>
      <p:ext uri="{BB962C8B-B14F-4D97-AF65-F5344CB8AC3E}">
        <p14:creationId xmlns:p14="http://schemas.microsoft.com/office/powerpoint/2010/main" val="2070837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don’t want the way something is written to get in the way of the content</a:t>
            </a:r>
          </a:p>
        </p:txBody>
      </p:sp>
    </p:spTree>
    <p:extLst>
      <p:ext uri="{BB962C8B-B14F-4D97-AF65-F5344CB8AC3E}">
        <p14:creationId xmlns:p14="http://schemas.microsoft.com/office/powerpoint/2010/main" val="3729986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Sometimes you may not have a word to reuse</a:t>
            </a:r>
          </a:p>
        </p:txBody>
      </p:sp>
    </p:spTree>
    <p:extLst>
      <p:ext uri="{BB962C8B-B14F-4D97-AF65-F5344CB8AC3E}">
        <p14:creationId xmlns:p14="http://schemas.microsoft.com/office/powerpoint/2010/main" val="1189554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Saying ‘Models’ or ‘techniques’ might make the reference more clear since it would maintain terminology</a:t>
            </a:r>
          </a:p>
          <a:p>
            <a:endParaRPr lang="en-US" dirty="0"/>
          </a:p>
        </p:txBody>
      </p:sp>
    </p:spTree>
    <p:extLst>
      <p:ext uri="{BB962C8B-B14F-4D97-AF65-F5344CB8AC3E}">
        <p14:creationId xmlns:p14="http://schemas.microsoft.com/office/powerpoint/2010/main" val="1094191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Saying ‘Models’ or ‘techniques’ might make the reference more clear since it would maintain terminology</a:t>
            </a:r>
          </a:p>
          <a:p>
            <a:r>
              <a:rPr lang="en-US" dirty="0"/>
              <a:t>Original version had an s on models which made it confusing for the example, s removed for slides</a:t>
            </a:r>
          </a:p>
          <a:p>
            <a:endParaRPr lang="en-US" dirty="0"/>
          </a:p>
        </p:txBody>
      </p:sp>
    </p:spTree>
    <p:extLst>
      <p:ext uri="{BB962C8B-B14F-4D97-AF65-F5344CB8AC3E}">
        <p14:creationId xmlns:p14="http://schemas.microsoft.com/office/powerpoint/2010/main" val="1251923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word forms</a:t>
            </a:r>
          </a:p>
        </p:txBody>
      </p:sp>
    </p:spTree>
    <p:extLst>
      <p:ext uri="{BB962C8B-B14F-4D97-AF65-F5344CB8AC3E}">
        <p14:creationId xmlns:p14="http://schemas.microsoft.com/office/powerpoint/2010/main" val="2789164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Phraseum</a:t>
            </a:r>
            <a:r>
              <a:rPr lang="en-US" dirty="0"/>
              <a:t>- learn chunks of language for speaking</a:t>
            </a:r>
          </a:p>
          <a:p>
            <a:r>
              <a:rPr lang="en-US" dirty="0"/>
              <a:t>Academic phrase bank- mentioned in previous workshops, this pdf with phrases by function and section of research paper is probably one of the more useful list based resources- caution- British dissertations, phrases may be different in American varieties of English </a:t>
            </a:r>
          </a:p>
        </p:txBody>
      </p:sp>
    </p:spTree>
    <p:extLst>
      <p:ext uri="{BB962C8B-B14F-4D97-AF65-F5344CB8AC3E}">
        <p14:creationId xmlns:p14="http://schemas.microsoft.com/office/powerpoint/2010/main" val="340253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selecting a section on the top, scroll down</a:t>
            </a:r>
          </a:p>
          <a:p>
            <a:r>
              <a:rPr lang="en-US" dirty="0"/>
              <a:t>There are different functions listed</a:t>
            </a:r>
          </a:p>
          <a:p>
            <a:r>
              <a:rPr lang="en-US" dirty="0"/>
              <a:t>Clicking a function will give a list of phrases used for that function</a:t>
            </a:r>
          </a:p>
        </p:txBody>
      </p:sp>
    </p:spTree>
    <p:extLst>
      <p:ext uri="{BB962C8B-B14F-4D97-AF65-F5344CB8AC3E}">
        <p14:creationId xmlns:p14="http://schemas.microsoft.com/office/powerpoint/2010/main" val="3836408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Change term in title?</a:t>
            </a:r>
          </a:p>
          <a:p>
            <a:r>
              <a:rPr lang="en-US" dirty="0"/>
              <a:t>ANTCONC</a:t>
            </a:r>
          </a:p>
        </p:txBody>
      </p:sp>
    </p:spTree>
    <p:extLst>
      <p:ext uri="{BB962C8B-B14F-4D97-AF65-F5344CB8AC3E}">
        <p14:creationId xmlns:p14="http://schemas.microsoft.com/office/powerpoint/2010/main" val="2275433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separate slides in </a:t>
            </a:r>
            <a:r>
              <a:rPr lang="en-US" dirty="0" err="1"/>
              <a:t>collab</a:t>
            </a:r>
            <a:r>
              <a:rPr lang="en-US" dirty="0"/>
              <a:t> &amp; links to online video &amp; pdf tutorials</a:t>
            </a:r>
          </a:p>
          <a:p>
            <a:r>
              <a:rPr lang="en-US" dirty="0"/>
              <a:t>You can also use COCA- an online corpus covering contemporary American English in speaking, fiction, magazines, newspapers and academic journals</a:t>
            </a:r>
          </a:p>
          <a:p>
            <a:r>
              <a:rPr lang="en-US" dirty="0"/>
              <a:t>You can choose which section you search or search them all</a:t>
            </a:r>
          </a:p>
          <a:p>
            <a:r>
              <a:rPr lang="en-US" dirty="0"/>
              <a:t>The corpus is tagged for parts of speech and supports wildcards allowing for a lot of detailed searches</a:t>
            </a:r>
          </a:p>
          <a:p>
            <a:r>
              <a:rPr lang="en-US" dirty="0"/>
              <a:t>It has a number of different features (see tutorials on each feature/tool on the </a:t>
            </a:r>
            <a:r>
              <a:rPr lang="en-US" dirty="0" err="1"/>
              <a:t>gwl</a:t>
            </a:r>
            <a:r>
              <a:rPr lang="en-US" dirty="0"/>
              <a:t> resources page and in </a:t>
            </a:r>
            <a:r>
              <a:rPr lang="en-US" dirty="0" err="1"/>
              <a:t>collab</a:t>
            </a:r>
            <a:r>
              <a:rPr lang="en-US" dirty="0"/>
              <a:t>)</a:t>
            </a:r>
          </a:p>
          <a:p>
            <a:r>
              <a:rPr lang="en-US" dirty="0" err="1"/>
              <a:t>Kwic</a:t>
            </a:r>
            <a:r>
              <a:rPr lang="en-US" dirty="0"/>
              <a:t> lines allow you to search and line up all the examples of what you searched so you can see patterns in how particular phrases are used in real contexts</a:t>
            </a:r>
          </a:p>
          <a:p>
            <a:r>
              <a:rPr lang="en-US" dirty="0"/>
              <a:t>Compare</a:t>
            </a:r>
          </a:p>
          <a:p>
            <a:r>
              <a:rPr lang="en-US" dirty="0"/>
              <a:t>Chart allows you to see usage across the different sections- useful for questions like is this academic or mostly in spoken?</a:t>
            </a:r>
          </a:p>
        </p:txBody>
      </p:sp>
    </p:spTree>
    <p:extLst>
      <p:ext uri="{BB962C8B-B14F-4D97-AF65-F5344CB8AC3E}">
        <p14:creationId xmlns:p14="http://schemas.microsoft.com/office/powerpoint/2010/main" val="886318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Per mil is the number of times the thing you searched occurs per million words in a given </a:t>
            </a:r>
            <a:r>
              <a:rPr lang="en-US" dirty="0" err="1"/>
              <a:t>subcorpus</a:t>
            </a:r>
            <a:endParaRPr lang="en-US" dirty="0"/>
          </a:p>
          <a:p>
            <a:r>
              <a:rPr lang="en-US" dirty="0"/>
              <a:t>Here really occurs 306.23 times per million words on spoken American English and only 16.91 times per million in academic (journal articles). Really is also more common in </a:t>
            </a:r>
            <a:r>
              <a:rPr lang="en-US" dirty="0" err="1"/>
              <a:t>informat</a:t>
            </a:r>
            <a:r>
              <a:rPr lang="en-US" dirty="0"/>
              <a:t> texts like blogs. This together suggests that really is more common in informal and spoken contexts that written academic contexts and is likely not the best choice if you want a research article to look like existing research articles.</a:t>
            </a:r>
          </a:p>
        </p:txBody>
      </p:sp>
    </p:spTree>
    <p:extLst>
      <p:ext uri="{BB962C8B-B14F-4D97-AF65-F5344CB8AC3E}">
        <p14:creationId xmlns:p14="http://schemas.microsoft.com/office/powerpoint/2010/main" val="3136257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Similar pattern</a:t>
            </a:r>
          </a:p>
        </p:txBody>
      </p:sp>
    </p:spTree>
    <p:extLst>
      <p:ext uri="{BB962C8B-B14F-4D97-AF65-F5344CB8AC3E}">
        <p14:creationId xmlns:p14="http://schemas.microsoft.com/office/powerpoint/2010/main" val="1776972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get comments that say too general or be more specific, it is possible this is due to relying on clichés or over used phrases that don’t give enough specificity to your meaning</a:t>
            </a:r>
          </a:p>
          <a:p>
            <a:endParaRPr lang="en-US" dirty="0"/>
          </a:p>
          <a:p>
            <a:r>
              <a:rPr lang="en-US" dirty="0"/>
              <a:t>Why avoid cliches?- technical writing is expected to be precise, concise, and direct- cliches don’t further that goal</a:t>
            </a:r>
          </a:p>
        </p:txBody>
      </p:sp>
    </p:spTree>
    <p:extLst>
      <p:ext uri="{BB962C8B-B14F-4D97-AF65-F5344CB8AC3E}">
        <p14:creationId xmlns:p14="http://schemas.microsoft.com/office/powerpoint/2010/main" val="3220632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6859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in addition, we see a different pattern. It is much more common is academic writing then in other types of writing and much more common than in spoken language</a:t>
            </a:r>
          </a:p>
        </p:txBody>
      </p:sp>
    </p:spTree>
    <p:extLst>
      <p:ext uri="{BB962C8B-B14F-4D97-AF65-F5344CB8AC3E}">
        <p14:creationId xmlns:p14="http://schemas.microsoft.com/office/powerpoint/2010/main" val="1362540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slides in </a:t>
            </a:r>
            <a:r>
              <a:rPr lang="en-US" dirty="0" err="1"/>
              <a:t>collab</a:t>
            </a:r>
            <a:r>
              <a:rPr lang="en-US" dirty="0"/>
              <a:t> &amp; online tutorials</a:t>
            </a:r>
          </a:p>
          <a:p>
            <a:r>
              <a:rPr lang="en-US" dirty="0"/>
              <a:t>Refer to 2 other workshops on this software</a:t>
            </a:r>
          </a:p>
        </p:txBody>
      </p:sp>
    </p:spTree>
    <p:extLst>
      <p:ext uri="{BB962C8B-B14F-4D97-AF65-F5344CB8AC3E}">
        <p14:creationId xmlns:p14="http://schemas.microsoft.com/office/powerpoint/2010/main" val="3824499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slides in </a:t>
            </a:r>
            <a:r>
              <a:rPr lang="en-US" dirty="0" err="1"/>
              <a:t>collab</a:t>
            </a:r>
            <a:r>
              <a:rPr lang="en-US" dirty="0"/>
              <a:t> (and tech demo session)- but also this are fairly easy to use compared to the others</a:t>
            </a:r>
          </a:p>
          <a:p>
            <a:r>
              <a:rPr lang="en-US" dirty="0" err="1"/>
              <a:t>Ozdic</a:t>
            </a:r>
            <a:r>
              <a:rPr lang="en-US" dirty="0"/>
              <a:t> groups the words that go with the word you look up into similar meaning groups; shows the grammatical constructions &amp; common words that go with the word you look up</a:t>
            </a:r>
          </a:p>
        </p:txBody>
      </p:sp>
    </p:spTree>
    <p:extLst>
      <p:ext uri="{BB962C8B-B14F-4D97-AF65-F5344CB8AC3E}">
        <p14:creationId xmlns:p14="http://schemas.microsoft.com/office/powerpoint/2010/main" val="1795013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971D5-E0FE-F140-BF93-BE7DF2E4179F}" type="slidenum">
              <a:rPr lang="en-US" smtClean="0"/>
              <a:t>67</a:t>
            </a:fld>
            <a:endParaRPr lang="en-US"/>
          </a:p>
        </p:txBody>
      </p:sp>
    </p:spTree>
    <p:extLst>
      <p:ext uri="{BB962C8B-B14F-4D97-AF65-F5344CB8AC3E}">
        <p14:creationId xmlns:p14="http://schemas.microsoft.com/office/powerpoint/2010/main" val="234519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39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avoid these?</a:t>
            </a:r>
          </a:p>
          <a:p>
            <a:r>
              <a:rPr lang="en-US" dirty="0"/>
              <a:t>Most readers won’t be familiar with these terms and will get hung up on why they appear in the text, derailing focus from your work. They typically do not follow the goals of technical writing or meet audience expectations</a:t>
            </a:r>
          </a:p>
          <a:p>
            <a:r>
              <a:rPr lang="en-US" dirty="0"/>
              <a:t>Could lead to misunderstanding</a:t>
            </a:r>
          </a:p>
          <a:p>
            <a:endParaRPr lang="en-US" dirty="0"/>
          </a:p>
        </p:txBody>
      </p:sp>
    </p:spTree>
    <p:extLst>
      <p:ext uri="{BB962C8B-B14F-4D97-AF65-F5344CB8AC3E}">
        <p14:creationId xmlns:p14="http://schemas.microsoft.com/office/powerpoint/2010/main" val="1699577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typically things we have in our early drafts that get revised later on</a:t>
            </a:r>
          </a:p>
          <a:p>
            <a:r>
              <a:rPr lang="en-US" dirty="0"/>
              <a:t>if you have a reason to use a particular style for a point, there may be a place for it. You are making informed language choices to suit your purposes, so there isn’t a right or wrong if it accomplishes that purpose.</a:t>
            </a:r>
          </a:p>
          <a:p>
            <a:r>
              <a:rPr lang="en-US" dirty="0"/>
              <a:t>Note you can still use a more spoken, easy to read style while continuing to avoid phrasing more often used in informal contexts</a:t>
            </a:r>
          </a:p>
          <a:p>
            <a:r>
              <a:rPr lang="en-US" dirty="0"/>
              <a:t>Always test choices against your audience, purpose, and context</a:t>
            </a:r>
          </a:p>
        </p:txBody>
      </p:sp>
    </p:spTree>
    <p:extLst>
      <p:ext uri="{BB962C8B-B14F-4D97-AF65-F5344CB8AC3E}">
        <p14:creationId xmlns:p14="http://schemas.microsoft.com/office/powerpoint/2010/main" val="2607412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Examples that are typically seen in less formal contexts</a:t>
            </a:r>
          </a:p>
          <a:p>
            <a:r>
              <a:rPr lang="en-US" dirty="0"/>
              <a:t>Clearly and obviously can also alienate readers who do not find it obvious</a:t>
            </a:r>
          </a:p>
        </p:txBody>
      </p:sp>
    </p:spTree>
    <p:extLst>
      <p:ext uri="{BB962C8B-B14F-4D97-AF65-F5344CB8AC3E}">
        <p14:creationId xmlns:p14="http://schemas.microsoft.com/office/powerpoint/2010/main" val="1281413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options might we see used more frequently in published research writing?</a:t>
            </a:r>
          </a:p>
        </p:txBody>
      </p:sp>
    </p:spTree>
    <p:extLst>
      <p:ext uri="{BB962C8B-B14F-4D97-AF65-F5344CB8AC3E}">
        <p14:creationId xmlns:p14="http://schemas.microsoft.com/office/powerpoint/2010/main" val="160371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EB5F0C"/>
        </a:solidFill>
        <a:effectLst/>
      </p:bgPr>
    </p:bg>
    <p:spTree>
      <p:nvGrpSpPr>
        <p:cNvPr id="1" name="Shape 19"/>
        <p:cNvGrpSpPr/>
        <p:nvPr/>
      </p:nvGrpSpPr>
      <p:grpSpPr>
        <a:xfrm>
          <a:off x="0" y="0"/>
          <a:ext cx="0" cy="0"/>
          <a:chOff x="0" y="0"/>
          <a:chExt cx="0" cy="0"/>
        </a:xfrm>
      </p:grpSpPr>
      <p:cxnSp>
        <p:nvCxnSpPr>
          <p:cNvPr id="20" name="Shape 20"/>
          <p:cNvCxnSpPr/>
          <p:nvPr/>
        </p:nvCxnSpPr>
        <p:spPr>
          <a:xfrm>
            <a:off x="434100" y="327100"/>
            <a:ext cx="8275800" cy="14100"/>
          </a:xfrm>
          <a:prstGeom prst="straightConnector1">
            <a:avLst/>
          </a:prstGeom>
          <a:noFill/>
          <a:ln w="28575" cap="flat" cmpd="sng">
            <a:solidFill>
              <a:schemeClr val="lt1"/>
            </a:solidFill>
            <a:prstDash val="dot"/>
            <a:round/>
            <a:headEnd type="none" w="sm" len="sm"/>
            <a:tailEnd type="none" w="sm" len="sm"/>
          </a:ln>
        </p:spPr>
      </p:cxnSp>
      <p:sp>
        <p:nvSpPr>
          <p:cNvPr id="21" name="Shape 21"/>
          <p:cNvSpPr txBox="1">
            <a:spLocks noGrp="1"/>
          </p:cNvSpPr>
          <p:nvPr>
            <p:ph type="ctrTitle"/>
          </p:nvPr>
        </p:nvSpPr>
        <p:spPr>
          <a:xfrm>
            <a:off x="427425" y="630225"/>
            <a:ext cx="8275800" cy="1542000"/>
          </a:xfrm>
          <a:prstGeom prst="rect">
            <a:avLst/>
          </a:prstGeom>
        </p:spPr>
        <p:txBody>
          <a:bodyPr spcFirstLastPara="1" wrap="square" lIns="91425" tIns="91425" rIns="91425" bIns="91425" anchor="t" anchorCtr="0"/>
          <a:lstStyle>
            <a:lvl1pPr lvl="0" algn="ctr" rtl="0">
              <a:spcBef>
                <a:spcPts val="0"/>
              </a:spcBef>
              <a:spcAft>
                <a:spcPts val="0"/>
              </a:spcAft>
              <a:buClr>
                <a:srgbClr val="232D4B"/>
              </a:buClr>
              <a:buSzPts val="4800"/>
              <a:buFont typeface="Franklin Gothic"/>
              <a:buNone/>
              <a:defRPr sz="4800">
                <a:solidFill>
                  <a:srgbClr val="232D4B"/>
                </a:solidFill>
                <a:latin typeface="Franklin Gothic"/>
                <a:ea typeface="Franklin Gothic"/>
                <a:cs typeface="Franklin Gothic"/>
                <a:sym typeface="Franklin Gothic"/>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2" name="Shape 22"/>
          <p:cNvSpPr txBox="1">
            <a:spLocks noGrp="1"/>
          </p:cNvSpPr>
          <p:nvPr>
            <p:ph type="subTitle" idx="1"/>
          </p:nvPr>
        </p:nvSpPr>
        <p:spPr>
          <a:xfrm>
            <a:off x="445975" y="3238450"/>
            <a:ext cx="8275800" cy="12417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23" name="Shape 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58010" y="2547432"/>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242284"/>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33301" y="1275721"/>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2818425"/>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297642"/>
            <a:ext cx="5449313" cy="1107090"/>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1897611"/>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05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1 1 1">
  <p:cSld name="TITLE_AND_BODY_1_1_1_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40374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170" name="Shape 170"/>
          <p:cNvSpPr txBox="1">
            <a:spLocks noGrp="1"/>
          </p:cNvSpPr>
          <p:nvPr>
            <p:ph type="body" idx="2"/>
          </p:nvPr>
        </p:nvSpPr>
        <p:spPr>
          <a:xfrm>
            <a:off x="4833675" y="1100250"/>
            <a:ext cx="40374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1 1 1" preserve="1" userDrawn="1">
  <p:cSld name="1_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7751246"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dirty="0"/>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86570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232D4B"/>
        </a:solidFill>
        <a:effectLst/>
      </p:bgPr>
    </p:bg>
    <p:spTree>
      <p:nvGrpSpPr>
        <p:cNvPr id="1" name="Shape 29"/>
        <p:cNvGrpSpPr/>
        <p:nvPr/>
      </p:nvGrpSpPr>
      <p:grpSpPr>
        <a:xfrm>
          <a:off x="0" y="0"/>
          <a:ext cx="0" cy="0"/>
          <a:chOff x="0" y="0"/>
          <a:chExt cx="0" cy="0"/>
        </a:xfrm>
      </p:grpSpPr>
      <p:cxnSp>
        <p:nvCxnSpPr>
          <p:cNvPr id="30" name="Shape 30"/>
          <p:cNvCxnSpPr/>
          <p:nvPr/>
        </p:nvCxnSpPr>
        <p:spPr>
          <a:xfrm>
            <a:off x="2477724" y="415650"/>
            <a:ext cx="6244200" cy="0"/>
          </a:xfrm>
          <a:prstGeom prst="straightConnector1">
            <a:avLst/>
          </a:prstGeom>
          <a:noFill/>
          <a:ln w="38100" cap="flat" cmpd="sng">
            <a:solidFill>
              <a:schemeClr val="lt1"/>
            </a:solidFill>
            <a:prstDash val="dot"/>
            <a:round/>
            <a:headEnd type="none" w="sm" len="sm"/>
            <a:tailEnd type="none" w="sm" len="sm"/>
          </a:ln>
        </p:spPr>
      </p:cxnSp>
      <p:sp>
        <p:nvSpPr>
          <p:cNvPr id="31" name="Shape 31"/>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2" name="Shape 3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2400"/>
              <a:buFont typeface="Franklin Gothic"/>
              <a:buNone/>
              <a:defRPr>
                <a:solidFill>
                  <a:schemeClr val="lt1"/>
                </a:solidFill>
                <a:latin typeface="Franklin Gothic"/>
                <a:ea typeface="Franklin Gothic"/>
                <a:cs typeface="Franklin Gothic"/>
                <a:sym typeface="Franklin Gothic"/>
              </a:defRPr>
            </a:lvl1pPr>
            <a:lvl2pPr lvl="1"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3" name="Shape 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2">
  <p:cSld name="TITLE_1_2">
    <p:bg>
      <p:bgPr>
        <a:solidFill>
          <a:srgbClr val="232D4B"/>
        </a:solidFill>
        <a:effectLst/>
      </p:bgPr>
    </p:bg>
    <p:spTree>
      <p:nvGrpSpPr>
        <p:cNvPr id="1" name="Shape 34"/>
        <p:cNvGrpSpPr/>
        <p:nvPr/>
      </p:nvGrpSpPr>
      <p:grpSpPr>
        <a:xfrm>
          <a:off x="0" y="0"/>
          <a:ext cx="0" cy="0"/>
          <a:chOff x="0" y="0"/>
          <a:chExt cx="0" cy="0"/>
        </a:xfrm>
      </p:grpSpPr>
      <p:cxnSp>
        <p:nvCxnSpPr>
          <p:cNvPr id="35" name="Shape 35"/>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36" name="Shape 36"/>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7" name="Shape 37"/>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8" name="Shape 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39" name="Shape 39"/>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2 2 1">
  <p:cSld name="TITLE_1_2_2_1">
    <p:bg>
      <p:bgPr>
        <a:solidFill>
          <a:srgbClr val="232D4B"/>
        </a:solidFill>
        <a:effectLst/>
      </p:bgPr>
    </p:bg>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48" name="Shape 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49" name="Shape 49"/>
          <p:cNvPicPr preferRelativeResize="0"/>
          <p:nvPr/>
        </p:nvPicPr>
        <p:blipFill>
          <a:blip r:embed="rId2">
            <a:alphaModFix/>
          </a:blip>
          <a:stretch>
            <a:fillRect/>
          </a:stretch>
        </p:blipFill>
        <p:spPr>
          <a:xfrm>
            <a:off x="1778600" y="2018302"/>
            <a:ext cx="5586799" cy="2821724"/>
          </a:xfrm>
          <a:prstGeom prst="rect">
            <a:avLst/>
          </a:prstGeom>
          <a:noFill/>
          <a:ln>
            <a:noFill/>
          </a:ln>
        </p:spPr>
      </p:pic>
      <p:sp>
        <p:nvSpPr>
          <p:cNvPr id="50" name="Shape 50"/>
          <p:cNvSpPr txBox="1">
            <a:spLocks noGrp="1"/>
          </p:cNvSpPr>
          <p:nvPr>
            <p:ph type="subTitle" idx="1"/>
          </p:nvPr>
        </p:nvSpPr>
        <p:spPr>
          <a:xfrm>
            <a:off x="0" y="394962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1" name="Shape 51"/>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2 2 1 1">
  <p:cSld name="TITLE_1_2_2_1_1">
    <p:bg>
      <p:bgPr>
        <a:solidFill>
          <a:srgbClr val="232D4B"/>
        </a:solidFill>
        <a:effectLst/>
      </p:bgPr>
    </p:bg>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54" name="Shape 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55" name="Shape 55"/>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56" name="Shape 56"/>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7" name="Shape 57"/>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2 2 1 1 1">
  <p:cSld name="TITLE_1_2_2_1_1_1">
    <p:bg>
      <p:bgPr>
        <a:solidFill>
          <a:srgbClr val="232D4B"/>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0" name="Shape 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61" name="Shape 61"/>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62" name="Shape 62"/>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3" name="Shape 63"/>
          <p:cNvCxnSpPr/>
          <p:nvPr/>
        </p:nvCxnSpPr>
        <p:spPr>
          <a:xfrm rot="10800000" flipH="1">
            <a:off x="192750" y="2232725"/>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2 2 1 1 1 1">
  <p:cSld name="TITLE_1_2_2_1_1_1_1">
    <p:bg>
      <p:bgPr>
        <a:solidFill>
          <a:srgbClr val="232D4B"/>
        </a:solidFill>
        <a:effectLst/>
      </p:bgPr>
    </p:bg>
    <p:spTree>
      <p:nvGrpSpPr>
        <p:cNvPr id="1" name="Shape 64"/>
        <p:cNvGrpSpPr/>
        <p:nvPr/>
      </p:nvGrpSpPr>
      <p:grpSpPr>
        <a:xfrm>
          <a:off x="0" y="0"/>
          <a:ext cx="0" cy="0"/>
          <a:chOff x="0" y="0"/>
          <a:chExt cx="0" cy="0"/>
        </a:xfrm>
      </p:grpSpPr>
      <p:pic>
        <p:nvPicPr>
          <p:cNvPr id="65" name="Shape 65"/>
          <p:cNvPicPr preferRelativeResize="0"/>
          <p:nvPr/>
        </p:nvPicPr>
        <p:blipFill>
          <a:blip r:embed="rId2">
            <a:alphaModFix/>
          </a:blip>
          <a:stretch>
            <a:fillRect/>
          </a:stretch>
        </p:blipFill>
        <p:spPr>
          <a:xfrm>
            <a:off x="1824150" y="-304798"/>
            <a:ext cx="5586799" cy="2821724"/>
          </a:xfrm>
          <a:prstGeom prst="rect">
            <a:avLst/>
          </a:prstGeom>
          <a:noFill/>
          <a:ln>
            <a:noFill/>
          </a:ln>
        </p:spPr>
      </p:pic>
      <p:sp>
        <p:nvSpPr>
          <p:cNvPr id="66" name="Shape 66"/>
          <p:cNvSpPr txBox="1">
            <a:spLocks noGrp="1"/>
          </p:cNvSpPr>
          <p:nvPr>
            <p:ph type="ctrTitle"/>
          </p:nvPr>
        </p:nvSpPr>
        <p:spPr>
          <a:xfrm>
            <a:off x="101850" y="23898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7" name="Shape 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68" name="Shape 68"/>
          <p:cNvSpPr txBox="1">
            <a:spLocks noGrp="1"/>
          </p:cNvSpPr>
          <p:nvPr>
            <p:ph type="subTitle" idx="1"/>
          </p:nvPr>
        </p:nvSpPr>
        <p:spPr>
          <a:xfrm>
            <a:off x="147400" y="39318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9" name="Shape 69"/>
          <p:cNvCxnSpPr/>
          <p:nvPr/>
        </p:nvCxnSpPr>
        <p:spPr>
          <a:xfrm rot="10800000" flipH="1">
            <a:off x="238300" y="1887800"/>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2 1">
  <p:cSld name="TITLE_1_2_1">
    <p:bg>
      <p:bgPr>
        <a:solidFill>
          <a:srgbClr val="232D4B"/>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72" name="Shape 72"/>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73" name="Shape 73"/>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74" name="Shape 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75" name="Shape 75"/>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988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_HEADER_3">
    <p:bg>
      <p:bgPr>
        <a:solidFill>
          <a:srgbClr val="E57200"/>
        </a:solidFill>
        <a:effectLst/>
      </p:bgPr>
    </p:bg>
    <p:spTree>
      <p:nvGrpSpPr>
        <p:cNvPr id="1" name="Shape 86"/>
        <p:cNvGrpSpPr/>
        <p:nvPr/>
      </p:nvGrpSpPr>
      <p:grpSpPr>
        <a:xfrm>
          <a:off x="0" y="0"/>
          <a:ext cx="0" cy="0"/>
          <a:chOff x="0" y="0"/>
          <a:chExt cx="0" cy="0"/>
        </a:xfrm>
      </p:grpSpPr>
      <p:cxnSp>
        <p:nvCxnSpPr>
          <p:cNvPr id="87" name="Shape 87"/>
          <p:cNvCxnSpPr/>
          <p:nvPr/>
        </p:nvCxnSpPr>
        <p:spPr>
          <a:xfrm>
            <a:off x="425200" y="415650"/>
            <a:ext cx="8296800" cy="0"/>
          </a:xfrm>
          <a:prstGeom prst="straightConnector1">
            <a:avLst/>
          </a:prstGeom>
          <a:noFill/>
          <a:ln w="38100" cap="flat" cmpd="sng">
            <a:solidFill>
              <a:schemeClr val="lt1"/>
            </a:solidFill>
            <a:prstDash val="dot"/>
            <a:round/>
            <a:headEnd type="none" w="sm" len="sm"/>
            <a:tailEnd type="none" w="sm" len="sm"/>
          </a:ln>
        </p:spPr>
      </p:cxnSp>
      <p:sp>
        <p:nvSpPr>
          <p:cNvPr id="88" name="Shape 88"/>
          <p:cNvSpPr txBox="1">
            <a:spLocks noGrp="1"/>
          </p:cNvSpPr>
          <p:nvPr>
            <p:ph type="title"/>
          </p:nvPr>
        </p:nvSpPr>
        <p:spPr>
          <a:xfrm>
            <a:off x="406425" y="579875"/>
            <a:ext cx="8296800" cy="4012500"/>
          </a:xfrm>
          <a:prstGeom prst="rect">
            <a:avLst/>
          </a:prstGeom>
        </p:spPr>
        <p:txBody>
          <a:bodyPr spcFirstLastPara="1" wrap="square" lIns="91425" tIns="91425" rIns="91425" bIns="91425" anchor="ctr" anchorCtr="0"/>
          <a:lstStyle>
            <a:lvl1pPr lvl="0" algn="ctr"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2pPr>
            <a:lvl3pPr lvl="2"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3pPr>
            <a:lvl4pPr lvl="3"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4pPr>
            <a:lvl5pPr lvl="4"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5pPr>
            <a:lvl6pPr lvl="5"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6pPr>
            <a:lvl7pPr lvl="6"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7pPr>
            <a:lvl8pPr lvl="7"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8pPr>
            <a:lvl9pPr lvl="8"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9pPr>
          </a:lstStyle>
          <a:p>
            <a:endParaRPr/>
          </a:p>
        </p:txBody>
      </p:sp>
      <p:sp>
        <p:nvSpPr>
          <p:cNvPr id="89" name="Shape 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90" name="Shape 90"/>
          <p:cNvCxnSpPr/>
          <p:nvPr/>
        </p:nvCxnSpPr>
        <p:spPr>
          <a:xfrm>
            <a:off x="425200" y="4688750"/>
            <a:ext cx="8296800" cy="0"/>
          </a:xfrm>
          <a:prstGeom prst="straightConnector1">
            <a:avLst/>
          </a:prstGeom>
          <a:noFill/>
          <a:ln w="38100" cap="flat" cmpd="sng">
            <a:solidFill>
              <a:schemeClr val="lt1"/>
            </a:solidFill>
            <a:prstDash val="dot"/>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solidFill>
          <a:srgbClr val="EB5F0C"/>
        </a:solidFill>
        <a:effectLst/>
      </p:bgPr>
    </p:bg>
    <p:spTree>
      <p:nvGrpSpPr>
        <p:cNvPr id="1" name="Shape 91"/>
        <p:cNvGrpSpPr/>
        <p:nvPr/>
      </p:nvGrpSpPr>
      <p:grpSpPr>
        <a:xfrm>
          <a:off x="0" y="0"/>
          <a:ext cx="0" cy="0"/>
          <a:chOff x="0" y="0"/>
          <a:chExt cx="0" cy="0"/>
        </a:xfrm>
      </p:grpSpPr>
      <p:cxnSp>
        <p:nvCxnSpPr>
          <p:cNvPr id="92" name="Shape 92"/>
          <p:cNvCxnSpPr/>
          <p:nvPr/>
        </p:nvCxnSpPr>
        <p:spPr>
          <a:xfrm>
            <a:off x="425200" y="415650"/>
            <a:ext cx="8296800" cy="0"/>
          </a:xfrm>
          <a:prstGeom prst="straightConnector1">
            <a:avLst/>
          </a:prstGeom>
          <a:noFill/>
          <a:ln w="38100" cap="flat" cmpd="sng">
            <a:solidFill>
              <a:srgbClr val="232D4B"/>
            </a:solidFill>
            <a:prstDash val="dot"/>
            <a:round/>
            <a:headEnd type="none" w="sm" len="sm"/>
            <a:tailEnd type="none" w="sm" len="sm"/>
          </a:ln>
        </p:spPr>
      </p:cxnSp>
      <p:sp>
        <p:nvSpPr>
          <p:cNvPr id="93" name="Shape 93"/>
          <p:cNvSpPr txBox="1">
            <a:spLocks noGrp="1"/>
          </p:cNvSpPr>
          <p:nvPr>
            <p:ph type="title"/>
          </p:nvPr>
        </p:nvSpPr>
        <p:spPr>
          <a:xfrm>
            <a:off x="406425" y="579875"/>
            <a:ext cx="8296800" cy="40125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2pPr>
            <a:lvl3pPr lvl="2"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3pPr>
            <a:lvl4pPr lvl="3"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4pPr>
            <a:lvl5pPr lvl="4"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5pPr>
            <a:lvl6pPr lvl="5"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6pPr>
            <a:lvl7pPr lvl="6"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7pPr>
            <a:lvl8pPr lvl="7"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8pPr>
            <a:lvl9pPr lvl="8"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9pPr>
          </a:lstStyle>
          <a:p>
            <a:endParaRPr/>
          </a:p>
        </p:txBody>
      </p:sp>
      <p:sp>
        <p:nvSpPr>
          <p:cNvPr id="94" name="Shape 9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95" name="Shape 95"/>
          <p:cNvCxnSpPr/>
          <p:nvPr/>
        </p:nvCxnSpPr>
        <p:spPr>
          <a:xfrm>
            <a:off x="425200" y="4688750"/>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01"/>
        <p:cNvGrpSpPr/>
        <p:nvPr/>
      </p:nvGrpSpPr>
      <p:grpSpPr>
        <a:xfrm>
          <a:off x="0" y="0"/>
          <a:ext cx="0" cy="0"/>
          <a:chOff x="0" y="0"/>
          <a:chExt cx="0" cy="0"/>
        </a:xfrm>
      </p:grpSpPr>
      <p:sp>
        <p:nvSpPr>
          <p:cNvPr id="102" name="Shape 102"/>
          <p:cNvSpPr/>
          <p:nvPr/>
        </p:nvSpPr>
        <p:spPr>
          <a:xfrm>
            <a:off x="-119625" y="1887275"/>
            <a:ext cx="9396600" cy="1914000"/>
          </a:xfrm>
          <a:prstGeom prst="rect">
            <a:avLst/>
          </a:prstGeom>
          <a:solidFill>
            <a:srgbClr val="EB5F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3" name="Shape 103"/>
          <p:cNvSpPr txBox="1">
            <a:spLocks noGrp="1"/>
          </p:cNvSpPr>
          <p:nvPr>
            <p:ph type="title"/>
          </p:nvPr>
        </p:nvSpPr>
        <p:spPr>
          <a:xfrm>
            <a:off x="594725" y="575950"/>
            <a:ext cx="8311500" cy="635400"/>
          </a:xfrm>
          <a:prstGeom prst="rect">
            <a:avLst/>
          </a:prstGeom>
        </p:spPr>
        <p:txBody>
          <a:bodyPr spcFirstLastPara="1" wrap="square" lIns="91425" tIns="91425" rIns="91425" bIns="91425" anchor="t" anchorCtr="0"/>
          <a:lstStyle>
            <a:lvl1pPr lvl="0">
              <a:spcBef>
                <a:spcPts val="0"/>
              </a:spcBef>
              <a:spcAft>
                <a:spcPts val="0"/>
              </a:spcAft>
              <a:buNone/>
              <a:defRPr>
                <a:solidFill>
                  <a:srgbClr val="01215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119"/>
        <p:cNvGrpSpPr/>
        <p:nvPr/>
      </p:nvGrpSpPr>
      <p:grpSpPr>
        <a:xfrm>
          <a:off x="0" y="0"/>
          <a:ext cx="0" cy="0"/>
          <a:chOff x="0" y="0"/>
          <a:chExt cx="0" cy="0"/>
        </a:xfrm>
      </p:grpSpPr>
      <p:cxnSp>
        <p:nvCxnSpPr>
          <p:cNvPr id="120" name="Shape 120"/>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1" name="Shape 121"/>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2" name="Shape 122"/>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666666"/>
              </a:buClr>
              <a:buSzPts val="2400"/>
              <a:buChar char="●"/>
              <a:defRPr>
                <a:solidFill>
                  <a:srgbClr val="666666"/>
                </a:solidFill>
              </a:defRPr>
            </a:lvl1pPr>
            <a:lvl2pPr marL="914400" lvl="1" indent="-368300" rtl="0">
              <a:spcBef>
                <a:spcPts val="1300"/>
              </a:spcBef>
              <a:spcAft>
                <a:spcPts val="0"/>
              </a:spcAft>
              <a:buClr>
                <a:srgbClr val="666666"/>
              </a:buClr>
              <a:buSzPts val="2200"/>
              <a:buChar char="○"/>
              <a:defRPr>
                <a:solidFill>
                  <a:srgbClr val="666666"/>
                </a:solidFill>
              </a:defRPr>
            </a:lvl2pPr>
            <a:lvl3pPr marL="1371600" lvl="2" indent="-355600" rtl="0">
              <a:spcBef>
                <a:spcPts val="1300"/>
              </a:spcBef>
              <a:spcAft>
                <a:spcPts val="0"/>
              </a:spcAft>
              <a:buClr>
                <a:srgbClr val="666666"/>
              </a:buClr>
              <a:buSzPts val="2000"/>
              <a:buChar char="■"/>
              <a:defRPr>
                <a:solidFill>
                  <a:srgbClr val="666666"/>
                </a:solidFill>
              </a:defRPr>
            </a:lvl3pPr>
            <a:lvl4pPr marL="1828800" lvl="3" indent="-349250" rtl="0">
              <a:spcBef>
                <a:spcPts val="1300"/>
              </a:spcBef>
              <a:spcAft>
                <a:spcPts val="0"/>
              </a:spcAft>
              <a:buClr>
                <a:srgbClr val="666666"/>
              </a:buClr>
              <a:buSzPts val="1900"/>
              <a:buChar char="●"/>
              <a:defRPr>
                <a:solidFill>
                  <a:srgbClr val="666666"/>
                </a:solidFill>
              </a:defRPr>
            </a:lvl4pPr>
            <a:lvl5pPr marL="2286000" lvl="4" indent="-342900" rtl="0">
              <a:spcBef>
                <a:spcPts val="1300"/>
              </a:spcBef>
              <a:spcAft>
                <a:spcPts val="0"/>
              </a:spcAft>
              <a:buClr>
                <a:srgbClr val="666666"/>
              </a:buClr>
              <a:buSzPts val="1800"/>
              <a:buChar char="○"/>
              <a:defRPr>
                <a:solidFill>
                  <a:srgbClr val="666666"/>
                </a:solidFill>
              </a:defRPr>
            </a:lvl5pPr>
            <a:lvl6pPr marL="2743200" lvl="5" indent="-330200" rtl="0">
              <a:spcBef>
                <a:spcPts val="1300"/>
              </a:spcBef>
              <a:spcAft>
                <a:spcPts val="0"/>
              </a:spcAft>
              <a:buClr>
                <a:srgbClr val="666666"/>
              </a:buClr>
              <a:buSzPts val="1600"/>
              <a:buChar char="■"/>
              <a:defRPr>
                <a:solidFill>
                  <a:srgbClr val="666666"/>
                </a:solidFill>
              </a:defRPr>
            </a:lvl6pPr>
            <a:lvl7pPr marL="3200400" lvl="6" indent="-317500" rtl="0">
              <a:spcBef>
                <a:spcPts val="1300"/>
              </a:spcBef>
              <a:spcAft>
                <a:spcPts val="0"/>
              </a:spcAft>
              <a:buClr>
                <a:srgbClr val="666666"/>
              </a:buClr>
              <a:buSzPts val="1400"/>
              <a:buChar char="●"/>
              <a:defRPr>
                <a:solidFill>
                  <a:srgbClr val="666666"/>
                </a:solidFill>
              </a:defRPr>
            </a:lvl7pPr>
            <a:lvl8pPr marL="3657600" lvl="7" indent="-317500" rtl="0">
              <a:spcBef>
                <a:spcPts val="1300"/>
              </a:spcBef>
              <a:spcAft>
                <a:spcPts val="0"/>
              </a:spcAft>
              <a:buClr>
                <a:srgbClr val="666666"/>
              </a:buClr>
              <a:buSzPts val="1400"/>
              <a:buChar char="○"/>
              <a:defRPr>
                <a:solidFill>
                  <a:srgbClr val="666666"/>
                </a:solidFill>
              </a:defRPr>
            </a:lvl8pPr>
            <a:lvl9pPr marL="4114800" lvl="8" indent="-317500" rtl="0">
              <a:spcBef>
                <a:spcPts val="1300"/>
              </a:spcBef>
              <a:spcAft>
                <a:spcPts val="1300"/>
              </a:spcAft>
              <a:buClr>
                <a:srgbClr val="666666"/>
              </a:buClr>
              <a:buSzPts val="1400"/>
              <a:buChar char="■"/>
              <a:defRPr>
                <a:solidFill>
                  <a:srgbClr val="666666"/>
                </a:solidFill>
              </a:defRPr>
            </a:lvl9pPr>
          </a:lstStyle>
          <a:p>
            <a:endParaRPr/>
          </a:p>
        </p:txBody>
      </p:sp>
      <p:sp>
        <p:nvSpPr>
          <p:cNvPr id="123" name="Shape 1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24"/>
        <p:cNvGrpSpPr/>
        <p:nvPr/>
      </p:nvGrpSpPr>
      <p:grpSpPr>
        <a:xfrm>
          <a:off x="0" y="0"/>
          <a:ext cx="0" cy="0"/>
          <a:chOff x="0" y="0"/>
          <a:chExt cx="0" cy="0"/>
        </a:xfrm>
      </p:grpSpPr>
      <p:cxnSp>
        <p:nvCxnSpPr>
          <p:cNvPr id="125" name="Shape 125"/>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6" name="Shape 126"/>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7" name="Shape 1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1 2">
  <p:cSld name="TITLE_AND_BODY_1_1_2">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46" name="Shape 1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1 1 3">
  <p:cSld name="TITLE_AND_BODY_1_1_1_3">
    <p:spTree>
      <p:nvGrpSpPr>
        <p:cNvPr id="1" name="Shape 161"/>
        <p:cNvGrpSpPr/>
        <p:nvPr/>
      </p:nvGrpSpPr>
      <p:grpSpPr>
        <a:xfrm>
          <a:off x="0" y="0"/>
          <a:ext cx="0" cy="0"/>
          <a:chOff x="0" y="0"/>
          <a:chExt cx="0" cy="0"/>
        </a:xfrm>
      </p:grpSpPr>
      <p:cxnSp>
        <p:nvCxnSpPr>
          <p:cNvPr id="162" name="Shape 162"/>
          <p:cNvCxnSpPr/>
          <p:nvPr/>
        </p:nvCxnSpPr>
        <p:spPr>
          <a:xfrm rot="10800000" flipH="1">
            <a:off x="232725" y="797350"/>
            <a:ext cx="7914600" cy="20400"/>
          </a:xfrm>
          <a:prstGeom prst="straightConnector1">
            <a:avLst/>
          </a:prstGeom>
          <a:noFill/>
          <a:ln w="38100" cap="flat" cmpd="sng">
            <a:solidFill>
              <a:srgbClr val="232D4B"/>
            </a:solidFill>
            <a:prstDash val="dot"/>
            <a:round/>
            <a:headEnd type="none" w="sm" len="sm"/>
            <a:tailEnd type="none" w="sm" len="sm"/>
          </a:ln>
        </p:spPr>
      </p:cxnSp>
      <p:sp>
        <p:nvSpPr>
          <p:cNvPr id="163" name="Shape 163"/>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4" name="Shape 1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1">
  <p:cSld name="MAIN_POINT_1">
    <p:bg>
      <p:bgPr>
        <a:solidFill>
          <a:schemeClr val="lt2"/>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6" name="Shape 1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1 1 1 3">
  <p:cSld name="MAIN_POINT_1_1_1_3">
    <p:bg>
      <p:bgPr>
        <a:solidFill>
          <a:srgbClr val="232D4B"/>
        </a:solidFill>
        <a:effectLst/>
      </p:bgPr>
    </p:bg>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8" name="Shape 1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1 1 1 2">
  <p:cSld name="MAIN_POINT_1_1_1_2">
    <p:bg>
      <p:bgPr>
        <a:solidFill>
          <a:srgbClr val="E57200"/>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91" name="Shape 1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807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208"/>
        <p:cNvGrpSpPr/>
        <p:nvPr/>
      </p:nvGrpSpPr>
      <p:grpSpPr>
        <a:xfrm>
          <a:off x="0" y="0"/>
          <a:ext cx="0" cy="0"/>
          <a:chOff x="0" y="0"/>
          <a:chExt cx="0" cy="0"/>
        </a:xfrm>
      </p:grpSpPr>
      <p:sp>
        <p:nvSpPr>
          <p:cNvPr id="209" name="Shape 209"/>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Shape 21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None/>
              <a:defRPr sz="3600">
                <a:solidFill>
                  <a:srgbClr val="EB5F0C"/>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11" name="Shape 21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2" name="Shape 21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13" name="Shape 2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2 1">
  <p:cSld name="SECTION_TITLE_AND_DESCRIPTION_2_1">
    <p:spTree>
      <p:nvGrpSpPr>
        <p:cNvPr id="1" name="Shape 214"/>
        <p:cNvGrpSpPr/>
        <p:nvPr/>
      </p:nvGrpSpPr>
      <p:grpSpPr>
        <a:xfrm>
          <a:off x="0" y="0"/>
          <a:ext cx="0" cy="0"/>
          <a:chOff x="0" y="0"/>
          <a:chExt cx="0" cy="0"/>
        </a:xfrm>
      </p:grpSpPr>
      <p:sp>
        <p:nvSpPr>
          <p:cNvPr id="215" name="Shape 215"/>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3600">
                <a:solidFill>
                  <a:srgbClr val="232D4B"/>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17" name="Shape 217"/>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8" name="Shape 21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19" name="Shape 2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26"/>
        <p:cNvGrpSpPr/>
        <p:nvPr/>
      </p:nvGrpSpPr>
      <p:grpSpPr>
        <a:xfrm>
          <a:off x="0" y="0"/>
          <a:ext cx="0" cy="0"/>
          <a:chOff x="0" y="0"/>
          <a:chExt cx="0" cy="0"/>
        </a:xfrm>
      </p:grpSpPr>
      <p:sp>
        <p:nvSpPr>
          <p:cNvPr id="227" name="Shape 227"/>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9" name="Shape 22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32D4B"/>
              </a:buClr>
              <a:buSzPts val="2100"/>
              <a:buNone/>
              <a:defRPr sz="2100">
                <a:solidFill>
                  <a:srgbClr val="232D4B"/>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0" name="Shape 2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1" name="Shape 2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232"/>
        <p:cNvGrpSpPr/>
        <p:nvPr/>
      </p:nvGrpSpPr>
      <p:grpSpPr>
        <a:xfrm>
          <a:off x="0" y="0"/>
          <a:ext cx="0" cy="0"/>
          <a:chOff x="0" y="0"/>
          <a:chExt cx="0" cy="0"/>
        </a:xfrm>
      </p:grpSpPr>
      <p:sp>
        <p:nvSpPr>
          <p:cNvPr id="233" name="Shape 233"/>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35" name="Shape 235"/>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6" name="Shape 2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7" name="Shape 2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1 1 1">
  <p:cSld name="SECTION_TITLE_AND_DESCRIPTION_1_1_1">
    <p:spTree>
      <p:nvGrpSpPr>
        <p:cNvPr id="1" name="Shape 238"/>
        <p:cNvGrpSpPr/>
        <p:nvPr/>
      </p:nvGrpSpPr>
      <p:grpSpPr>
        <a:xfrm>
          <a:off x="0" y="0"/>
          <a:ext cx="0" cy="0"/>
          <a:chOff x="0" y="0"/>
          <a:chExt cx="0" cy="0"/>
        </a:xfrm>
      </p:grpSpPr>
      <p:sp>
        <p:nvSpPr>
          <p:cNvPr id="239" name="Shape 239"/>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41" name="Shape 24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2" name="Shape 2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43" name="Shape 2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1 1 1 1 1 1">
  <p:cSld name="SECTION_TITLE_AND_DESCRIPTION_1_1_1_1_1_1">
    <p:spTree>
      <p:nvGrpSpPr>
        <p:cNvPr id="1" name="Shape 256"/>
        <p:cNvGrpSpPr/>
        <p:nvPr/>
      </p:nvGrpSpPr>
      <p:grpSpPr>
        <a:xfrm>
          <a:off x="0" y="0"/>
          <a:ext cx="0" cy="0"/>
          <a:chOff x="0" y="0"/>
          <a:chExt cx="0" cy="0"/>
        </a:xfrm>
      </p:grpSpPr>
      <p:sp>
        <p:nvSpPr>
          <p:cNvPr id="257" name="Shape 257"/>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59" name="Shape 25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 name="Shape 26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61" name="Shape 2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1 1">
  <p:cSld name="CAPTION_ONLY_1_1">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2" name="Shape 2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3" name="Shape 273"/>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6" name="Shape 2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7" name="Shape 277"/>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78" name="Shape 278"/>
          <p:cNvPicPr preferRelativeResize="0"/>
          <p:nvPr/>
        </p:nvPicPr>
        <p:blipFill>
          <a:blip r:embed="rId2">
            <a:alphaModFix/>
          </a:blip>
          <a:stretch>
            <a:fillRect/>
          </a:stretch>
        </p:blipFill>
        <p:spPr>
          <a:xfrm>
            <a:off x="6765144" y="2735425"/>
            <a:ext cx="1884199" cy="18841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1 1 1">
  <p:cSld name="CAPTION_ONLY_1_1_1">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algn="ctr"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81" name="Shape 2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82" name="Shape 282"/>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83" name="Shape 283"/>
          <p:cNvPicPr preferRelativeResize="0"/>
          <p:nvPr/>
        </p:nvPicPr>
        <p:blipFill>
          <a:blip r:embed="rId2">
            <a:alphaModFix/>
          </a:blip>
          <a:stretch>
            <a:fillRect/>
          </a:stretch>
        </p:blipFill>
        <p:spPr>
          <a:xfrm>
            <a:off x="2561713" y="235675"/>
            <a:ext cx="3921225" cy="39212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4"/>
        <p:cNvGrpSpPr/>
        <p:nvPr/>
      </p:nvGrpSpPr>
      <p:grpSpPr>
        <a:xfrm>
          <a:off x="0" y="0"/>
          <a:ext cx="0" cy="0"/>
          <a:chOff x="0" y="0"/>
          <a:chExt cx="0" cy="0"/>
        </a:xfrm>
      </p:grpSpPr>
      <p:cxnSp>
        <p:nvCxnSpPr>
          <p:cNvPr id="285" name="Shape 285"/>
          <p:cNvCxnSpPr/>
          <p:nvPr/>
        </p:nvCxnSpPr>
        <p:spPr>
          <a:xfrm>
            <a:off x="425200" y="415650"/>
            <a:ext cx="8296800" cy="0"/>
          </a:xfrm>
          <a:prstGeom prst="straightConnector1">
            <a:avLst/>
          </a:prstGeom>
          <a:noFill/>
          <a:ln w="38100" cap="flat" cmpd="sng">
            <a:solidFill>
              <a:srgbClr val="232D4B"/>
            </a:solidFill>
            <a:prstDash val="dot"/>
            <a:round/>
            <a:headEnd type="none" w="sm" len="sm"/>
            <a:tailEnd type="none" w="sm" len="sm"/>
          </a:ln>
        </p:spPr>
      </p:cxnSp>
      <p:sp>
        <p:nvSpPr>
          <p:cNvPr id="286" name="Shape 286"/>
          <p:cNvSpPr txBox="1">
            <a:spLocks noGrp="1"/>
          </p:cNvSpPr>
          <p:nvPr>
            <p:ph type="title" hasCustomPrompt="1"/>
          </p:nvPr>
        </p:nvSpPr>
        <p:spPr>
          <a:xfrm>
            <a:off x="423450" y="1304850"/>
            <a:ext cx="8296800" cy="1538400"/>
          </a:xfrm>
          <a:prstGeom prst="rect">
            <a:avLst/>
          </a:prstGeom>
        </p:spPr>
        <p:txBody>
          <a:bodyPr spcFirstLastPara="1" wrap="square" lIns="91425" tIns="91425" rIns="91425" bIns="91425" anchor="ctr" anchorCtr="0"/>
          <a:lstStyle>
            <a:lvl1pPr lvl="0" algn="ctr">
              <a:spcBef>
                <a:spcPts val="0"/>
              </a:spcBef>
              <a:spcAft>
                <a:spcPts val="0"/>
              </a:spcAft>
              <a:buClr>
                <a:srgbClr val="EB5F0C"/>
              </a:buClr>
              <a:buSzPts val="10000"/>
              <a:buNone/>
              <a:defRPr sz="10000">
                <a:solidFill>
                  <a:srgbClr val="EB5F0C"/>
                </a:solidFill>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287" name="Shape 287"/>
          <p:cNvSpPr txBox="1">
            <a:spLocks noGrp="1"/>
          </p:cNvSpPr>
          <p:nvPr>
            <p:ph type="body" idx="1"/>
          </p:nvPr>
        </p:nvSpPr>
        <p:spPr>
          <a:xfrm>
            <a:off x="423600" y="2919450"/>
            <a:ext cx="8296800" cy="1071600"/>
          </a:xfrm>
          <a:prstGeom prst="rect">
            <a:avLst/>
          </a:prstGeom>
        </p:spPr>
        <p:txBody>
          <a:bodyPr spcFirstLastPara="1" wrap="square" lIns="91425" tIns="91425" rIns="91425" bIns="91425" anchor="t" anchorCtr="0"/>
          <a:lstStyle>
            <a:lvl1pPr marL="457200" lvl="0" indent="-381000" algn="ctr">
              <a:spcBef>
                <a:spcPts val="0"/>
              </a:spcBef>
              <a:spcAft>
                <a:spcPts val="0"/>
              </a:spcAft>
              <a:buClr>
                <a:srgbClr val="232D4B"/>
              </a:buClr>
              <a:buSzPts val="2400"/>
              <a:buChar char="●"/>
              <a:defRPr>
                <a:solidFill>
                  <a:srgbClr val="232D4B"/>
                </a:solidFill>
              </a:defRPr>
            </a:lvl1pPr>
            <a:lvl2pPr marL="914400" lvl="1" indent="-368300" algn="ctr">
              <a:spcBef>
                <a:spcPts val="1300"/>
              </a:spcBef>
              <a:spcAft>
                <a:spcPts val="0"/>
              </a:spcAft>
              <a:buClr>
                <a:srgbClr val="232D4B"/>
              </a:buClr>
              <a:buSzPts val="2200"/>
              <a:buChar char="○"/>
              <a:defRPr>
                <a:solidFill>
                  <a:srgbClr val="232D4B"/>
                </a:solidFill>
              </a:defRPr>
            </a:lvl2pPr>
            <a:lvl3pPr marL="1371600" lvl="2" indent="-355600" algn="ctr">
              <a:spcBef>
                <a:spcPts val="1300"/>
              </a:spcBef>
              <a:spcAft>
                <a:spcPts val="0"/>
              </a:spcAft>
              <a:buClr>
                <a:srgbClr val="232D4B"/>
              </a:buClr>
              <a:buSzPts val="2000"/>
              <a:buChar char="■"/>
              <a:defRPr>
                <a:solidFill>
                  <a:srgbClr val="232D4B"/>
                </a:solidFill>
              </a:defRPr>
            </a:lvl3pPr>
            <a:lvl4pPr marL="1828800" lvl="3" indent="-349250" algn="ctr">
              <a:spcBef>
                <a:spcPts val="1300"/>
              </a:spcBef>
              <a:spcAft>
                <a:spcPts val="0"/>
              </a:spcAft>
              <a:buClr>
                <a:srgbClr val="232D4B"/>
              </a:buClr>
              <a:buSzPts val="1900"/>
              <a:buChar char="●"/>
              <a:defRPr>
                <a:solidFill>
                  <a:srgbClr val="232D4B"/>
                </a:solidFill>
              </a:defRPr>
            </a:lvl4pPr>
            <a:lvl5pPr marL="2286000" lvl="4" indent="-342900" algn="ctr">
              <a:spcBef>
                <a:spcPts val="1300"/>
              </a:spcBef>
              <a:spcAft>
                <a:spcPts val="0"/>
              </a:spcAft>
              <a:buClr>
                <a:srgbClr val="232D4B"/>
              </a:buClr>
              <a:buSzPts val="1800"/>
              <a:buChar char="○"/>
              <a:defRPr>
                <a:solidFill>
                  <a:srgbClr val="232D4B"/>
                </a:solidFill>
              </a:defRPr>
            </a:lvl5pPr>
            <a:lvl6pPr marL="2743200" lvl="5" indent="-330200" algn="ctr">
              <a:spcBef>
                <a:spcPts val="1300"/>
              </a:spcBef>
              <a:spcAft>
                <a:spcPts val="0"/>
              </a:spcAft>
              <a:buClr>
                <a:srgbClr val="232D4B"/>
              </a:buClr>
              <a:buSzPts val="1600"/>
              <a:buChar char="■"/>
              <a:defRPr>
                <a:solidFill>
                  <a:srgbClr val="232D4B"/>
                </a:solidFill>
              </a:defRPr>
            </a:lvl6pPr>
            <a:lvl7pPr marL="3200400" lvl="6" indent="-317500" algn="ctr">
              <a:spcBef>
                <a:spcPts val="1300"/>
              </a:spcBef>
              <a:spcAft>
                <a:spcPts val="0"/>
              </a:spcAft>
              <a:buClr>
                <a:srgbClr val="232D4B"/>
              </a:buClr>
              <a:buSzPts val="1400"/>
              <a:buChar char="●"/>
              <a:defRPr>
                <a:solidFill>
                  <a:srgbClr val="232D4B"/>
                </a:solidFill>
              </a:defRPr>
            </a:lvl7pPr>
            <a:lvl8pPr marL="3657600" lvl="7" indent="-317500" algn="ctr">
              <a:spcBef>
                <a:spcPts val="1300"/>
              </a:spcBef>
              <a:spcAft>
                <a:spcPts val="0"/>
              </a:spcAft>
              <a:buClr>
                <a:srgbClr val="232D4B"/>
              </a:buClr>
              <a:buSzPts val="1400"/>
              <a:buChar char="○"/>
              <a:defRPr>
                <a:solidFill>
                  <a:srgbClr val="232D4B"/>
                </a:solidFill>
              </a:defRPr>
            </a:lvl8pPr>
            <a:lvl9pPr marL="4114800" lvl="8" indent="-317500" algn="ctr">
              <a:spcBef>
                <a:spcPts val="1300"/>
              </a:spcBef>
              <a:spcAft>
                <a:spcPts val="1300"/>
              </a:spcAft>
              <a:buClr>
                <a:srgbClr val="232D4B"/>
              </a:buClr>
              <a:buSzPts val="1400"/>
              <a:buChar char="■"/>
              <a:defRPr>
                <a:solidFill>
                  <a:srgbClr val="232D4B"/>
                </a:solidFill>
              </a:defRPr>
            </a:lvl9pPr>
          </a:lstStyle>
          <a:p>
            <a:endParaRPr/>
          </a:p>
        </p:txBody>
      </p:sp>
      <p:sp>
        <p:nvSpPr>
          <p:cNvPr id="288" name="Shape 2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cxnSp>
        <p:nvCxnSpPr>
          <p:cNvPr id="289" name="Shape 289"/>
          <p:cNvCxnSpPr/>
          <p:nvPr/>
        </p:nvCxnSpPr>
        <p:spPr>
          <a:xfrm>
            <a:off x="423600" y="4760925"/>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85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O2: Title Page">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540000" y="1993900"/>
            <a:ext cx="4089400" cy="647700"/>
          </a:xfrm>
          <a:prstGeom prst="rect">
            <a:avLst/>
          </a:prstGeom>
        </p:spPr>
        <p:txBody>
          <a:bodyPr vert="horz"/>
          <a:lstStyle>
            <a:lvl1pPr marL="0" indent="0" algn="ctr">
              <a:buNone/>
              <a:defRPr sz="4400" cap="all" baseline="0">
                <a:solidFill>
                  <a:schemeClr val="bg1"/>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12786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72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28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80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47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919174"/>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73092"/>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718417"/>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0488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94725" y="575950"/>
            <a:ext cx="8311500" cy="635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600"/>
              <a:buFont typeface="Franklin Gothic"/>
              <a:buNone/>
              <a:defRPr sz="3600" b="1">
                <a:solidFill>
                  <a:schemeClr val="dk2"/>
                </a:solidFill>
                <a:latin typeface="Franklin Gothic"/>
                <a:ea typeface="Franklin Gothic"/>
                <a:cs typeface="Franklin Gothic"/>
                <a:sym typeface="Franklin Gothic"/>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1397623" y="1595775"/>
            <a:ext cx="7334100" cy="3002400"/>
          </a:xfrm>
          <a:prstGeom prst="rect">
            <a:avLst/>
          </a:prstGeom>
          <a:noFill/>
          <a:ln>
            <a:noFill/>
          </a:ln>
        </p:spPr>
        <p:txBody>
          <a:bodyPr spcFirstLastPara="1" wrap="square" lIns="91425" tIns="91425" rIns="91425" bIns="91425" anchor="t" anchorCtr="0"/>
          <a:lstStyle>
            <a:lvl1pPr marL="457200" lvl="0" indent="-381000">
              <a:lnSpc>
                <a:spcPct val="100000"/>
              </a:lnSpc>
              <a:spcBef>
                <a:spcPts val="0"/>
              </a:spcBef>
              <a:spcAft>
                <a:spcPts val="0"/>
              </a:spcAft>
              <a:buClr>
                <a:schemeClr val="dk2"/>
              </a:buClr>
              <a:buSzPts val="2400"/>
              <a:buFont typeface="Franklin Gothic"/>
              <a:buChar char="●"/>
              <a:defRPr sz="2400">
                <a:solidFill>
                  <a:schemeClr val="dk2"/>
                </a:solidFill>
                <a:latin typeface="Franklin Gothic"/>
                <a:ea typeface="Franklin Gothic"/>
                <a:cs typeface="Franklin Gothic"/>
                <a:sym typeface="Franklin Gothic"/>
              </a:defRPr>
            </a:lvl1pPr>
            <a:lvl2pPr marL="914400" lvl="1" indent="-368300">
              <a:lnSpc>
                <a:spcPct val="100000"/>
              </a:lnSpc>
              <a:spcBef>
                <a:spcPts val="1300"/>
              </a:spcBef>
              <a:spcAft>
                <a:spcPts val="0"/>
              </a:spcAft>
              <a:buClr>
                <a:schemeClr val="dk2"/>
              </a:buClr>
              <a:buSzPts val="2200"/>
              <a:buFont typeface="Franklin Gothic"/>
              <a:buChar char="○"/>
              <a:defRPr sz="2200">
                <a:solidFill>
                  <a:schemeClr val="dk2"/>
                </a:solidFill>
                <a:latin typeface="Franklin Gothic"/>
                <a:ea typeface="Franklin Gothic"/>
                <a:cs typeface="Franklin Gothic"/>
                <a:sym typeface="Franklin Gothic"/>
              </a:defRPr>
            </a:lvl2pPr>
            <a:lvl3pPr marL="1371600" lvl="2" indent="-355600">
              <a:lnSpc>
                <a:spcPct val="100000"/>
              </a:lnSpc>
              <a:spcBef>
                <a:spcPts val="1300"/>
              </a:spcBef>
              <a:spcAft>
                <a:spcPts val="0"/>
              </a:spcAft>
              <a:buClr>
                <a:schemeClr val="dk2"/>
              </a:buClr>
              <a:buSzPts val="2000"/>
              <a:buFont typeface="Franklin Gothic"/>
              <a:buChar char="■"/>
              <a:defRPr sz="2000">
                <a:solidFill>
                  <a:schemeClr val="dk2"/>
                </a:solidFill>
                <a:latin typeface="Franklin Gothic"/>
                <a:ea typeface="Franklin Gothic"/>
                <a:cs typeface="Franklin Gothic"/>
                <a:sym typeface="Franklin Gothic"/>
              </a:defRPr>
            </a:lvl3pPr>
            <a:lvl4pPr marL="1828800" lvl="3" indent="-349250">
              <a:lnSpc>
                <a:spcPct val="100000"/>
              </a:lnSpc>
              <a:spcBef>
                <a:spcPts val="1300"/>
              </a:spcBef>
              <a:spcAft>
                <a:spcPts val="0"/>
              </a:spcAft>
              <a:buClr>
                <a:schemeClr val="dk2"/>
              </a:buClr>
              <a:buSzPts val="1900"/>
              <a:buFont typeface="Franklin Gothic"/>
              <a:buChar char="●"/>
              <a:defRPr sz="1900">
                <a:solidFill>
                  <a:schemeClr val="dk2"/>
                </a:solidFill>
                <a:latin typeface="Franklin Gothic"/>
                <a:ea typeface="Franklin Gothic"/>
                <a:cs typeface="Franklin Gothic"/>
                <a:sym typeface="Franklin Gothic"/>
              </a:defRPr>
            </a:lvl4pPr>
            <a:lvl5pPr marL="2286000" lvl="4" indent="-342900">
              <a:lnSpc>
                <a:spcPct val="100000"/>
              </a:lnSpc>
              <a:spcBef>
                <a:spcPts val="1300"/>
              </a:spcBef>
              <a:spcAft>
                <a:spcPts val="0"/>
              </a:spcAft>
              <a:buClr>
                <a:schemeClr val="dk2"/>
              </a:buClr>
              <a:buSzPts val="1800"/>
              <a:buFont typeface="Franklin Gothic"/>
              <a:buChar char="○"/>
              <a:defRPr sz="1800" i="1">
                <a:solidFill>
                  <a:schemeClr val="dk2"/>
                </a:solidFill>
                <a:latin typeface="Franklin Gothic"/>
                <a:ea typeface="Franklin Gothic"/>
                <a:cs typeface="Franklin Gothic"/>
                <a:sym typeface="Franklin Gothic"/>
              </a:defRPr>
            </a:lvl5pPr>
            <a:lvl6pPr marL="2743200" lvl="5" indent="-330200">
              <a:lnSpc>
                <a:spcPct val="100000"/>
              </a:lnSpc>
              <a:spcBef>
                <a:spcPts val="1300"/>
              </a:spcBef>
              <a:spcAft>
                <a:spcPts val="0"/>
              </a:spcAft>
              <a:buClr>
                <a:schemeClr val="dk2"/>
              </a:buClr>
              <a:buSzPts val="1600"/>
              <a:buFont typeface="Franklin Gothic"/>
              <a:buChar char="■"/>
              <a:defRPr sz="1600">
                <a:solidFill>
                  <a:schemeClr val="dk2"/>
                </a:solidFill>
                <a:latin typeface="Franklin Gothic"/>
                <a:ea typeface="Franklin Gothic"/>
                <a:cs typeface="Franklin Gothic"/>
                <a:sym typeface="Franklin Gothic"/>
              </a:defRPr>
            </a:lvl6pPr>
            <a:lvl7pPr marL="3200400" lvl="6"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7pPr>
            <a:lvl8pPr marL="3657600" lvl="7"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8pPr>
            <a:lvl9pPr marL="4114800" lvl="8" indent="-317500">
              <a:lnSpc>
                <a:spcPct val="100000"/>
              </a:lnSpc>
              <a:spcBef>
                <a:spcPts val="1300"/>
              </a:spcBef>
              <a:spcAft>
                <a:spcPts val="130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788" r:id="rId2"/>
    <p:sldLayoutId id="2147483790" r:id="rId3"/>
    <p:sldLayoutId id="2147483791" r:id="rId4"/>
    <p:sldLayoutId id="2147483792" r:id="rId5"/>
    <p:sldLayoutId id="2147483793" r:id="rId6"/>
    <p:sldLayoutId id="2147483794" r:id="rId7"/>
    <p:sldLayoutId id="2147483795" r:id="rId8"/>
    <p:sldLayoutId id="2147483789" r:id="rId9"/>
    <p:sldLayoutId id="2147483796" r:id="rId10"/>
    <p:sldLayoutId id="2147483679" r:id="rId11"/>
    <p:sldLayoutId id="2147483787" r:id="rId12"/>
    <p:sldLayoutId id="2147483652" r:id="rId13"/>
    <p:sldLayoutId id="2147483653" r:id="rId14"/>
    <p:sldLayoutId id="2147483655" r:id="rId15"/>
    <p:sldLayoutId id="2147483656" r:id="rId16"/>
    <p:sldLayoutId id="2147483657" r:id="rId17"/>
    <p:sldLayoutId id="2147483658" r:id="rId18"/>
    <p:sldLayoutId id="2147483659" r:id="rId19"/>
    <p:sldLayoutId id="2147483662" r:id="rId20"/>
    <p:sldLayoutId id="2147483663" r:id="rId21"/>
    <p:sldLayoutId id="2147483665" r:id="rId22"/>
    <p:sldLayoutId id="2147483669" r:id="rId23"/>
    <p:sldLayoutId id="2147483670" r:id="rId24"/>
    <p:sldLayoutId id="2147483674" r:id="rId25"/>
    <p:sldLayoutId id="2147483678" r:id="rId26"/>
    <p:sldLayoutId id="2147483681" r:id="rId27"/>
    <p:sldLayoutId id="2147483685" r:id="rId28"/>
    <p:sldLayoutId id="2147483686" r:id="rId29"/>
    <p:sldLayoutId id="2147483690" r:id="rId30"/>
    <p:sldLayoutId id="2147483691" r:id="rId31"/>
    <p:sldLayoutId id="2147483693" r:id="rId32"/>
    <p:sldLayoutId id="2147483694" r:id="rId33"/>
    <p:sldLayoutId id="2147483695" r:id="rId34"/>
    <p:sldLayoutId id="2147483698" r:id="rId35"/>
    <p:sldLayoutId id="2147483701" r:id="rId36"/>
    <p:sldLayoutId id="2147483702" r:id="rId37"/>
    <p:sldLayoutId id="2147483703" r:id="rId38"/>
    <p:sldLayoutId id="2147483704" r:id="rId39"/>
    <p:sldLayoutId id="2147483786"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b.uoguelph.ca/get-assistance/writing"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tags" Target="../tags/tag3.xml"/><Relationship Id="rId4" Type="http://schemas.openxmlformats.org/officeDocument/2006/relationships/hyperlink" Target="http://guidetogrammar.org/grammar/phrasals.htm"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hyperlink" Target="http://www.uefap.com/vocab/select/awl.htm"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hyperlink" Target="https://www.victoria.ac.nz/lals/resources/academicwordlis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wordandphrase.info/academic/"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hyperlink" Target="http://www.phrasebank.manchester.ac.uk/" TargetMode="External"/><Relationship Id="rId4" Type="http://schemas.openxmlformats.org/officeDocument/2006/relationships/hyperlink" Target="https://www.phraseum.co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s://corpus.byu.edu/coca/"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www.laurenceanthony.net/software/antconc/"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8" Type="http://schemas.openxmlformats.org/officeDocument/2006/relationships/hyperlink" Target="https://writebetter.io/#features" TargetMode="External"/><Relationship Id="rId3" Type="http://schemas.openxmlformats.org/officeDocument/2006/relationships/hyperlink" Target="http://dictionary.babylon-software.com/science/" TargetMode="External"/><Relationship Id="rId7" Type="http://schemas.openxmlformats.org/officeDocument/2006/relationships/hyperlink" Target="https://forvo.com/"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www.freecollocation.com/" TargetMode="External"/><Relationship Id="rId5" Type="http://schemas.openxmlformats.org/officeDocument/2006/relationships/hyperlink" Target="http://www.ozdic.com/%C2%A0" TargetMode="External"/><Relationship Id="rId4" Type="http://schemas.openxmlformats.org/officeDocument/2006/relationships/hyperlink" Target="http://www.just-the-word.com/"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s://www.amazon.com/How-Write-Publish-Scientific-Paper/dp/1440842809/ref=pd_lpo_1?pd_rd_i=1440842809&amp;psc=1" TargetMode="External"/><Relationship Id="rId2" Type="http://schemas.openxmlformats.org/officeDocument/2006/relationships/hyperlink" Target="https://www.press.umich.edu/2173936/academic_writing_for_graduate_students_3rd_edition" TargetMode="Externa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1F896C-CA29-9449-B115-3EEA189808E9}"/>
              </a:ext>
            </a:extLst>
          </p:cNvPr>
          <p:cNvSpPr/>
          <p:nvPr/>
        </p:nvSpPr>
        <p:spPr>
          <a:xfrm>
            <a:off x="-9428" y="2600858"/>
            <a:ext cx="9153429" cy="2542642"/>
          </a:xfrm>
          <a:prstGeom prst="rect">
            <a:avLst/>
          </a:prstGeom>
          <a:solidFill>
            <a:srgbClr val="E46E2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C18CF52-DCF2-0549-BA4E-CF0246545550}"/>
              </a:ext>
            </a:extLst>
          </p:cNvPr>
          <p:cNvSpPr/>
          <p:nvPr/>
        </p:nvSpPr>
        <p:spPr>
          <a:xfrm>
            <a:off x="-9428"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86609DD-5554-6F49-AD75-3F8F6E9A6130}"/>
              </a:ext>
            </a:extLst>
          </p:cNvPr>
          <p:cNvSpPr>
            <a:spLocks noGrp="1"/>
          </p:cNvSpPr>
          <p:nvPr>
            <p:ph type="subTitle" idx="1"/>
          </p:nvPr>
        </p:nvSpPr>
        <p:spPr>
          <a:xfrm>
            <a:off x="75413" y="1359158"/>
            <a:ext cx="9068587" cy="1241700"/>
          </a:xfrm>
        </p:spPr>
        <p:txBody>
          <a:bodyPr/>
          <a:lstStyle/>
          <a:p>
            <a:pPr algn="ctr"/>
            <a:r>
              <a:rPr lang="en-US" sz="1200" i="1" dirty="0">
                <a:solidFill>
                  <a:srgbClr val="212D4A"/>
                </a:solidFill>
              </a:rPr>
              <a:t>Presentation includes elements adapted &amp; expanded from the EAL Graduate Writing Camp, </a:t>
            </a:r>
            <a:r>
              <a:rPr lang="en-US" sz="1200" i="1" dirty="0">
                <a:solidFill>
                  <a:srgbClr val="212D4A"/>
                </a:solidFill>
                <a:hlinkClick r:id="rId3">
                  <a:extLst>
                    <a:ext uri="{A12FA001-AC4F-418D-AE19-62706E023703}">
                      <ahyp:hlinkClr xmlns:ahyp="http://schemas.microsoft.com/office/drawing/2018/hyperlinkcolor" val="tx"/>
                    </a:ext>
                  </a:extLst>
                </a:hlinkClick>
              </a:rPr>
              <a:t>Writing Services, University of Guelph </a:t>
            </a:r>
            <a:endParaRPr lang="en-US" sz="1200" i="1" dirty="0">
              <a:solidFill>
                <a:srgbClr val="212D4A"/>
              </a:solidFill>
            </a:endParaRPr>
          </a:p>
          <a:p>
            <a:pPr algn="ctr"/>
            <a:r>
              <a:rPr lang="en-US" sz="1200" i="1" dirty="0">
                <a:solidFill>
                  <a:srgbClr val="212D4A"/>
                </a:solidFill>
              </a:rPr>
              <a:t>by Kelly Cunningham for the UVA Engineering Graduate Writing Lab</a:t>
            </a:r>
          </a:p>
        </p:txBody>
      </p:sp>
      <p:sp>
        <p:nvSpPr>
          <p:cNvPr id="7" name="Subtitle 2">
            <a:extLst>
              <a:ext uri="{FF2B5EF4-FFF2-40B4-BE49-F238E27FC236}">
                <a16:creationId xmlns:a16="http://schemas.microsoft.com/office/drawing/2014/main" id="{909A88AA-2633-854B-B7E2-EF12E61D4BDB}"/>
              </a:ext>
            </a:extLst>
          </p:cNvPr>
          <p:cNvSpPr txBox="1">
            <a:spLocks/>
          </p:cNvSpPr>
          <p:nvPr/>
        </p:nvSpPr>
        <p:spPr>
          <a:xfrm>
            <a:off x="150284" y="3486264"/>
            <a:ext cx="8739836" cy="1241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r"/>
            <a:r>
              <a:rPr lang="en-US" b="1" dirty="0"/>
              <a:t>Kelly J Cunningham, PhD</a:t>
            </a:r>
          </a:p>
          <a:p>
            <a:pPr algn="r"/>
            <a:r>
              <a:rPr lang="en-US" dirty="0">
                <a:solidFill>
                  <a:schemeClr val="bg1"/>
                </a:solidFill>
              </a:rPr>
              <a:t>Director, Graduate Writing Lab</a:t>
            </a:r>
          </a:p>
          <a:p>
            <a:pPr algn="r"/>
            <a:r>
              <a:rPr lang="en-US" dirty="0">
                <a:solidFill>
                  <a:schemeClr val="bg1"/>
                </a:solidFill>
              </a:rPr>
              <a:t>School of Engineering &amp; Applied Science, University of Virginia</a:t>
            </a:r>
          </a:p>
          <a:p>
            <a:pPr algn="r"/>
            <a:r>
              <a:rPr lang="en-US" dirty="0" err="1">
                <a:solidFill>
                  <a:schemeClr val="bg1"/>
                </a:solidFill>
              </a:rPr>
              <a:t>kellyc@virginia.edu</a:t>
            </a:r>
            <a:r>
              <a:rPr lang="en-US" dirty="0">
                <a:solidFill>
                  <a:schemeClr val="bg1"/>
                </a:solidFill>
              </a:rPr>
              <a:t>  |  </a:t>
            </a:r>
            <a:r>
              <a:rPr lang="en-US" dirty="0" err="1">
                <a:solidFill>
                  <a:schemeClr val="bg1"/>
                </a:solidFill>
              </a:rPr>
              <a:t>bit.ly</a:t>
            </a:r>
            <a:r>
              <a:rPr lang="en-US" dirty="0">
                <a:solidFill>
                  <a:schemeClr val="bg1"/>
                </a:solidFill>
              </a:rPr>
              <a:t>/SEASGWL</a:t>
            </a:r>
            <a:endParaRPr lang="en-US" sz="1600" i="1" dirty="0">
              <a:solidFill>
                <a:schemeClr val="bg1"/>
              </a:solidFill>
            </a:endParaRPr>
          </a:p>
        </p:txBody>
      </p:sp>
      <p:sp>
        <p:nvSpPr>
          <p:cNvPr id="9" name="Subtitle 2">
            <a:extLst>
              <a:ext uri="{FF2B5EF4-FFF2-40B4-BE49-F238E27FC236}">
                <a16:creationId xmlns:a16="http://schemas.microsoft.com/office/drawing/2014/main" id="{58C86B65-90D4-A445-922C-B00DCB5AA315}"/>
              </a:ext>
            </a:extLst>
          </p:cNvPr>
          <p:cNvSpPr txBox="1">
            <a:spLocks/>
          </p:cNvSpPr>
          <p:nvPr/>
        </p:nvSpPr>
        <p:spPr>
          <a:xfrm>
            <a:off x="150283" y="58216"/>
            <a:ext cx="6447287" cy="1921792"/>
          </a:xfrm>
          <a:prstGeom prst="rect">
            <a:avLst/>
          </a:prstGeom>
          <a:noFill/>
          <a:ln>
            <a:solidFill>
              <a:schemeClr val="accent1"/>
            </a:solid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r>
              <a:rPr lang="en-US" sz="6000" b="1" dirty="0">
                <a:solidFill>
                  <a:srgbClr val="E46E20"/>
                </a:solidFill>
              </a:rPr>
              <a:t>Word Choice in </a:t>
            </a:r>
          </a:p>
          <a:p>
            <a:r>
              <a:rPr lang="en-US" sz="6000" b="1" dirty="0">
                <a:solidFill>
                  <a:srgbClr val="E46E20"/>
                </a:solidFill>
              </a:rPr>
              <a:t>Research Writing</a:t>
            </a:r>
          </a:p>
        </p:txBody>
      </p:sp>
      <p:pic>
        <p:nvPicPr>
          <p:cNvPr id="8" name="Picture 7">
            <a:extLst>
              <a:ext uri="{FF2B5EF4-FFF2-40B4-BE49-F238E27FC236}">
                <a16:creationId xmlns:a16="http://schemas.microsoft.com/office/drawing/2014/main" id="{4094E94C-86FC-0540-AC20-A1576AB3558C}"/>
              </a:ext>
            </a:extLst>
          </p:cNvPr>
          <p:cNvPicPr>
            <a:picLocks noChangeAspect="1"/>
          </p:cNvPicPr>
          <p:nvPr/>
        </p:nvPicPr>
        <p:blipFill rotWithShape="1">
          <a:blip r:embed="rId4"/>
          <a:srcRect l="-2709" r="-4054"/>
          <a:stretch/>
        </p:blipFill>
        <p:spPr>
          <a:xfrm>
            <a:off x="6087017" y="671058"/>
            <a:ext cx="2074936" cy="1322775"/>
          </a:xfrm>
          <a:prstGeom prst="rect">
            <a:avLst/>
          </a:prstGeom>
        </p:spPr>
      </p:pic>
      <p:sp>
        <p:nvSpPr>
          <p:cNvPr id="5" name="TextBox 4">
            <a:extLst>
              <a:ext uri="{FF2B5EF4-FFF2-40B4-BE49-F238E27FC236}">
                <a16:creationId xmlns:a16="http://schemas.microsoft.com/office/drawing/2014/main" id="{5E45BBFD-4B83-34F7-5C18-13005EE6FDCD}"/>
              </a:ext>
            </a:extLst>
          </p:cNvPr>
          <p:cNvSpPr txBox="1"/>
          <p:nvPr/>
        </p:nvSpPr>
        <p:spPr>
          <a:xfrm>
            <a:off x="42183" y="2605698"/>
            <a:ext cx="9068587" cy="430887"/>
          </a:xfrm>
          <a:prstGeom prst="rect">
            <a:avLst/>
          </a:prstGeom>
          <a:noFill/>
          <a:ln>
            <a:noFill/>
          </a:ln>
        </p:spPr>
        <p:txBody>
          <a:bodyPr wrap="square">
            <a:spAutoFit/>
          </a:bodyPr>
          <a:lstStyle/>
          <a:p>
            <a:pPr marL="0" marR="0">
              <a:spcBef>
                <a:spcPts val="0"/>
              </a:spcBef>
              <a:spcAft>
                <a:spcPts val="0"/>
              </a:spcAft>
            </a:pPr>
            <a:r>
              <a:rPr lang="en-US" sz="1100" dirty="0">
                <a:solidFill>
                  <a:srgbClr val="000000"/>
                </a:solidFill>
                <a:effectLst/>
                <a:latin typeface="Adobe Caslon Pro" panose="0205050205050A020403" pitchFamily="18" charset="77"/>
                <a:ea typeface="Calibri" panose="020F0502020204030204" pitchFamily="34" charset="0"/>
                <a:cs typeface="Times New Roman" panose="02020603050405020304" pitchFamily="18" charset="0"/>
              </a:rPr>
              <a:t>This work is CC-BY and must include full citation &amp; </a:t>
            </a:r>
            <a:r>
              <a:rPr lang="en-US" sz="1100" dirty="0" err="1">
                <a:solidFill>
                  <a:srgbClr val="000000"/>
                </a:solidFill>
                <a:effectLst/>
                <a:latin typeface="Adobe Caslon Pro" panose="0205050205050A020403" pitchFamily="18" charset="77"/>
                <a:ea typeface="Calibri" panose="020F0502020204030204" pitchFamily="34" charset="0"/>
                <a:cs typeface="Times New Roman" panose="02020603050405020304" pitchFamily="18" charset="0"/>
              </a:rPr>
              <a:t>doi</a:t>
            </a:r>
            <a:r>
              <a:rPr lang="en-US" sz="1100" dirty="0">
                <a:solidFill>
                  <a:srgbClr val="000000"/>
                </a:solidFill>
                <a:effectLst/>
                <a:latin typeface="Adobe Caslon Pro" panose="0205050205050A020403" pitchFamily="18" charset="77"/>
                <a:ea typeface="Calibri" panose="020F0502020204030204" pitchFamily="34" charset="0"/>
                <a:cs typeface="Times New Roman" panose="02020603050405020304" pitchFamily="18" charset="0"/>
              </a:rPr>
              <a:t>. Individual images and examples &amp; materials from other sources are not CC-BY. Blue </a:t>
            </a:r>
            <a:r>
              <a:rPr lang="en-US" sz="1100" dirty="0" err="1">
                <a:solidFill>
                  <a:srgbClr val="000000"/>
                </a:solidFill>
                <a:effectLst/>
                <a:latin typeface="Adobe Caslon Pro" panose="0205050205050A020403" pitchFamily="18" charset="77"/>
                <a:ea typeface="Calibri" panose="020F0502020204030204" pitchFamily="34" charset="0"/>
                <a:cs typeface="Times New Roman" panose="02020603050405020304" pitchFamily="18" charset="0"/>
              </a:rPr>
              <a:t>dino</a:t>
            </a:r>
            <a:r>
              <a:rPr lang="en-US" sz="1100" dirty="0">
                <a:solidFill>
                  <a:srgbClr val="000000"/>
                </a:solidFill>
                <a:effectLst/>
                <a:latin typeface="Adobe Caslon Pro" panose="0205050205050A020403" pitchFamily="18" charset="77"/>
                <a:ea typeface="Calibri" panose="020F0502020204030204" pitchFamily="34" charset="0"/>
                <a:cs typeface="Times New Roman" panose="02020603050405020304" pitchFamily="18" charset="0"/>
              </a:rPr>
              <a:t> is a GWL icon &amp; not CC-BY.</a:t>
            </a:r>
          </a:p>
        </p:txBody>
      </p:sp>
    </p:spTree>
    <p:extLst>
      <p:ext uri="{BB962C8B-B14F-4D97-AF65-F5344CB8AC3E}">
        <p14:creationId xmlns:p14="http://schemas.microsoft.com/office/powerpoint/2010/main" val="42005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DDB9-5F88-C444-B4EF-660B6AF6BB56}"/>
              </a:ext>
            </a:extLst>
          </p:cNvPr>
          <p:cNvSpPr>
            <a:spLocks noGrp="1"/>
          </p:cNvSpPr>
          <p:nvPr>
            <p:ph type="title"/>
          </p:nvPr>
        </p:nvSpPr>
        <p:spPr/>
        <p:txBody>
          <a:bodyPr/>
          <a:lstStyle/>
          <a:p>
            <a:r>
              <a:rPr lang="en-US" dirty="0" err="1"/>
              <a:t>UnCommon</a:t>
            </a:r>
            <a:r>
              <a:rPr lang="en-US" dirty="0"/>
              <a:t> Choices</a:t>
            </a:r>
          </a:p>
        </p:txBody>
      </p:sp>
      <p:sp>
        <p:nvSpPr>
          <p:cNvPr id="3" name="Text Placeholder 2">
            <a:extLst>
              <a:ext uri="{FF2B5EF4-FFF2-40B4-BE49-F238E27FC236}">
                <a16:creationId xmlns:a16="http://schemas.microsoft.com/office/drawing/2014/main" id="{B26B5C9C-204D-744F-B967-E98F2544F027}"/>
              </a:ext>
            </a:extLst>
          </p:cNvPr>
          <p:cNvSpPr>
            <a:spLocks noGrp="1"/>
          </p:cNvSpPr>
          <p:nvPr>
            <p:ph type="body" idx="1"/>
          </p:nvPr>
        </p:nvSpPr>
        <p:spPr/>
        <p:txBody>
          <a:bodyPr/>
          <a:lstStyle/>
          <a:p>
            <a:r>
              <a:rPr lang="en-US" dirty="0"/>
              <a:t>Examples</a:t>
            </a:r>
          </a:p>
          <a:p>
            <a:pPr lvl="1"/>
            <a:r>
              <a:rPr lang="en-US" dirty="0"/>
              <a:t>Actually</a:t>
            </a:r>
          </a:p>
          <a:p>
            <a:pPr lvl="1"/>
            <a:r>
              <a:rPr lang="en-US" dirty="0"/>
              <a:t>Obviously</a:t>
            </a:r>
          </a:p>
          <a:p>
            <a:pPr lvl="1"/>
            <a:r>
              <a:rPr lang="en-US" dirty="0"/>
              <a:t>Clearly</a:t>
            </a:r>
          </a:p>
          <a:p>
            <a:pPr lvl="1"/>
            <a:r>
              <a:rPr lang="en-US" dirty="0"/>
              <a:t>Suddenly</a:t>
            </a:r>
          </a:p>
          <a:p>
            <a:pPr lvl="1"/>
            <a:r>
              <a:rPr lang="en-US" dirty="0"/>
              <a:t>Besides (as a conjunction)</a:t>
            </a:r>
          </a:p>
          <a:p>
            <a:pPr lvl="1"/>
            <a:r>
              <a:rPr lang="en-US" dirty="0"/>
              <a:t>Really (as an intensifier like very)</a:t>
            </a:r>
          </a:p>
          <a:p>
            <a:endParaRPr lang="en-US" dirty="0"/>
          </a:p>
        </p:txBody>
      </p:sp>
    </p:spTree>
    <p:extLst>
      <p:ext uri="{BB962C8B-B14F-4D97-AF65-F5344CB8AC3E}">
        <p14:creationId xmlns:p14="http://schemas.microsoft.com/office/powerpoint/2010/main" val="1684457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2E5F63-0222-6F45-B64E-D94F78B7928F}"/>
              </a:ext>
            </a:extLst>
          </p:cNvPr>
          <p:cNvSpPr>
            <a:spLocks noGrp="1"/>
          </p:cNvSpPr>
          <p:nvPr>
            <p:ph type="body" idx="1"/>
          </p:nvPr>
        </p:nvSpPr>
        <p:spPr/>
        <p:txBody>
          <a:bodyPr/>
          <a:lstStyle/>
          <a:p>
            <a:endParaRPr lang="en-US" dirty="0"/>
          </a:p>
        </p:txBody>
      </p:sp>
      <p:graphicFrame>
        <p:nvGraphicFramePr>
          <p:cNvPr id="4" name="Table 3">
            <a:extLst>
              <a:ext uri="{FF2B5EF4-FFF2-40B4-BE49-F238E27FC236}">
                <a16:creationId xmlns:a16="http://schemas.microsoft.com/office/drawing/2014/main" id="{A5DA4B99-DD6A-074B-9D8F-9DF7D4D1B77A}"/>
              </a:ext>
            </a:extLst>
          </p:cNvPr>
          <p:cNvGraphicFramePr>
            <a:graphicFrameLocks noGrp="1"/>
          </p:cNvGraphicFramePr>
          <p:nvPr>
            <p:extLst>
              <p:ext uri="{D42A27DB-BD31-4B8C-83A1-F6EECF244321}">
                <p14:modId xmlns:p14="http://schemas.microsoft.com/office/powerpoint/2010/main" val="3556532030"/>
              </p:ext>
            </p:extLst>
          </p:nvPr>
        </p:nvGraphicFramePr>
        <p:xfrm>
          <a:off x="1335464" y="0"/>
          <a:ext cx="6096000" cy="5191760"/>
        </p:xfrm>
        <a:graphic>
          <a:graphicData uri="http://schemas.openxmlformats.org/drawingml/2006/table">
            <a:tbl>
              <a:tblPr firstRow="1" bandRow="1">
                <a:tableStyleId>{72833802-FEF1-4C79-8D5D-14CF1EAF98D9}</a:tableStyleId>
              </a:tblPr>
              <a:tblGrid>
                <a:gridCol w="3048000">
                  <a:extLst>
                    <a:ext uri="{9D8B030D-6E8A-4147-A177-3AD203B41FA5}">
                      <a16:colId xmlns:a16="http://schemas.microsoft.com/office/drawing/2014/main" val="3922555546"/>
                    </a:ext>
                  </a:extLst>
                </a:gridCol>
                <a:gridCol w="3048000">
                  <a:extLst>
                    <a:ext uri="{9D8B030D-6E8A-4147-A177-3AD203B41FA5}">
                      <a16:colId xmlns:a16="http://schemas.microsoft.com/office/drawing/2014/main" val="2826417017"/>
                    </a:ext>
                  </a:extLst>
                </a:gridCol>
              </a:tblGrid>
              <a:tr h="370840">
                <a:tc>
                  <a:txBody>
                    <a:bodyPr/>
                    <a:lstStyle/>
                    <a:p>
                      <a:r>
                        <a:rPr lang="en-US" dirty="0"/>
                        <a:t>Instead of</a:t>
                      </a:r>
                    </a:p>
                  </a:txBody>
                  <a:tcPr/>
                </a:tc>
                <a:tc>
                  <a:txBody>
                    <a:bodyPr/>
                    <a:lstStyle/>
                    <a:p>
                      <a:r>
                        <a:rPr lang="en-US" dirty="0"/>
                        <a:t>Use</a:t>
                      </a:r>
                    </a:p>
                  </a:txBody>
                  <a:tcPr/>
                </a:tc>
                <a:extLst>
                  <a:ext uri="{0D108BD9-81ED-4DB2-BD59-A6C34878D82A}">
                    <a16:rowId xmlns:a16="http://schemas.microsoft.com/office/drawing/2014/main" val="2269193100"/>
                  </a:ext>
                </a:extLst>
              </a:tr>
              <a:tr h="370840">
                <a:tc>
                  <a:txBody>
                    <a:bodyPr/>
                    <a:lstStyle/>
                    <a:p>
                      <a:r>
                        <a:rPr lang="en-US" dirty="0"/>
                        <a:t>A lot</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175735823"/>
                  </a:ext>
                </a:extLst>
              </a:tr>
              <a:tr h="370840">
                <a:tc>
                  <a:txBody>
                    <a:bodyPr/>
                    <a:lstStyle/>
                    <a:p>
                      <a:r>
                        <a:rPr lang="en-US" dirty="0"/>
                        <a:t>Big</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174895046"/>
                  </a:ext>
                </a:extLst>
              </a:tr>
              <a:tr h="370840">
                <a:tc>
                  <a:txBody>
                    <a:bodyPr/>
                    <a:lstStyle/>
                    <a:p>
                      <a:r>
                        <a:rPr lang="en-US" dirty="0"/>
                        <a:t>Got larger</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721202599"/>
                  </a:ext>
                </a:extLst>
              </a:tr>
              <a:tr h="370840">
                <a:tc>
                  <a:txBody>
                    <a:bodyPr/>
                    <a:lstStyle/>
                    <a:p>
                      <a:r>
                        <a:rPr lang="en-US" dirty="0"/>
                        <a:t>Hard (not easy)</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233701962"/>
                  </a:ext>
                </a:extLst>
              </a:tr>
              <a:tr h="370840">
                <a:tc>
                  <a:txBody>
                    <a:bodyPr/>
                    <a:lstStyle/>
                    <a:p>
                      <a:r>
                        <a:rPr lang="en-US" dirty="0"/>
                        <a:t>Little (size)</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85614272"/>
                  </a:ext>
                </a:extLst>
              </a:tr>
              <a:tr h="370840">
                <a:tc>
                  <a:txBody>
                    <a:bodyPr/>
                    <a:lstStyle/>
                    <a:p>
                      <a:r>
                        <a:rPr lang="en-US" dirty="0"/>
                        <a:t>Nowadays</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704174380"/>
                  </a:ext>
                </a:extLst>
              </a:tr>
              <a:tr h="370840">
                <a:tc>
                  <a:txBody>
                    <a:bodyPr/>
                    <a:lstStyle/>
                    <a:p>
                      <a:r>
                        <a:rPr lang="en-US" dirty="0"/>
                        <a:t>People (unless general reference)</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487849465"/>
                  </a:ext>
                </a:extLst>
              </a:tr>
              <a:tr h="370840">
                <a:tc>
                  <a:txBody>
                    <a:bodyPr/>
                    <a:lstStyle/>
                    <a:p>
                      <a:r>
                        <a:rPr lang="en-US" i="1" dirty="0"/>
                        <a:t>Proper </a:t>
                      </a:r>
                      <a:r>
                        <a:rPr lang="en-US" i="0" dirty="0"/>
                        <a:t>methods</a:t>
                      </a:r>
                      <a:endParaRPr lang="en-US" i="1" dirty="0"/>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600323425"/>
                  </a:ext>
                </a:extLst>
              </a:tr>
              <a:tr h="370840">
                <a:tc>
                  <a:txBody>
                    <a:bodyPr/>
                    <a:lstStyle/>
                    <a:p>
                      <a:r>
                        <a:rPr lang="en-US" i="0" dirty="0"/>
                        <a:t>To get</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011056997"/>
                  </a:ext>
                </a:extLst>
              </a:tr>
              <a:tr h="370840">
                <a:tc>
                  <a:txBody>
                    <a:bodyPr/>
                    <a:lstStyle/>
                    <a:p>
                      <a:r>
                        <a:rPr lang="en-US" i="1" dirty="0"/>
                        <a:t>To handle </a:t>
                      </a:r>
                      <a:r>
                        <a:rPr lang="en-US" i="0" dirty="0"/>
                        <a:t> a problem</a:t>
                      </a:r>
                      <a:endParaRPr lang="en-US" i="1" dirty="0"/>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739299824"/>
                  </a:ext>
                </a:extLst>
              </a:tr>
              <a:tr h="370840">
                <a:tc>
                  <a:txBody>
                    <a:bodyPr/>
                    <a:lstStyle/>
                    <a:p>
                      <a:r>
                        <a:rPr lang="en-US" i="0" dirty="0"/>
                        <a:t>To happen</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47616326"/>
                  </a:ext>
                </a:extLst>
              </a:tr>
              <a:tr h="370840">
                <a:tc>
                  <a:txBody>
                    <a:bodyPr/>
                    <a:lstStyle/>
                    <a:p>
                      <a:r>
                        <a:rPr lang="en-US" i="0" dirty="0"/>
                        <a:t>To </a:t>
                      </a:r>
                      <a:r>
                        <a:rPr lang="en-US" i="1" dirty="0"/>
                        <a:t>keep </a:t>
                      </a:r>
                      <a:r>
                        <a:rPr lang="en-US" i="0" dirty="0"/>
                        <a:t> at room temperature</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41930790"/>
                  </a:ext>
                </a:extLst>
              </a:tr>
              <a:tr h="370840">
                <a:tc>
                  <a:txBody>
                    <a:bodyPr/>
                    <a:lstStyle/>
                    <a:p>
                      <a:r>
                        <a:rPr lang="en-US" i="0" dirty="0"/>
                        <a:t>To look at/see</a:t>
                      </a:r>
                    </a:p>
                  </a:txBody>
                  <a:tcPr>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734466753"/>
                  </a:ext>
                </a:extLst>
              </a:tr>
            </a:tbl>
          </a:graphicData>
        </a:graphic>
      </p:graphicFrame>
    </p:spTree>
    <p:extLst>
      <p:ext uri="{BB962C8B-B14F-4D97-AF65-F5344CB8AC3E}">
        <p14:creationId xmlns:p14="http://schemas.microsoft.com/office/powerpoint/2010/main" val="3455694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8926-C827-7142-9556-97BD7AC9301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42E5F63-0222-6F45-B64E-D94F78B7928F}"/>
              </a:ext>
            </a:extLst>
          </p:cNvPr>
          <p:cNvSpPr>
            <a:spLocks noGrp="1"/>
          </p:cNvSpPr>
          <p:nvPr>
            <p:ph type="body" idx="1"/>
          </p:nvPr>
        </p:nvSpPr>
        <p:spPr/>
        <p:txBody>
          <a:bodyPr/>
          <a:lstStyle/>
          <a:p>
            <a:endParaRPr lang="en-US" dirty="0"/>
          </a:p>
        </p:txBody>
      </p:sp>
      <p:graphicFrame>
        <p:nvGraphicFramePr>
          <p:cNvPr id="4" name="Table 3">
            <a:extLst>
              <a:ext uri="{FF2B5EF4-FFF2-40B4-BE49-F238E27FC236}">
                <a16:creationId xmlns:a16="http://schemas.microsoft.com/office/drawing/2014/main" id="{A5DA4B99-DD6A-074B-9D8F-9DF7D4D1B77A}"/>
              </a:ext>
            </a:extLst>
          </p:cNvPr>
          <p:cNvGraphicFramePr>
            <a:graphicFrameLocks noGrp="1"/>
          </p:cNvGraphicFramePr>
          <p:nvPr>
            <p:extLst>
              <p:ext uri="{D42A27DB-BD31-4B8C-83A1-F6EECF244321}">
                <p14:modId xmlns:p14="http://schemas.microsoft.com/office/powerpoint/2010/main" val="1444941421"/>
              </p:ext>
            </p:extLst>
          </p:nvPr>
        </p:nvGraphicFramePr>
        <p:xfrm>
          <a:off x="1335464" y="0"/>
          <a:ext cx="7306260" cy="5191760"/>
        </p:xfrm>
        <a:graphic>
          <a:graphicData uri="http://schemas.openxmlformats.org/drawingml/2006/table">
            <a:tbl>
              <a:tblPr firstRow="1" bandRow="1">
                <a:tableStyleId>{72833802-FEF1-4C79-8D5D-14CF1EAF98D9}</a:tableStyleId>
              </a:tblPr>
              <a:tblGrid>
                <a:gridCol w="3048000">
                  <a:extLst>
                    <a:ext uri="{9D8B030D-6E8A-4147-A177-3AD203B41FA5}">
                      <a16:colId xmlns:a16="http://schemas.microsoft.com/office/drawing/2014/main" val="3922555546"/>
                    </a:ext>
                  </a:extLst>
                </a:gridCol>
                <a:gridCol w="4258260">
                  <a:extLst>
                    <a:ext uri="{9D8B030D-6E8A-4147-A177-3AD203B41FA5}">
                      <a16:colId xmlns:a16="http://schemas.microsoft.com/office/drawing/2014/main" val="2826417017"/>
                    </a:ext>
                  </a:extLst>
                </a:gridCol>
              </a:tblGrid>
              <a:tr h="370840">
                <a:tc>
                  <a:txBody>
                    <a:bodyPr/>
                    <a:lstStyle/>
                    <a:p>
                      <a:r>
                        <a:rPr lang="en-US" dirty="0"/>
                        <a:t>Instead of</a:t>
                      </a:r>
                    </a:p>
                  </a:txBody>
                  <a:tcPr/>
                </a:tc>
                <a:tc>
                  <a:txBody>
                    <a:bodyPr/>
                    <a:lstStyle/>
                    <a:p>
                      <a:r>
                        <a:rPr lang="en-US" dirty="0"/>
                        <a:t>Use</a:t>
                      </a:r>
                    </a:p>
                  </a:txBody>
                  <a:tcPr/>
                </a:tc>
                <a:extLst>
                  <a:ext uri="{0D108BD9-81ED-4DB2-BD59-A6C34878D82A}">
                    <a16:rowId xmlns:a16="http://schemas.microsoft.com/office/drawing/2014/main" val="2269193100"/>
                  </a:ext>
                </a:extLst>
              </a:tr>
              <a:tr h="370840">
                <a:tc>
                  <a:txBody>
                    <a:bodyPr/>
                    <a:lstStyle/>
                    <a:p>
                      <a:r>
                        <a:rPr lang="en-US" dirty="0"/>
                        <a:t>A lot</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Many, much, frequently…</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175735823"/>
                  </a:ext>
                </a:extLst>
              </a:tr>
              <a:tr h="370840">
                <a:tc>
                  <a:txBody>
                    <a:bodyPr/>
                    <a:lstStyle/>
                    <a:p>
                      <a:r>
                        <a:rPr lang="en-US" dirty="0"/>
                        <a:t>Big</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large</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174895046"/>
                  </a:ext>
                </a:extLst>
              </a:tr>
              <a:tr h="370840">
                <a:tc>
                  <a:txBody>
                    <a:bodyPr/>
                    <a:lstStyle/>
                    <a:p>
                      <a:r>
                        <a:rPr lang="en-US" dirty="0"/>
                        <a:t>Got larger</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increased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721202599"/>
                  </a:ext>
                </a:extLst>
              </a:tr>
              <a:tr h="370840">
                <a:tc>
                  <a:txBody>
                    <a:bodyPr/>
                    <a:lstStyle/>
                    <a:p>
                      <a:r>
                        <a:rPr lang="en-US" dirty="0"/>
                        <a:t>Hard (not easy)</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difficult</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233701962"/>
                  </a:ext>
                </a:extLst>
              </a:tr>
              <a:tr h="370840">
                <a:tc>
                  <a:txBody>
                    <a:bodyPr/>
                    <a:lstStyle/>
                    <a:p>
                      <a:r>
                        <a:rPr lang="en-US" dirty="0"/>
                        <a:t>Little (size)</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small</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85614272"/>
                  </a:ext>
                </a:extLst>
              </a:tr>
              <a:tr h="370840">
                <a:tc>
                  <a:txBody>
                    <a:bodyPr/>
                    <a:lstStyle/>
                    <a:p>
                      <a:r>
                        <a:rPr lang="en-US" dirty="0"/>
                        <a:t>Nowadays</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Currently, recently</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704174380"/>
                  </a:ext>
                </a:extLst>
              </a:tr>
              <a:tr h="370840">
                <a:tc>
                  <a:txBody>
                    <a:bodyPr/>
                    <a:lstStyle/>
                    <a:p>
                      <a:r>
                        <a:rPr lang="en-US" dirty="0"/>
                        <a:t>People (unless general reference)</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Individuals, participants, etc.</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487849465"/>
                  </a:ext>
                </a:extLst>
              </a:tr>
              <a:tr h="370840">
                <a:tc>
                  <a:txBody>
                    <a:bodyPr/>
                    <a:lstStyle/>
                    <a:p>
                      <a:r>
                        <a:rPr lang="en-US" i="1" dirty="0"/>
                        <a:t>Proper </a:t>
                      </a:r>
                      <a:r>
                        <a:rPr lang="en-US" i="0" dirty="0"/>
                        <a:t>methods</a:t>
                      </a:r>
                      <a:endParaRPr lang="en-US" i="1" dirty="0"/>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Appropriate/suitable methods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600323425"/>
                  </a:ext>
                </a:extLst>
              </a:tr>
              <a:tr h="370840">
                <a:tc>
                  <a:txBody>
                    <a:bodyPr/>
                    <a:lstStyle/>
                    <a:p>
                      <a:r>
                        <a:rPr lang="en-US" i="0" dirty="0"/>
                        <a:t>To get</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To obtain</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011056997"/>
                  </a:ext>
                </a:extLst>
              </a:tr>
              <a:tr h="370840">
                <a:tc>
                  <a:txBody>
                    <a:bodyPr/>
                    <a:lstStyle/>
                    <a:p>
                      <a:r>
                        <a:rPr lang="en-US" i="1" dirty="0"/>
                        <a:t>To handle </a:t>
                      </a:r>
                      <a:r>
                        <a:rPr lang="en-US" i="0" dirty="0"/>
                        <a:t> a problem</a:t>
                      </a:r>
                      <a:endParaRPr lang="en-US" i="1" dirty="0"/>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To solve a problem</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739299824"/>
                  </a:ext>
                </a:extLst>
              </a:tr>
              <a:tr h="370840">
                <a:tc>
                  <a:txBody>
                    <a:bodyPr/>
                    <a:lstStyle/>
                    <a:p>
                      <a:r>
                        <a:rPr lang="en-US" i="0" dirty="0"/>
                        <a:t>To happen</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To occur</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47616326"/>
                  </a:ext>
                </a:extLst>
              </a:tr>
              <a:tr h="370840">
                <a:tc>
                  <a:txBody>
                    <a:bodyPr/>
                    <a:lstStyle/>
                    <a:p>
                      <a:r>
                        <a:rPr lang="en-US" i="0" dirty="0"/>
                        <a:t>To </a:t>
                      </a:r>
                      <a:r>
                        <a:rPr lang="en-US" i="1" dirty="0"/>
                        <a:t>keep </a:t>
                      </a:r>
                      <a:r>
                        <a:rPr lang="en-US" i="0" dirty="0"/>
                        <a:t> at room temperature</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To maintain at room temp</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41930790"/>
                  </a:ext>
                </a:extLst>
              </a:tr>
              <a:tr h="370840">
                <a:tc>
                  <a:txBody>
                    <a:bodyPr/>
                    <a:lstStyle/>
                    <a:p>
                      <a:r>
                        <a:rPr lang="en-US" i="0" dirty="0"/>
                        <a:t>To look at/see</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dirty="0">
                          <a:solidFill>
                            <a:schemeClr val="accent3"/>
                          </a:solidFill>
                        </a:rPr>
                        <a:t>To examine, observe, determine, investigate</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734466753"/>
                  </a:ext>
                </a:extLst>
              </a:tr>
            </a:tbl>
          </a:graphicData>
        </a:graphic>
      </p:graphicFrame>
    </p:spTree>
    <p:extLst>
      <p:ext uri="{BB962C8B-B14F-4D97-AF65-F5344CB8AC3E}">
        <p14:creationId xmlns:p14="http://schemas.microsoft.com/office/powerpoint/2010/main" val="1973885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529B-BB10-B94C-9EC9-B9768ACFF4E3}"/>
              </a:ext>
            </a:extLst>
          </p:cNvPr>
          <p:cNvSpPr>
            <a:spLocks noGrp="1"/>
          </p:cNvSpPr>
          <p:nvPr>
            <p:ph type="title"/>
          </p:nvPr>
        </p:nvSpPr>
        <p:spPr/>
        <p:txBody>
          <a:bodyPr/>
          <a:lstStyle/>
          <a:p>
            <a:r>
              <a:rPr lang="en-US" dirty="0"/>
              <a:t>Some negative forms may be </a:t>
            </a:r>
            <a:r>
              <a:rPr lang="en-US" i="1" dirty="0"/>
              <a:t>more common in technical/ academic writing</a:t>
            </a:r>
          </a:p>
        </p:txBody>
      </p:sp>
      <p:sp>
        <p:nvSpPr>
          <p:cNvPr id="3" name="Text Placeholder 2">
            <a:extLst>
              <a:ext uri="{FF2B5EF4-FFF2-40B4-BE49-F238E27FC236}">
                <a16:creationId xmlns:a16="http://schemas.microsoft.com/office/drawing/2014/main" id="{9631C8BB-5304-C94C-A253-91268211C231}"/>
              </a:ext>
            </a:extLst>
          </p:cNvPr>
          <p:cNvSpPr>
            <a:spLocks noGrp="1"/>
          </p:cNvSpPr>
          <p:nvPr>
            <p:ph type="body" idx="1"/>
          </p:nvPr>
        </p:nvSpPr>
        <p:spPr/>
        <p:txBody>
          <a:bodyPr/>
          <a:lstStyle/>
          <a:p>
            <a:endParaRPr lang="en-US" dirty="0"/>
          </a:p>
        </p:txBody>
      </p:sp>
      <p:sp>
        <p:nvSpPr>
          <p:cNvPr id="4" name="Rectangle 3">
            <a:extLst>
              <a:ext uri="{FF2B5EF4-FFF2-40B4-BE49-F238E27FC236}">
                <a16:creationId xmlns:a16="http://schemas.microsoft.com/office/drawing/2014/main" id="{56B28A7F-4C6D-6140-8CDE-2ECB09DB2B97}"/>
              </a:ext>
            </a:extLst>
          </p:cNvPr>
          <p:cNvSpPr/>
          <p:nvPr/>
        </p:nvSpPr>
        <p:spPr>
          <a:xfrm>
            <a:off x="103695" y="4189393"/>
            <a:ext cx="6735452" cy="954107"/>
          </a:xfrm>
          <a:prstGeom prst="rect">
            <a:avLst/>
          </a:prstGeom>
        </p:spPr>
        <p:txBody>
          <a:bodyPr wrap="square">
            <a:spAutoFit/>
          </a:bodyPr>
          <a:lstStyle/>
          <a:p>
            <a:br>
              <a:rPr lang="en-US" dirty="0">
                <a:latin typeface="Arial" panose="020B0604020202020204" pitchFamily="34" charset="0"/>
              </a:rPr>
            </a:br>
            <a:endParaRPr lang="en-US" dirty="0">
              <a:latin typeface="Arial" panose="020B0604020202020204" pitchFamily="34" charset="0"/>
            </a:endParaRPr>
          </a:p>
          <a:p>
            <a:r>
              <a:rPr lang="en-US" dirty="0">
                <a:latin typeface="Arial" panose="020B0604020202020204" pitchFamily="34" charset="0"/>
              </a:rPr>
              <a:t>Source: Swales, John M., and C. B. Feak. Academic Writing for Graduate Students, 3rd edition. Ann Arbor: University of Michigan, 2012, p. 22. </a:t>
            </a:r>
            <a:endParaRPr lang="en-US" dirty="0">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8A459CEB-8B50-9F44-A3C6-3F025266567A}"/>
              </a:ext>
            </a:extLst>
          </p:cNvPr>
          <p:cNvGraphicFramePr>
            <a:graphicFrameLocks noGrp="1"/>
          </p:cNvGraphicFramePr>
          <p:nvPr>
            <p:extLst>
              <p:ext uri="{D42A27DB-BD31-4B8C-83A1-F6EECF244321}">
                <p14:modId xmlns:p14="http://schemas.microsoft.com/office/powerpoint/2010/main" val="231591987"/>
              </p:ext>
            </p:extLst>
          </p:nvPr>
        </p:nvGraphicFramePr>
        <p:xfrm>
          <a:off x="743147" y="1392770"/>
          <a:ext cx="6096000" cy="3205480"/>
        </p:xfrm>
        <a:graphic>
          <a:graphicData uri="http://schemas.openxmlformats.org/drawingml/2006/table">
            <a:tbl>
              <a:tblPr firstRow="1" bandRow="1">
                <a:tableStyleId>{72833802-FEF1-4C79-8D5D-14CF1EAF98D9}</a:tableStyleId>
              </a:tblPr>
              <a:tblGrid>
                <a:gridCol w="3048000">
                  <a:extLst>
                    <a:ext uri="{9D8B030D-6E8A-4147-A177-3AD203B41FA5}">
                      <a16:colId xmlns:a16="http://schemas.microsoft.com/office/drawing/2014/main" val="3922555546"/>
                    </a:ext>
                  </a:extLst>
                </a:gridCol>
                <a:gridCol w="3048000">
                  <a:extLst>
                    <a:ext uri="{9D8B030D-6E8A-4147-A177-3AD203B41FA5}">
                      <a16:colId xmlns:a16="http://schemas.microsoft.com/office/drawing/2014/main" val="2826417017"/>
                    </a:ext>
                  </a:extLst>
                </a:gridCol>
              </a:tblGrid>
              <a:tr h="370840">
                <a:tc>
                  <a:txBody>
                    <a:bodyPr/>
                    <a:lstStyle/>
                    <a:p>
                      <a:r>
                        <a:rPr lang="en-US" dirty="0"/>
                        <a:t>Instead of</a:t>
                      </a:r>
                    </a:p>
                  </a:txBody>
                  <a:tcPr/>
                </a:tc>
                <a:tc>
                  <a:txBody>
                    <a:bodyPr/>
                    <a:lstStyle/>
                    <a:p>
                      <a:r>
                        <a:rPr lang="en-US" dirty="0"/>
                        <a:t>Use</a:t>
                      </a:r>
                    </a:p>
                  </a:txBody>
                  <a:tcPr/>
                </a:tc>
                <a:extLst>
                  <a:ext uri="{0D108BD9-81ED-4DB2-BD59-A6C34878D82A}">
                    <a16:rowId xmlns:a16="http://schemas.microsoft.com/office/drawing/2014/main" val="2269193100"/>
                  </a:ext>
                </a:extLst>
              </a:tr>
              <a:tr h="370840">
                <a:tc>
                  <a:txBody>
                    <a:bodyPr/>
                    <a:lstStyle/>
                    <a:p>
                      <a:r>
                        <a:rPr lang="en-US" b="1" i="0" dirty="0"/>
                        <a:t>Not … any</a:t>
                      </a:r>
                    </a:p>
                    <a:p>
                      <a:endParaRPr lang="en-US" i="0" dirty="0"/>
                    </a:p>
                    <a:p>
                      <a:r>
                        <a:rPr lang="en-US" i="1" dirty="0"/>
                        <a:t>The analysis did </a:t>
                      </a:r>
                      <a:r>
                        <a:rPr lang="en-US" i="1" u="sng" dirty="0"/>
                        <a:t>not </a:t>
                      </a:r>
                      <a:r>
                        <a:rPr lang="en-US" i="1" dirty="0"/>
                        <a:t>yield </a:t>
                      </a:r>
                      <a:r>
                        <a:rPr lang="en-US" i="1" u="sng" dirty="0"/>
                        <a:t>any </a:t>
                      </a:r>
                      <a:r>
                        <a:rPr lang="en-US" i="1" dirty="0"/>
                        <a:t>results.</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b="1" dirty="0">
                          <a:solidFill>
                            <a:schemeClr val="accent3"/>
                          </a:solidFill>
                        </a:rPr>
                        <a:t>No</a:t>
                      </a:r>
                    </a:p>
                    <a:p>
                      <a:endParaRPr lang="en-US" dirty="0">
                        <a:solidFill>
                          <a:schemeClr val="accent3"/>
                        </a:solidFill>
                      </a:endParaRPr>
                    </a:p>
                    <a:p>
                      <a:r>
                        <a:rPr lang="en-US" i="1" dirty="0">
                          <a:solidFill>
                            <a:schemeClr val="accent3"/>
                          </a:solidFill>
                        </a:rPr>
                        <a:t>The analysis yielded </a:t>
                      </a:r>
                      <a:r>
                        <a:rPr lang="en-US" i="1" u="sng" dirty="0">
                          <a:solidFill>
                            <a:schemeClr val="accent3"/>
                          </a:solidFill>
                        </a:rPr>
                        <a:t>no</a:t>
                      </a:r>
                      <a:r>
                        <a:rPr lang="en-US" i="1" dirty="0">
                          <a:solidFill>
                            <a:schemeClr val="accent3"/>
                          </a:solidFill>
                        </a:rPr>
                        <a:t> results.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734466753"/>
                  </a:ext>
                </a:extLst>
              </a:tr>
              <a:tr h="370840">
                <a:tc>
                  <a:txBody>
                    <a:bodyPr/>
                    <a:lstStyle/>
                    <a:p>
                      <a:r>
                        <a:rPr lang="en-US" b="1" i="0" dirty="0"/>
                        <a:t>Not much</a:t>
                      </a:r>
                    </a:p>
                    <a:p>
                      <a:endParaRPr lang="en-US" i="1" dirty="0"/>
                    </a:p>
                    <a:p>
                      <a:r>
                        <a:rPr lang="en-US" i="1" dirty="0"/>
                        <a:t>The agency did </a:t>
                      </a:r>
                      <a:r>
                        <a:rPr lang="en-US" i="1" u="sng" dirty="0"/>
                        <a:t>not</a:t>
                      </a:r>
                      <a:r>
                        <a:rPr lang="en-US" i="1" dirty="0"/>
                        <a:t> allocate </a:t>
                      </a:r>
                      <a:r>
                        <a:rPr lang="en-US" i="1" u="sng" dirty="0"/>
                        <a:t>much </a:t>
                      </a:r>
                      <a:r>
                        <a:rPr lang="en-US" i="1" dirty="0"/>
                        <a:t>funding for the program.</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b="1" i="0" dirty="0">
                          <a:solidFill>
                            <a:schemeClr val="accent3"/>
                          </a:solidFill>
                        </a:rPr>
                        <a:t>Little</a:t>
                      </a:r>
                    </a:p>
                    <a:p>
                      <a:endParaRPr lang="en-US" i="1" dirty="0">
                        <a:solidFill>
                          <a:schemeClr val="accent3"/>
                        </a:solidFill>
                      </a:endParaRPr>
                    </a:p>
                    <a:p>
                      <a:r>
                        <a:rPr lang="en-US" i="1" dirty="0">
                          <a:solidFill>
                            <a:schemeClr val="accent3"/>
                          </a:solidFill>
                        </a:rPr>
                        <a:t>The agency allocated </a:t>
                      </a:r>
                      <a:r>
                        <a:rPr lang="en-US" i="1" u="sng" dirty="0">
                          <a:solidFill>
                            <a:schemeClr val="accent3"/>
                          </a:solidFill>
                        </a:rPr>
                        <a:t>little</a:t>
                      </a:r>
                      <a:r>
                        <a:rPr lang="en-US" i="1" dirty="0">
                          <a:solidFill>
                            <a:schemeClr val="accent3"/>
                          </a:solidFill>
                        </a:rPr>
                        <a:t> funding for the program.</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153366465"/>
                  </a:ext>
                </a:extLst>
              </a:tr>
              <a:tr h="370840">
                <a:tc>
                  <a:txBody>
                    <a:bodyPr/>
                    <a:lstStyle/>
                    <a:p>
                      <a:r>
                        <a:rPr lang="en-US" b="1" i="0" dirty="0"/>
                        <a:t>Not many</a:t>
                      </a:r>
                    </a:p>
                    <a:p>
                      <a:endParaRPr lang="en-US" i="1" dirty="0"/>
                    </a:p>
                    <a:p>
                      <a:r>
                        <a:rPr lang="en-US" i="1" dirty="0"/>
                        <a:t>This problem does </a:t>
                      </a:r>
                      <a:r>
                        <a:rPr lang="en-US" i="1" u="sng" dirty="0"/>
                        <a:t>not </a:t>
                      </a:r>
                      <a:r>
                        <a:rPr lang="en-US" i="1" dirty="0"/>
                        <a:t>have </a:t>
                      </a:r>
                      <a:r>
                        <a:rPr lang="en-US" i="1" u="sng" dirty="0"/>
                        <a:t>many</a:t>
                      </a:r>
                      <a:r>
                        <a:rPr lang="en-US" i="1" dirty="0"/>
                        <a:t> sustainable solutions.</a:t>
                      </a:r>
                    </a:p>
                  </a:txBody>
                  <a:tcPr>
                    <a:lnR w="12700" cap="flat" cmpd="sng" algn="ctr">
                      <a:solidFill>
                        <a:schemeClr val="tx1"/>
                      </a:solidFill>
                      <a:prstDash val="solid"/>
                      <a:round/>
                      <a:headEnd type="none" w="med" len="med"/>
                      <a:tailEnd type="none" w="med" len="med"/>
                    </a:lnR>
                    <a:solidFill>
                      <a:schemeClr val="bg1"/>
                    </a:solidFill>
                  </a:tcPr>
                </a:tc>
                <a:tc>
                  <a:txBody>
                    <a:bodyPr/>
                    <a:lstStyle/>
                    <a:p>
                      <a:r>
                        <a:rPr lang="en-US" b="1" i="0" dirty="0">
                          <a:solidFill>
                            <a:schemeClr val="accent3"/>
                          </a:solidFill>
                        </a:rPr>
                        <a:t>Few</a:t>
                      </a:r>
                    </a:p>
                    <a:p>
                      <a:endParaRPr lang="en-US" i="1" dirty="0">
                        <a:solidFill>
                          <a:schemeClr val="accent3"/>
                        </a:solidFill>
                      </a:endParaRPr>
                    </a:p>
                    <a:p>
                      <a:r>
                        <a:rPr lang="en-US" i="1" dirty="0">
                          <a:solidFill>
                            <a:schemeClr val="accent3"/>
                          </a:solidFill>
                        </a:rPr>
                        <a:t>This problem has </a:t>
                      </a:r>
                      <a:r>
                        <a:rPr lang="en-US" i="1" u="sng" dirty="0">
                          <a:solidFill>
                            <a:schemeClr val="accent3"/>
                          </a:solidFill>
                        </a:rPr>
                        <a:t>few</a:t>
                      </a:r>
                      <a:r>
                        <a:rPr lang="en-US" i="1" dirty="0">
                          <a:solidFill>
                            <a:schemeClr val="accent3"/>
                          </a:solidFill>
                        </a:rPr>
                        <a:t> sustainable solutions.</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285017497"/>
                  </a:ext>
                </a:extLst>
              </a:tr>
            </a:tbl>
          </a:graphicData>
        </a:graphic>
      </p:graphicFrame>
    </p:spTree>
    <p:extLst>
      <p:ext uri="{BB962C8B-B14F-4D97-AF65-F5344CB8AC3E}">
        <p14:creationId xmlns:p14="http://schemas.microsoft.com/office/powerpoint/2010/main" val="1233655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FDDC5-6369-E64A-818A-9F4A3250A283}"/>
              </a:ext>
            </a:extLst>
          </p:cNvPr>
          <p:cNvSpPr>
            <a:spLocks noGrp="1"/>
          </p:cNvSpPr>
          <p:nvPr>
            <p:ph type="title"/>
          </p:nvPr>
        </p:nvSpPr>
        <p:spPr>
          <a:xfrm>
            <a:off x="199025" y="115747"/>
            <a:ext cx="4045200" cy="1211889"/>
          </a:xfrm>
        </p:spPr>
        <p:txBody>
          <a:bodyPr/>
          <a:lstStyle/>
          <a:p>
            <a:r>
              <a:rPr lang="en-US" dirty="0"/>
              <a:t>Less formal</a:t>
            </a:r>
            <a:br>
              <a:rPr lang="en-US" dirty="0"/>
            </a:br>
            <a:r>
              <a:rPr lang="en-US" sz="1800" dirty="0"/>
              <a:t>&amp; </a:t>
            </a:r>
            <a:r>
              <a:rPr lang="en-US" sz="2400" dirty="0"/>
              <a:t>more common in speaking </a:t>
            </a:r>
            <a:r>
              <a:rPr lang="en-US" sz="1400" dirty="0"/>
              <a:t>(colloquial)</a:t>
            </a:r>
          </a:p>
        </p:txBody>
      </p:sp>
      <p:sp>
        <p:nvSpPr>
          <p:cNvPr id="7" name="Text Placeholder 6">
            <a:extLst>
              <a:ext uri="{FF2B5EF4-FFF2-40B4-BE49-F238E27FC236}">
                <a16:creationId xmlns:a16="http://schemas.microsoft.com/office/drawing/2014/main" id="{B103A22C-53DC-254C-92CB-4558F26DE5FE}"/>
              </a:ext>
            </a:extLst>
          </p:cNvPr>
          <p:cNvSpPr>
            <a:spLocks noGrp="1"/>
          </p:cNvSpPr>
          <p:nvPr>
            <p:ph type="body" idx="2"/>
          </p:nvPr>
        </p:nvSpPr>
        <p:spPr>
          <a:xfrm>
            <a:off x="473700" y="975345"/>
            <a:ext cx="4045200" cy="3695100"/>
          </a:xfrm>
        </p:spPr>
        <p:txBody>
          <a:bodyPr/>
          <a:lstStyle/>
          <a:p>
            <a:r>
              <a:rPr lang="en-US" dirty="0">
                <a:solidFill>
                  <a:srgbClr val="E46E20"/>
                </a:solidFill>
                <a:hlinkClick r:id="rId4"/>
              </a:rPr>
              <a:t>Phrasal verbs</a:t>
            </a:r>
            <a:endParaRPr lang="en-US" dirty="0">
              <a:solidFill>
                <a:srgbClr val="E46E20"/>
              </a:solidFill>
            </a:endParaRPr>
          </a:p>
          <a:p>
            <a:pPr lvl="1"/>
            <a:r>
              <a:rPr lang="en-US" dirty="0">
                <a:solidFill>
                  <a:srgbClr val="E46E20"/>
                </a:solidFill>
              </a:rPr>
              <a:t>Ex. bring up, find out, leave out, look into,</a:t>
            </a:r>
          </a:p>
          <a:p>
            <a:r>
              <a:rPr lang="en-US" dirty="0">
                <a:solidFill>
                  <a:srgbClr val="E46E20"/>
                </a:solidFill>
              </a:rPr>
              <a:t>Got passives</a:t>
            </a:r>
          </a:p>
          <a:p>
            <a:pPr lvl="1"/>
            <a:r>
              <a:rPr lang="en-US" dirty="0">
                <a:solidFill>
                  <a:srgbClr val="E46E20"/>
                </a:solidFill>
              </a:rPr>
              <a:t>Ex. got damaged</a:t>
            </a:r>
          </a:p>
          <a:p>
            <a:r>
              <a:rPr lang="en-US" dirty="0">
                <a:solidFill>
                  <a:srgbClr val="E46E20"/>
                </a:solidFill>
              </a:rPr>
              <a:t>General terms</a:t>
            </a:r>
          </a:p>
          <a:p>
            <a:pPr lvl="1"/>
            <a:r>
              <a:rPr lang="en-US" dirty="0">
                <a:solidFill>
                  <a:srgbClr val="E46E20"/>
                </a:solidFill>
              </a:rPr>
              <a:t>Ex. great, nice</a:t>
            </a:r>
          </a:p>
        </p:txBody>
      </p:sp>
      <p:sp>
        <p:nvSpPr>
          <p:cNvPr id="8" name="Text Placeholder 6">
            <a:extLst>
              <a:ext uri="{FF2B5EF4-FFF2-40B4-BE49-F238E27FC236}">
                <a16:creationId xmlns:a16="http://schemas.microsoft.com/office/drawing/2014/main" id="{DB34EB8A-9BFF-D845-A1B2-F50D25F2B2D8}"/>
              </a:ext>
            </a:extLst>
          </p:cNvPr>
          <p:cNvSpPr txBox="1">
            <a:spLocks/>
          </p:cNvSpPr>
          <p:nvPr/>
        </p:nvSpPr>
        <p:spPr>
          <a:xfrm>
            <a:off x="4897674" y="975345"/>
            <a:ext cx="4215775" cy="3695100"/>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r>
              <a:rPr lang="en-US" dirty="0"/>
              <a:t>Single word verbs</a:t>
            </a:r>
          </a:p>
          <a:p>
            <a:pPr lvl="1"/>
            <a:r>
              <a:rPr lang="en-US" dirty="0"/>
              <a:t>Ex. mention/discuss, discover, omit, investigate</a:t>
            </a:r>
          </a:p>
          <a:p>
            <a:r>
              <a:rPr lang="en-US" dirty="0"/>
              <a:t>Standard passives </a:t>
            </a:r>
          </a:p>
          <a:p>
            <a:pPr lvl="1"/>
            <a:r>
              <a:rPr lang="en-US" dirty="0"/>
              <a:t>Ex. were damaged</a:t>
            </a:r>
          </a:p>
          <a:p>
            <a:r>
              <a:rPr lang="en-US" dirty="0"/>
              <a:t>Specific terms &amp; numbers</a:t>
            </a:r>
          </a:p>
          <a:p>
            <a:pPr lvl="1"/>
            <a:r>
              <a:rPr lang="en-US" dirty="0"/>
              <a:t>Increased by 50%, </a:t>
            </a:r>
          </a:p>
        </p:txBody>
      </p:sp>
      <p:sp>
        <p:nvSpPr>
          <p:cNvPr id="9" name="Title 4">
            <a:extLst>
              <a:ext uri="{FF2B5EF4-FFF2-40B4-BE49-F238E27FC236}">
                <a16:creationId xmlns:a16="http://schemas.microsoft.com/office/drawing/2014/main" id="{B8F28618-632B-B94D-B6F9-A2BE85C8BB24}"/>
              </a:ext>
            </a:extLst>
          </p:cNvPr>
          <p:cNvSpPr txBox="1">
            <a:spLocks/>
          </p:cNvSpPr>
          <p:nvPr/>
        </p:nvSpPr>
        <p:spPr>
          <a:xfrm>
            <a:off x="4793575" y="115747"/>
            <a:ext cx="4045200" cy="960744"/>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B5F0C"/>
              </a:buClr>
              <a:buSzPts val="3600"/>
              <a:buFont typeface="Franklin Gothic"/>
              <a:buNone/>
              <a:defRPr sz="3600" b="1" i="0" u="none" strike="noStrike" cap="none">
                <a:solidFill>
                  <a:srgbClr val="EB5F0C"/>
                </a:solidFill>
                <a:latin typeface="Franklin Gothic"/>
                <a:ea typeface="Franklin Gothic"/>
                <a:cs typeface="Franklin Gothic"/>
                <a:sym typeface="Franklin Gothic"/>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dirty="0">
                <a:solidFill>
                  <a:schemeClr val="bg1"/>
                </a:solidFill>
              </a:rPr>
              <a:t>More Academic</a:t>
            </a:r>
            <a:br>
              <a:rPr lang="en-US" dirty="0">
                <a:solidFill>
                  <a:schemeClr val="bg1"/>
                </a:solidFill>
              </a:rPr>
            </a:br>
            <a:r>
              <a:rPr lang="en-US" sz="1800" dirty="0">
                <a:solidFill>
                  <a:schemeClr val="bg1"/>
                </a:solidFill>
              </a:rPr>
              <a:t>&amp; </a:t>
            </a:r>
            <a:r>
              <a:rPr lang="en-US" sz="2400" dirty="0">
                <a:solidFill>
                  <a:schemeClr val="bg1"/>
                </a:solidFill>
              </a:rPr>
              <a:t>more common in writing</a:t>
            </a:r>
          </a:p>
        </p:txBody>
      </p:sp>
    </p:spTree>
    <p:custDataLst>
      <p:tags r:id="rId1"/>
    </p:custDataLst>
    <p:extLst>
      <p:ext uri="{BB962C8B-B14F-4D97-AF65-F5344CB8AC3E}">
        <p14:creationId xmlns:p14="http://schemas.microsoft.com/office/powerpoint/2010/main" val="96279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103A22C-53DC-254C-92CB-4558F26DE5FE}"/>
              </a:ext>
            </a:extLst>
          </p:cNvPr>
          <p:cNvSpPr>
            <a:spLocks noGrp="1"/>
          </p:cNvSpPr>
          <p:nvPr>
            <p:ph type="body" idx="2"/>
          </p:nvPr>
        </p:nvSpPr>
        <p:spPr>
          <a:xfrm>
            <a:off x="473700" y="975345"/>
            <a:ext cx="3837000" cy="3695100"/>
          </a:xfrm>
        </p:spPr>
        <p:txBody>
          <a:bodyPr/>
          <a:lstStyle/>
          <a:p>
            <a:r>
              <a:rPr lang="en-US" dirty="0">
                <a:solidFill>
                  <a:srgbClr val="E46E20"/>
                </a:solidFill>
              </a:rPr>
              <a:t>More words</a:t>
            </a:r>
          </a:p>
          <a:p>
            <a:r>
              <a:rPr lang="en-US" dirty="0">
                <a:solidFill>
                  <a:srgbClr val="E46E20"/>
                </a:solidFill>
              </a:rPr>
              <a:t>More clauses</a:t>
            </a:r>
          </a:p>
          <a:p>
            <a:r>
              <a:rPr lang="en-US" dirty="0">
                <a:solidFill>
                  <a:srgbClr val="E46E20"/>
                </a:solidFill>
              </a:rPr>
              <a:t>Less precise language</a:t>
            </a:r>
          </a:p>
          <a:p>
            <a:endParaRPr lang="en-US" dirty="0">
              <a:solidFill>
                <a:srgbClr val="E46E20"/>
              </a:solidFill>
            </a:endParaRPr>
          </a:p>
        </p:txBody>
      </p:sp>
      <p:sp>
        <p:nvSpPr>
          <p:cNvPr id="8" name="Text Placeholder 6">
            <a:extLst>
              <a:ext uri="{FF2B5EF4-FFF2-40B4-BE49-F238E27FC236}">
                <a16:creationId xmlns:a16="http://schemas.microsoft.com/office/drawing/2014/main" id="{DB34EB8A-9BFF-D845-A1B2-F50D25F2B2D8}"/>
              </a:ext>
            </a:extLst>
          </p:cNvPr>
          <p:cNvSpPr txBox="1">
            <a:spLocks/>
          </p:cNvSpPr>
          <p:nvPr/>
        </p:nvSpPr>
        <p:spPr>
          <a:xfrm>
            <a:off x="5415147" y="1294410"/>
            <a:ext cx="3423627" cy="2833544"/>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pPr marL="76200" indent="0">
              <a:buNone/>
            </a:pPr>
            <a:r>
              <a:rPr lang="en-US" dirty="0"/>
              <a:t>More concise</a:t>
            </a:r>
          </a:p>
          <a:p>
            <a:pPr marL="76200" indent="0">
              <a:buNone/>
            </a:pPr>
            <a:r>
              <a:rPr lang="en-US" dirty="0"/>
              <a:t>More phrasal elements</a:t>
            </a:r>
          </a:p>
          <a:p>
            <a:pPr marL="76200" indent="0">
              <a:buNone/>
            </a:pPr>
            <a:r>
              <a:rPr lang="en-US" dirty="0"/>
              <a:t>More precise</a:t>
            </a:r>
          </a:p>
          <a:p>
            <a:pPr marL="76200" indent="0">
              <a:buNone/>
            </a:pPr>
            <a:endParaRPr lang="en-US" dirty="0"/>
          </a:p>
        </p:txBody>
      </p:sp>
      <p:sp>
        <p:nvSpPr>
          <p:cNvPr id="9" name="Title 4">
            <a:extLst>
              <a:ext uri="{FF2B5EF4-FFF2-40B4-BE49-F238E27FC236}">
                <a16:creationId xmlns:a16="http://schemas.microsoft.com/office/drawing/2014/main" id="{B8F28618-632B-B94D-B6F9-A2BE85C8BB24}"/>
              </a:ext>
            </a:extLst>
          </p:cNvPr>
          <p:cNvSpPr txBox="1">
            <a:spLocks/>
          </p:cNvSpPr>
          <p:nvPr/>
        </p:nvSpPr>
        <p:spPr>
          <a:xfrm>
            <a:off x="4793575" y="371909"/>
            <a:ext cx="4045200" cy="704582"/>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B5F0C"/>
              </a:buClr>
              <a:buSzPts val="3600"/>
              <a:buFont typeface="Franklin Gothic"/>
              <a:buNone/>
              <a:defRPr sz="3600" b="1" i="0" u="none" strike="noStrike" cap="none">
                <a:solidFill>
                  <a:srgbClr val="EB5F0C"/>
                </a:solidFill>
                <a:latin typeface="Franklin Gothic"/>
                <a:ea typeface="Franklin Gothic"/>
                <a:cs typeface="Franklin Gothic"/>
                <a:sym typeface="Franklin Gothic"/>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dirty="0">
                <a:solidFill>
                  <a:schemeClr val="bg1"/>
                </a:solidFill>
              </a:rPr>
              <a:t>More Academic</a:t>
            </a:r>
            <a:br>
              <a:rPr lang="en-US" dirty="0">
                <a:solidFill>
                  <a:schemeClr val="bg1"/>
                </a:solidFill>
              </a:rPr>
            </a:br>
            <a:r>
              <a:rPr lang="en-US" sz="1800" dirty="0">
                <a:solidFill>
                  <a:schemeClr val="bg1"/>
                </a:solidFill>
              </a:rPr>
              <a:t>&amp; </a:t>
            </a:r>
            <a:r>
              <a:rPr lang="en-US" sz="2400" dirty="0">
                <a:solidFill>
                  <a:schemeClr val="bg1"/>
                </a:solidFill>
              </a:rPr>
              <a:t>more common in writing</a:t>
            </a:r>
          </a:p>
        </p:txBody>
      </p:sp>
      <p:sp>
        <p:nvSpPr>
          <p:cNvPr id="11" name="Rectangle 10">
            <a:extLst>
              <a:ext uri="{FF2B5EF4-FFF2-40B4-BE49-F238E27FC236}">
                <a16:creationId xmlns:a16="http://schemas.microsoft.com/office/drawing/2014/main" id="{756B2CB2-38D2-784E-897C-C5B7F99B7C75}"/>
              </a:ext>
            </a:extLst>
          </p:cNvPr>
          <p:cNvSpPr/>
          <p:nvPr/>
        </p:nvSpPr>
        <p:spPr>
          <a:xfrm>
            <a:off x="4066267" y="4208780"/>
            <a:ext cx="971741"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400" dirty="0"/>
              <a:t>Why?</a:t>
            </a:r>
          </a:p>
        </p:txBody>
      </p:sp>
      <p:sp>
        <p:nvSpPr>
          <p:cNvPr id="10" name="Title 4">
            <a:extLst>
              <a:ext uri="{FF2B5EF4-FFF2-40B4-BE49-F238E27FC236}">
                <a16:creationId xmlns:a16="http://schemas.microsoft.com/office/drawing/2014/main" id="{A72C49F2-94F5-3D49-9BE1-EDBF19CEEC92}"/>
              </a:ext>
            </a:extLst>
          </p:cNvPr>
          <p:cNvSpPr txBox="1">
            <a:spLocks/>
          </p:cNvSpPr>
          <p:nvPr/>
        </p:nvSpPr>
        <p:spPr>
          <a:xfrm>
            <a:off x="199025" y="115747"/>
            <a:ext cx="4045200" cy="1211889"/>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B5F0C"/>
              </a:buClr>
              <a:buSzPts val="3600"/>
              <a:buFont typeface="Franklin Gothic"/>
              <a:buNone/>
              <a:defRPr sz="3600" b="1" i="0" u="none" strike="noStrike" cap="none">
                <a:solidFill>
                  <a:srgbClr val="EB5F0C"/>
                </a:solidFill>
                <a:latin typeface="Franklin Gothic"/>
                <a:ea typeface="Franklin Gothic"/>
                <a:cs typeface="Franklin Gothic"/>
                <a:sym typeface="Franklin Gothic"/>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dirty="0"/>
              <a:t>Less formal</a:t>
            </a:r>
            <a:br>
              <a:rPr lang="en-US" dirty="0"/>
            </a:br>
            <a:r>
              <a:rPr lang="en-US" sz="1800" dirty="0"/>
              <a:t>&amp; </a:t>
            </a:r>
            <a:r>
              <a:rPr lang="en-US" sz="2400" dirty="0"/>
              <a:t>more common in speaking </a:t>
            </a:r>
            <a:r>
              <a:rPr lang="en-US" sz="1400" dirty="0"/>
              <a:t>(colloquial)</a:t>
            </a:r>
          </a:p>
        </p:txBody>
      </p:sp>
    </p:spTree>
    <p:custDataLst>
      <p:tags r:id="rId1"/>
    </p:custDataLst>
    <p:extLst>
      <p:ext uri="{BB962C8B-B14F-4D97-AF65-F5344CB8AC3E}">
        <p14:creationId xmlns:p14="http://schemas.microsoft.com/office/powerpoint/2010/main" val="304397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CFDDC5-6369-E64A-818A-9F4A3250A283}"/>
              </a:ext>
            </a:extLst>
          </p:cNvPr>
          <p:cNvSpPr>
            <a:spLocks noGrp="1"/>
          </p:cNvSpPr>
          <p:nvPr>
            <p:ph type="title"/>
          </p:nvPr>
        </p:nvSpPr>
        <p:spPr>
          <a:xfrm>
            <a:off x="265500" y="371909"/>
            <a:ext cx="4045200" cy="704582"/>
          </a:xfrm>
        </p:spPr>
        <p:txBody>
          <a:bodyPr/>
          <a:lstStyle/>
          <a:p>
            <a:r>
              <a:rPr lang="en-US" dirty="0"/>
              <a:t>Less formal</a:t>
            </a:r>
            <a:br>
              <a:rPr lang="en-US" dirty="0"/>
            </a:br>
            <a:r>
              <a:rPr lang="en-US" sz="1800" dirty="0"/>
              <a:t>&amp; </a:t>
            </a:r>
            <a:r>
              <a:rPr lang="en-US" sz="2400" dirty="0"/>
              <a:t>more common in speaking</a:t>
            </a:r>
          </a:p>
        </p:txBody>
      </p:sp>
      <p:sp>
        <p:nvSpPr>
          <p:cNvPr id="7" name="Text Placeholder 6">
            <a:extLst>
              <a:ext uri="{FF2B5EF4-FFF2-40B4-BE49-F238E27FC236}">
                <a16:creationId xmlns:a16="http://schemas.microsoft.com/office/drawing/2014/main" id="{B103A22C-53DC-254C-92CB-4558F26DE5FE}"/>
              </a:ext>
            </a:extLst>
          </p:cNvPr>
          <p:cNvSpPr>
            <a:spLocks noGrp="1"/>
          </p:cNvSpPr>
          <p:nvPr>
            <p:ph type="body" idx="2"/>
          </p:nvPr>
        </p:nvSpPr>
        <p:spPr>
          <a:xfrm>
            <a:off x="473700" y="975345"/>
            <a:ext cx="3837000" cy="3695100"/>
          </a:xfrm>
        </p:spPr>
        <p:txBody>
          <a:bodyPr/>
          <a:lstStyle/>
          <a:p>
            <a:r>
              <a:rPr lang="en-US" dirty="0">
                <a:solidFill>
                  <a:srgbClr val="E46E20"/>
                </a:solidFill>
              </a:rPr>
              <a:t>Less time to plan</a:t>
            </a:r>
          </a:p>
          <a:p>
            <a:r>
              <a:rPr lang="en-US" dirty="0">
                <a:solidFill>
                  <a:srgbClr val="E46E20"/>
                </a:solidFill>
              </a:rPr>
              <a:t>Easier to get out quickly</a:t>
            </a:r>
          </a:p>
          <a:p>
            <a:r>
              <a:rPr lang="en-US" dirty="0">
                <a:solidFill>
                  <a:srgbClr val="E46E20"/>
                </a:solidFill>
              </a:rPr>
              <a:t>Can quickly update</a:t>
            </a:r>
          </a:p>
          <a:p>
            <a:r>
              <a:rPr lang="en-US" dirty="0">
                <a:solidFill>
                  <a:srgbClr val="E46E20"/>
                </a:solidFill>
              </a:rPr>
              <a:t>Responsive to audience</a:t>
            </a:r>
          </a:p>
          <a:p>
            <a:endParaRPr lang="en-US" dirty="0">
              <a:solidFill>
                <a:srgbClr val="E46E20"/>
              </a:solidFill>
            </a:endParaRPr>
          </a:p>
        </p:txBody>
      </p:sp>
      <p:sp>
        <p:nvSpPr>
          <p:cNvPr id="8" name="Text Placeholder 6">
            <a:extLst>
              <a:ext uri="{FF2B5EF4-FFF2-40B4-BE49-F238E27FC236}">
                <a16:creationId xmlns:a16="http://schemas.microsoft.com/office/drawing/2014/main" id="{DB34EB8A-9BFF-D845-A1B2-F50D25F2B2D8}"/>
              </a:ext>
            </a:extLst>
          </p:cNvPr>
          <p:cNvSpPr txBox="1">
            <a:spLocks/>
          </p:cNvSpPr>
          <p:nvPr/>
        </p:nvSpPr>
        <p:spPr>
          <a:xfrm>
            <a:off x="5415147" y="1294410"/>
            <a:ext cx="3423627" cy="2833544"/>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Char char="●"/>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lt1"/>
              </a:buClr>
              <a:buSzPts val="2200"/>
              <a:buFont typeface="Franklin Gothic"/>
              <a:buChar char="○"/>
              <a:defRPr sz="22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lt1"/>
              </a:buClr>
              <a:buSzPts val="2000"/>
              <a:buFont typeface="Franklin Gothic"/>
              <a:buChar char="■"/>
              <a:defRPr sz="20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lt1"/>
              </a:buClr>
              <a:buSzPts val="1900"/>
              <a:buFont typeface="Franklin Gothic"/>
              <a:buChar char="●"/>
              <a:defRPr sz="19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lt1"/>
              </a:buClr>
              <a:buSzPts val="1800"/>
              <a:buFont typeface="Franklin Gothic"/>
              <a:buChar char="○"/>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lt1"/>
              </a:buClr>
              <a:buSzPts val="1600"/>
              <a:buFont typeface="Franklin Gothic"/>
              <a:buChar char="■"/>
              <a:defRPr sz="16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pPr marL="76200" indent="0">
              <a:buNone/>
            </a:pPr>
            <a:r>
              <a:rPr lang="en-US" dirty="0"/>
              <a:t>More planning</a:t>
            </a:r>
          </a:p>
          <a:p>
            <a:pPr marL="76200" indent="0">
              <a:buNone/>
            </a:pPr>
            <a:r>
              <a:rPr lang="en-US" dirty="0"/>
              <a:t>Revision</a:t>
            </a:r>
          </a:p>
          <a:p>
            <a:pPr marL="76200" indent="0">
              <a:buNone/>
            </a:pPr>
            <a:r>
              <a:rPr lang="en-US" dirty="0"/>
              <a:t>Stands alone</a:t>
            </a:r>
          </a:p>
          <a:p>
            <a:pPr marL="76200" indent="0">
              <a:buNone/>
            </a:pPr>
            <a:r>
              <a:rPr lang="en-US" dirty="0"/>
              <a:t>Must anticipate audience</a:t>
            </a:r>
          </a:p>
          <a:p>
            <a:pPr marL="76200" indent="0">
              <a:buNone/>
            </a:pPr>
            <a:endParaRPr lang="en-US" dirty="0"/>
          </a:p>
        </p:txBody>
      </p:sp>
      <p:sp>
        <p:nvSpPr>
          <p:cNvPr id="9" name="Title 4">
            <a:extLst>
              <a:ext uri="{FF2B5EF4-FFF2-40B4-BE49-F238E27FC236}">
                <a16:creationId xmlns:a16="http://schemas.microsoft.com/office/drawing/2014/main" id="{B8F28618-632B-B94D-B6F9-A2BE85C8BB24}"/>
              </a:ext>
            </a:extLst>
          </p:cNvPr>
          <p:cNvSpPr txBox="1">
            <a:spLocks/>
          </p:cNvSpPr>
          <p:nvPr/>
        </p:nvSpPr>
        <p:spPr>
          <a:xfrm>
            <a:off x="4793575" y="371909"/>
            <a:ext cx="4045200" cy="704582"/>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EB5F0C"/>
              </a:buClr>
              <a:buSzPts val="3600"/>
              <a:buFont typeface="Franklin Gothic"/>
              <a:buNone/>
              <a:defRPr sz="3600" b="1" i="0" u="none" strike="noStrike" cap="none">
                <a:solidFill>
                  <a:srgbClr val="EB5F0C"/>
                </a:solidFill>
                <a:latin typeface="Franklin Gothic"/>
                <a:ea typeface="Franklin Gothic"/>
                <a:cs typeface="Franklin Gothic"/>
                <a:sym typeface="Franklin Gothic"/>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dirty="0">
                <a:solidFill>
                  <a:schemeClr val="bg1"/>
                </a:solidFill>
              </a:rPr>
              <a:t>More Academic</a:t>
            </a:r>
            <a:br>
              <a:rPr lang="en-US" dirty="0">
                <a:solidFill>
                  <a:schemeClr val="bg1"/>
                </a:solidFill>
              </a:rPr>
            </a:br>
            <a:r>
              <a:rPr lang="en-US" sz="1800" dirty="0">
                <a:solidFill>
                  <a:schemeClr val="bg1"/>
                </a:solidFill>
              </a:rPr>
              <a:t>&amp; </a:t>
            </a:r>
            <a:r>
              <a:rPr lang="en-US" sz="2400" dirty="0">
                <a:solidFill>
                  <a:schemeClr val="bg1"/>
                </a:solidFill>
              </a:rPr>
              <a:t>more common in writing</a:t>
            </a:r>
          </a:p>
        </p:txBody>
      </p:sp>
      <p:sp>
        <p:nvSpPr>
          <p:cNvPr id="11" name="Rectangle 10">
            <a:extLst>
              <a:ext uri="{FF2B5EF4-FFF2-40B4-BE49-F238E27FC236}">
                <a16:creationId xmlns:a16="http://schemas.microsoft.com/office/drawing/2014/main" id="{756B2CB2-38D2-784E-897C-C5B7F99B7C75}"/>
              </a:ext>
            </a:extLst>
          </p:cNvPr>
          <p:cNvSpPr/>
          <p:nvPr/>
        </p:nvSpPr>
        <p:spPr>
          <a:xfrm>
            <a:off x="357122" y="4439612"/>
            <a:ext cx="3861955"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400" dirty="0"/>
              <a:t>Writing might start this way</a:t>
            </a:r>
          </a:p>
        </p:txBody>
      </p:sp>
      <p:sp>
        <p:nvSpPr>
          <p:cNvPr id="10" name="Rectangle 9">
            <a:extLst>
              <a:ext uri="{FF2B5EF4-FFF2-40B4-BE49-F238E27FC236}">
                <a16:creationId xmlns:a16="http://schemas.microsoft.com/office/drawing/2014/main" id="{DA830C88-B01A-E94D-9D2F-CC1EDF807495}"/>
              </a:ext>
            </a:extLst>
          </p:cNvPr>
          <p:cNvSpPr/>
          <p:nvPr/>
        </p:nvSpPr>
        <p:spPr>
          <a:xfrm>
            <a:off x="4650327" y="4430053"/>
            <a:ext cx="4411785"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400" dirty="0"/>
              <a:t>Revision moves it closer to this</a:t>
            </a:r>
          </a:p>
        </p:txBody>
      </p:sp>
    </p:spTree>
    <p:extLst>
      <p:ext uri="{BB962C8B-B14F-4D97-AF65-F5344CB8AC3E}">
        <p14:creationId xmlns:p14="http://schemas.microsoft.com/office/powerpoint/2010/main" val="49213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36FB-00B4-0947-BA99-F875C4AB31D6}"/>
              </a:ext>
            </a:extLst>
          </p:cNvPr>
          <p:cNvSpPr>
            <a:spLocks noGrp="1"/>
          </p:cNvSpPr>
          <p:nvPr>
            <p:ph type="title"/>
          </p:nvPr>
        </p:nvSpPr>
        <p:spPr/>
        <p:txBody>
          <a:bodyPr/>
          <a:lstStyle/>
          <a:p>
            <a:r>
              <a:rPr lang="en-US" dirty="0"/>
              <a:t>Try Activity</a:t>
            </a:r>
          </a:p>
        </p:txBody>
      </p:sp>
      <p:sp>
        <p:nvSpPr>
          <p:cNvPr id="3" name="Text Placeholder 2">
            <a:extLst>
              <a:ext uri="{FF2B5EF4-FFF2-40B4-BE49-F238E27FC236}">
                <a16:creationId xmlns:a16="http://schemas.microsoft.com/office/drawing/2014/main" id="{EDF62EB0-E6EB-174E-9359-AE64C21DC2C3}"/>
              </a:ext>
            </a:extLst>
          </p:cNvPr>
          <p:cNvSpPr>
            <a:spLocks noGrp="1"/>
          </p:cNvSpPr>
          <p:nvPr>
            <p:ph type="body" idx="1"/>
          </p:nvPr>
        </p:nvSpPr>
        <p:spPr/>
        <p:txBody>
          <a:bodyPr/>
          <a:lstStyle/>
          <a:p>
            <a:r>
              <a:rPr lang="en-US" dirty="0"/>
              <a:t>1-4: choose the more ‘academic’ expression</a:t>
            </a:r>
          </a:p>
          <a:p>
            <a:r>
              <a:rPr lang="en-US" dirty="0"/>
              <a:t>5-9: replace italicized expressions</a:t>
            </a:r>
          </a:p>
        </p:txBody>
      </p:sp>
    </p:spTree>
    <p:extLst>
      <p:ext uri="{BB962C8B-B14F-4D97-AF65-F5344CB8AC3E}">
        <p14:creationId xmlns:p14="http://schemas.microsoft.com/office/powerpoint/2010/main" val="1954925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3EA8-6350-4841-93D5-E88B69EEF6F3}"/>
              </a:ext>
            </a:extLst>
          </p:cNvPr>
          <p:cNvSpPr>
            <a:spLocks noGrp="1"/>
          </p:cNvSpPr>
          <p:nvPr>
            <p:ph type="title"/>
          </p:nvPr>
        </p:nvSpPr>
        <p:spPr/>
        <p:txBody>
          <a:bodyPr/>
          <a:lstStyle/>
          <a:p>
            <a:r>
              <a:rPr lang="en-US" dirty="0"/>
              <a:t>Activity 8.3</a:t>
            </a:r>
          </a:p>
        </p:txBody>
      </p:sp>
      <p:sp>
        <p:nvSpPr>
          <p:cNvPr id="3" name="Text Placeholder 2">
            <a:extLst>
              <a:ext uri="{FF2B5EF4-FFF2-40B4-BE49-F238E27FC236}">
                <a16:creationId xmlns:a16="http://schemas.microsoft.com/office/drawing/2014/main" id="{168826BC-5FDD-EB4D-8201-098948FC6AB6}"/>
              </a:ext>
            </a:extLst>
          </p:cNvPr>
          <p:cNvSpPr>
            <a:spLocks noGrp="1"/>
          </p:cNvSpPr>
          <p:nvPr>
            <p:ph type="body" idx="1"/>
          </p:nvPr>
        </p:nvSpPr>
        <p:spPr/>
        <p:txBody>
          <a:bodyPr/>
          <a:lstStyle/>
          <a:p>
            <a:pPr marL="533400" indent="-457200">
              <a:buFont typeface="+mj-lt"/>
              <a:buAutoNum type="arabicPeriod"/>
            </a:pPr>
            <a:r>
              <a:rPr lang="en-US" dirty="0"/>
              <a:t>Voice recognition is </a:t>
            </a:r>
            <a:r>
              <a:rPr lang="en-US" i="1" dirty="0">
                <a:solidFill>
                  <a:schemeClr val="accent1"/>
                </a:solidFill>
              </a:rPr>
              <a:t>really important for/an integral part of </a:t>
            </a:r>
            <a:r>
              <a:rPr lang="en-US" dirty="0"/>
              <a:t>artificial intelligence.</a:t>
            </a:r>
          </a:p>
          <a:p>
            <a:pPr marL="533400" indent="-457200">
              <a:buFont typeface="+mj-lt"/>
              <a:buAutoNum type="arabicPeriod"/>
            </a:pPr>
            <a:r>
              <a:rPr lang="en-US" dirty="0"/>
              <a:t>Funding agencies have </a:t>
            </a:r>
            <a:r>
              <a:rPr lang="en-US" dirty="0">
                <a:solidFill>
                  <a:schemeClr val="accent1"/>
                </a:solidFill>
              </a:rPr>
              <a:t>shown </a:t>
            </a:r>
            <a:r>
              <a:rPr lang="en-US" i="1" dirty="0">
                <a:solidFill>
                  <a:schemeClr val="accent1"/>
                </a:solidFill>
              </a:rPr>
              <a:t>considerable/a lot of </a:t>
            </a:r>
            <a:r>
              <a:rPr lang="en-US" dirty="0"/>
              <a:t>interest in internet of things applications for education and intelligence.</a:t>
            </a:r>
          </a:p>
          <a:p>
            <a:pPr marL="533400" indent="-457200">
              <a:buFont typeface="+mj-lt"/>
              <a:buAutoNum type="arabicPeriod"/>
            </a:pPr>
            <a:r>
              <a:rPr lang="en-US" dirty="0"/>
              <a:t>The temperature of the material </a:t>
            </a:r>
            <a:r>
              <a:rPr lang="en-US" i="1" dirty="0">
                <a:solidFill>
                  <a:schemeClr val="accent1"/>
                </a:solidFill>
              </a:rPr>
              <a:t>went up/increased </a:t>
            </a:r>
            <a:r>
              <a:rPr lang="en-US" dirty="0"/>
              <a:t>over time.</a:t>
            </a:r>
          </a:p>
          <a:p>
            <a:pPr marL="533400" indent="-457200">
              <a:buFont typeface="+mj-lt"/>
              <a:buAutoNum type="arabicPeriod"/>
            </a:pPr>
            <a:r>
              <a:rPr lang="en-US" dirty="0"/>
              <a:t>We employed a </a:t>
            </a:r>
            <a:r>
              <a:rPr lang="en-US" i="1" dirty="0">
                <a:solidFill>
                  <a:schemeClr val="accent1"/>
                </a:solidFill>
              </a:rPr>
              <a:t>good/robust </a:t>
            </a:r>
            <a:r>
              <a:rPr lang="en-US" dirty="0"/>
              <a:t>4-step analysis process to predict the outcome </a:t>
            </a:r>
            <a:r>
              <a:rPr lang="en-US" i="1" dirty="0">
                <a:solidFill>
                  <a:schemeClr val="accent1"/>
                </a:solidFill>
              </a:rPr>
              <a:t>pretty nicely/with 90% certainty</a:t>
            </a:r>
            <a:r>
              <a:rPr lang="en-US" dirty="0"/>
              <a:t>.</a:t>
            </a:r>
          </a:p>
          <a:p>
            <a:pPr marL="533400" indent="-457200">
              <a:buFont typeface="+mj-lt"/>
              <a:buAutoNum type="arabicPeriod"/>
            </a:pPr>
            <a:endParaRPr lang="en-US" dirty="0"/>
          </a:p>
        </p:txBody>
      </p:sp>
      <p:sp>
        <p:nvSpPr>
          <p:cNvPr id="4" name="TextBox 3">
            <a:extLst>
              <a:ext uri="{FF2B5EF4-FFF2-40B4-BE49-F238E27FC236}">
                <a16:creationId xmlns:a16="http://schemas.microsoft.com/office/drawing/2014/main" id="{0BC6AEAA-5080-BA4D-96A2-A51A23DC2D32}"/>
              </a:ext>
            </a:extLst>
          </p:cNvPr>
          <p:cNvSpPr txBox="1"/>
          <p:nvPr/>
        </p:nvSpPr>
        <p:spPr>
          <a:xfrm>
            <a:off x="3631475" y="4696310"/>
            <a:ext cx="4545874" cy="400079"/>
          </a:xfrm>
          <a:prstGeom prst="rect">
            <a:avLst/>
          </a:prstGeom>
          <a:noFill/>
          <a:ln>
            <a:noFill/>
          </a:ln>
        </p:spPr>
        <p:txBody>
          <a:bodyPr spcFirstLastPara="1" wrap="square" lIns="91425" tIns="91425" rIns="91425" bIns="91425" rtlCol="0" anchor="b" anchorCtr="0">
            <a:spAutoFit/>
          </a:bodyPr>
          <a:lstStyle/>
          <a:p>
            <a:pPr algn="r"/>
            <a:r>
              <a:rPr lang="en-US" b="1" dirty="0"/>
              <a:t>Modelled on Swales &amp; Feak p. 21</a:t>
            </a:r>
          </a:p>
        </p:txBody>
      </p:sp>
    </p:spTree>
    <p:extLst>
      <p:ext uri="{BB962C8B-B14F-4D97-AF65-F5344CB8AC3E}">
        <p14:creationId xmlns:p14="http://schemas.microsoft.com/office/powerpoint/2010/main" val="954824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3EA8-6350-4841-93D5-E88B69EEF6F3}"/>
              </a:ext>
            </a:extLst>
          </p:cNvPr>
          <p:cNvSpPr>
            <a:spLocks noGrp="1"/>
          </p:cNvSpPr>
          <p:nvPr>
            <p:ph type="title"/>
          </p:nvPr>
        </p:nvSpPr>
        <p:spPr/>
        <p:txBody>
          <a:bodyPr/>
          <a:lstStyle/>
          <a:p>
            <a:r>
              <a:rPr lang="en-US" dirty="0"/>
              <a:t>Activity 1.3- circle</a:t>
            </a:r>
          </a:p>
        </p:txBody>
      </p:sp>
      <p:sp>
        <p:nvSpPr>
          <p:cNvPr id="3" name="Text Placeholder 2">
            <a:extLst>
              <a:ext uri="{FF2B5EF4-FFF2-40B4-BE49-F238E27FC236}">
                <a16:creationId xmlns:a16="http://schemas.microsoft.com/office/drawing/2014/main" id="{168826BC-5FDD-EB4D-8201-098948FC6AB6}"/>
              </a:ext>
            </a:extLst>
          </p:cNvPr>
          <p:cNvSpPr>
            <a:spLocks noGrp="1"/>
          </p:cNvSpPr>
          <p:nvPr>
            <p:ph type="body" idx="1"/>
          </p:nvPr>
        </p:nvSpPr>
        <p:spPr/>
        <p:txBody>
          <a:bodyPr/>
          <a:lstStyle/>
          <a:p>
            <a:pPr marL="533400" indent="-457200">
              <a:buFont typeface="+mj-lt"/>
              <a:buAutoNum type="arabicPeriod"/>
            </a:pPr>
            <a:r>
              <a:rPr lang="en-US" dirty="0"/>
              <a:t>Voice recognition is </a:t>
            </a:r>
            <a:r>
              <a:rPr lang="en-US" i="1" dirty="0">
                <a:solidFill>
                  <a:schemeClr val="accent1"/>
                </a:solidFill>
              </a:rPr>
              <a:t>really important for/an integral part of </a:t>
            </a:r>
            <a:r>
              <a:rPr lang="en-US" dirty="0"/>
              <a:t>artificial intelligence.</a:t>
            </a:r>
          </a:p>
          <a:p>
            <a:pPr marL="533400" indent="-457200">
              <a:buFont typeface="+mj-lt"/>
              <a:buAutoNum type="arabicPeriod"/>
            </a:pPr>
            <a:r>
              <a:rPr lang="en-US" dirty="0"/>
              <a:t>Funding agencies have </a:t>
            </a:r>
            <a:r>
              <a:rPr lang="en-US" dirty="0">
                <a:solidFill>
                  <a:schemeClr val="bg2"/>
                </a:solidFill>
              </a:rPr>
              <a:t>shown</a:t>
            </a:r>
            <a:r>
              <a:rPr lang="en-US" dirty="0">
                <a:solidFill>
                  <a:schemeClr val="accent1"/>
                </a:solidFill>
              </a:rPr>
              <a:t> </a:t>
            </a:r>
            <a:r>
              <a:rPr lang="en-US" i="1" dirty="0">
                <a:solidFill>
                  <a:schemeClr val="accent1"/>
                </a:solidFill>
              </a:rPr>
              <a:t>considerable/a lot of </a:t>
            </a:r>
            <a:r>
              <a:rPr lang="en-US" dirty="0"/>
              <a:t>interest in internet of things applications for education and intelligence.</a:t>
            </a:r>
          </a:p>
          <a:p>
            <a:pPr marL="533400" indent="-457200">
              <a:buFont typeface="+mj-lt"/>
              <a:buAutoNum type="arabicPeriod"/>
            </a:pPr>
            <a:r>
              <a:rPr lang="en-US" dirty="0"/>
              <a:t>The temperature of the material </a:t>
            </a:r>
            <a:r>
              <a:rPr lang="en-US" i="1" dirty="0">
                <a:solidFill>
                  <a:schemeClr val="accent1"/>
                </a:solidFill>
              </a:rPr>
              <a:t>went up/increased </a:t>
            </a:r>
            <a:r>
              <a:rPr lang="en-US" dirty="0"/>
              <a:t>over time.</a:t>
            </a:r>
          </a:p>
          <a:p>
            <a:pPr marL="533400" indent="-457200">
              <a:buFont typeface="+mj-lt"/>
              <a:buAutoNum type="arabicPeriod"/>
            </a:pPr>
            <a:r>
              <a:rPr lang="en-US" dirty="0"/>
              <a:t>We employed a </a:t>
            </a:r>
            <a:r>
              <a:rPr lang="en-US" i="1" dirty="0">
                <a:solidFill>
                  <a:schemeClr val="accent1"/>
                </a:solidFill>
              </a:rPr>
              <a:t>good/robust </a:t>
            </a:r>
            <a:r>
              <a:rPr lang="en-US" dirty="0"/>
              <a:t>4-step analysis process to predict the outcome </a:t>
            </a:r>
            <a:r>
              <a:rPr lang="en-US" i="1" dirty="0">
                <a:solidFill>
                  <a:schemeClr val="accent1"/>
                </a:solidFill>
              </a:rPr>
              <a:t>pretty nicely/with 90% certainty</a:t>
            </a:r>
            <a:r>
              <a:rPr lang="en-US" dirty="0"/>
              <a:t>.</a:t>
            </a:r>
          </a:p>
          <a:p>
            <a:pPr marL="533400" indent="-457200">
              <a:buFont typeface="+mj-lt"/>
              <a:buAutoNum type="arabicPeriod"/>
            </a:pPr>
            <a:endParaRPr lang="en-US" dirty="0"/>
          </a:p>
        </p:txBody>
      </p:sp>
      <p:sp>
        <p:nvSpPr>
          <p:cNvPr id="4" name="TextBox 3">
            <a:extLst>
              <a:ext uri="{FF2B5EF4-FFF2-40B4-BE49-F238E27FC236}">
                <a16:creationId xmlns:a16="http://schemas.microsoft.com/office/drawing/2014/main" id="{0BC6AEAA-5080-BA4D-96A2-A51A23DC2D32}"/>
              </a:ext>
            </a:extLst>
          </p:cNvPr>
          <p:cNvSpPr txBox="1"/>
          <p:nvPr/>
        </p:nvSpPr>
        <p:spPr>
          <a:xfrm>
            <a:off x="3631475" y="4696310"/>
            <a:ext cx="4545874" cy="400079"/>
          </a:xfrm>
          <a:prstGeom prst="rect">
            <a:avLst/>
          </a:prstGeom>
          <a:noFill/>
          <a:ln>
            <a:noFill/>
          </a:ln>
        </p:spPr>
        <p:txBody>
          <a:bodyPr spcFirstLastPara="1" wrap="square" lIns="91425" tIns="91425" rIns="91425" bIns="91425" rtlCol="0" anchor="b" anchorCtr="0">
            <a:spAutoFit/>
          </a:bodyPr>
          <a:lstStyle/>
          <a:p>
            <a:pPr algn="r"/>
            <a:r>
              <a:rPr lang="en-US" b="1" dirty="0"/>
              <a:t>Modelled on Swales &amp; Feak p. 21</a:t>
            </a:r>
          </a:p>
        </p:txBody>
      </p:sp>
      <p:sp>
        <p:nvSpPr>
          <p:cNvPr id="5" name="Oval 4">
            <a:extLst>
              <a:ext uri="{FF2B5EF4-FFF2-40B4-BE49-F238E27FC236}">
                <a16:creationId xmlns:a16="http://schemas.microsoft.com/office/drawing/2014/main" id="{BADFB532-C4B7-3F40-B34B-994A0CE779C3}"/>
              </a:ext>
            </a:extLst>
          </p:cNvPr>
          <p:cNvSpPr/>
          <p:nvPr/>
        </p:nvSpPr>
        <p:spPr>
          <a:xfrm>
            <a:off x="6191794" y="1100250"/>
            <a:ext cx="2213652" cy="558733"/>
          </a:xfrm>
          <a:prstGeom prst="ellipse">
            <a:avLst/>
          </a:prstGeom>
          <a:noFill/>
          <a:ln w="57150">
            <a:solidFill>
              <a:srgbClr val="E46E2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D0E27014-BA26-0D45-97AE-2512C957446B}"/>
              </a:ext>
            </a:extLst>
          </p:cNvPr>
          <p:cNvSpPr/>
          <p:nvPr/>
        </p:nvSpPr>
        <p:spPr>
          <a:xfrm>
            <a:off x="4924696" y="1809295"/>
            <a:ext cx="1776549" cy="558733"/>
          </a:xfrm>
          <a:prstGeom prst="ellipse">
            <a:avLst/>
          </a:prstGeom>
          <a:noFill/>
          <a:ln w="57150">
            <a:solidFill>
              <a:srgbClr val="E46E2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40016156-0497-894C-9DE1-187F6A7332AA}"/>
              </a:ext>
            </a:extLst>
          </p:cNvPr>
          <p:cNvSpPr/>
          <p:nvPr/>
        </p:nvSpPr>
        <p:spPr>
          <a:xfrm>
            <a:off x="6400800" y="2924405"/>
            <a:ext cx="1384663" cy="558733"/>
          </a:xfrm>
          <a:prstGeom prst="ellipse">
            <a:avLst/>
          </a:prstGeom>
          <a:noFill/>
          <a:ln w="57150">
            <a:solidFill>
              <a:srgbClr val="E46E2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3086BF5A-0E83-DF45-8813-BC09AF7CE6EC}"/>
              </a:ext>
            </a:extLst>
          </p:cNvPr>
          <p:cNvSpPr/>
          <p:nvPr/>
        </p:nvSpPr>
        <p:spPr>
          <a:xfrm>
            <a:off x="3918857" y="3690760"/>
            <a:ext cx="1005839" cy="437104"/>
          </a:xfrm>
          <a:prstGeom prst="ellipse">
            <a:avLst/>
          </a:prstGeom>
          <a:noFill/>
          <a:ln w="57150">
            <a:solidFill>
              <a:srgbClr val="E46E2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3E5DD79B-8959-4546-B036-0CD4B4621A8B}"/>
              </a:ext>
            </a:extLst>
          </p:cNvPr>
          <p:cNvSpPr/>
          <p:nvPr/>
        </p:nvSpPr>
        <p:spPr>
          <a:xfrm>
            <a:off x="5316582" y="4041490"/>
            <a:ext cx="2704012" cy="558733"/>
          </a:xfrm>
          <a:prstGeom prst="ellipse">
            <a:avLst/>
          </a:prstGeom>
          <a:noFill/>
          <a:ln w="57150">
            <a:solidFill>
              <a:srgbClr val="E46E2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5658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4FF3-942E-0B40-91B5-D277096CD5F0}"/>
              </a:ext>
            </a:extLst>
          </p:cNvPr>
          <p:cNvSpPr>
            <a:spLocks noGrp="1"/>
          </p:cNvSpPr>
          <p:nvPr>
            <p:ph type="title"/>
          </p:nvPr>
        </p:nvSpPr>
        <p:spPr/>
        <p:txBody>
          <a:bodyPr/>
          <a:lstStyle/>
          <a:p>
            <a:r>
              <a:rPr lang="en-US" dirty="0"/>
              <a:t>Word Choice is a Language Choice</a:t>
            </a:r>
          </a:p>
        </p:txBody>
      </p:sp>
      <p:sp>
        <p:nvSpPr>
          <p:cNvPr id="3" name="Text Placeholder 2">
            <a:extLst>
              <a:ext uri="{FF2B5EF4-FFF2-40B4-BE49-F238E27FC236}">
                <a16:creationId xmlns:a16="http://schemas.microsoft.com/office/drawing/2014/main" id="{C72E7BD5-4374-5447-95E4-0AA96AC19EFA}"/>
              </a:ext>
            </a:extLst>
          </p:cNvPr>
          <p:cNvSpPr>
            <a:spLocks noGrp="1"/>
          </p:cNvSpPr>
          <p:nvPr>
            <p:ph type="body" idx="1"/>
          </p:nvPr>
        </p:nvSpPr>
        <p:spPr>
          <a:xfrm>
            <a:off x="416250" y="802150"/>
            <a:ext cx="7751246" cy="3931276"/>
          </a:xfrm>
        </p:spPr>
        <p:txBody>
          <a:bodyPr/>
          <a:lstStyle/>
          <a:p>
            <a:r>
              <a:rPr lang="en-US" dirty="0"/>
              <a:t>Based on</a:t>
            </a:r>
          </a:p>
          <a:p>
            <a:pPr lvl="1"/>
            <a:r>
              <a:rPr lang="en-US" b="1" dirty="0"/>
              <a:t>Audience</a:t>
            </a:r>
            <a:r>
              <a:rPr lang="en-US" dirty="0"/>
              <a:t>- Who are you communicating with? What do they know? What do they expect in this context?</a:t>
            </a:r>
          </a:p>
          <a:p>
            <a:pPr lvl="1"/>
            <a:r>
              <a:rPr lang="en-US" b="1" dirty="0"/>
              <a:t>Context</a:t>
            </a:r>
            <a:r>
              <a:rPr lang="en-US" dirty="0"/>
              <a:t>- situation, text type, field, domain</a:t>
            </a:r>
          </a:p>
          <a:p>
            <a:pPr lvl="1"/>
            <a:r>
              <a:rPr lang="en-US" b="1" dirty="0"/>
              <a:t>Purpose</a:t>
            </a:r>
            <a:r>
              <a:rPr lang="en-US" dirty="0"/>
              <a:t>- What does the language need to do? What do you want to accomplish?</a:t>
            </a:r>
            <a:endParaRPr lang="en-US" sz="1000" dirty="0"/>
          </a:p>
          <a:p>
            <a:pPr lvl="1"/>
            <a:endParaRPr lang="en-US" sz="1000" dirty="0"/>
          </a:p>
          <a:p>
            <a:r>
              <a:rPr lang="en-US" dirty="0"/>
              <a:t>Depends on available options</a:t>
            </a:r>
            <a:endParaRPr lang="en-US" sz="1050" dirty="0"/>
          </a:p>
          <a:p>
            <a:endParaRPr lang="en-US" sz="1050" dirty="0"/>
          </a:p>
          <a:p>
            <a:r>
              <a:rPr lang="en-US" dirty="0"/>
              <a:t>We will focus on tendencies &amp; informed choices more than right/wrong</a:t>
            </a:r>
          </a:p>
        </p:txBody>
      </p:sp>
    </p:spTree>
    <p:extLst>
      <p:ext uri="{BB962C8B-B14F-4D97-AF65-F5344CB8AC3E}">
        <p14:creationId xmlns:p14="http://schemas.microsoft.com/office/powerpoint/2010/main" val="4022845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3EA8-6350-4841-93D5-E88B69EEF6F3}"/>
              </a:ext>
            </a:extLst>
          </p:cNvPr>
          <p:cNvSpPr>
            <a:spLocks noGrp="1"/>
          </p:cNvSpPr>
          <p:nvPr>
            <p:ph type="title"/>
          </p:nvPr>
        </p:nvSpPr>
        <p:spPr/>
        <p:txBody>
          <a:bodyPr/>
          <a:lstStyle/>
          <a:p>
            <a:r>
              <a:rPr lang="en-US" dirty="0"/>
              <a:t>Activity 8.3</a:t>
            </a:r>
          </a:p>
        </p:txBody>
      </p:sp>
      <p:sp>
        <p:nvSpPr>
          <p:cNvPr id="3" name="Text Placeholder 2">
            <a:extLst>
              <a:ext uri="{FF2B5EF4-FFF2-40B4-BE49-F238E27FC236}">
                <a16:creationId xmlns:a16="http://schemas.microsoft.com/office/drawing/2014/main" id="{168826BC-5FDD-EB4D-8201-098948FC6AB6}"/>
              </a:ext>
            </a:extLst>
          </p:cNvPr>
          <p:cNvSpPr>
            <a:spLocks noGrp="1"/>
          </p:cNvSpPr>
          <p:nvPr>
            <p:ph type="body" idx="1"/>
          </p:nvPr>
        </p:nvSpPr>
        <p:spPr/>
        <p:txBody>
          <a:bodyPr/>
          <a:lstStyle/>
          <a:p>
            <a:pPr marL="76200" indent="0">
              <a:buNone/>
            </a:pPr>
            <a:r>
              <a:rPr lang="en-US" dirty="0"/>
              <a:t>5. Competition for funding has </a:t>
            </a:r>
            <a:r>
              <a:rPr lang="en-US" i="1" dirty="0">
                <a:solidFill>
                  <a:schemeClr val="accent1"/>
                </a:solidFill>
              </a:rPr>
              <a:t>gotten more intense </a:t>
            </a:r>
            <a:r>
              <a:rPr lang="en-US" dirty="0"/>
              <a:t>in recent years.</a:t>
            </a:r>
          </a:p>
          <a:p>
            <a:pPr marL="76200" indent="0">
              <a:buNone/>
            </a:pPr>
            <a:endParaRPr lang="en-US" dirty="0"/>
          </a:p>
          <a:p>
            <a:pPr marL="76200" indent="0">
              <a:buNone/>
            </a:pPr>
            <a:r>
              <a:rPr lang="en-US" dirty="0"/>
              <a:t>6. Accidental sharing of personal information </a:t>
            </a:r>
            <a:r>
              <a:rPr lang="en-US" i="1" dirty="0">
                <a:solidFill>
                  <a:schemeClr val="accent1"/>
                </a:solidFill>
              </a:rPr>
              <a:t>probably won’t happen </a:t>
            </a:r>
            <a:r>
              <a:rPr lang="en-US" dirty="0"/>
              <a:t>with this device.</a:t>
            </a:r>
          </a:p>
          <a:p>
            <a:pPr marL="76200" indent="0">
              <a:buNone/>
            </a:pPr>
            <a:endParaRPr lang="en-US" dirty="0"/>
          </a:p>
          <a:p>
            <a:pPr marL="76200" indent="0">
              <a:buNone/>
            </a:pPr>
            <a:r>
              <a:rPr lang="en-US" dirty="0"/>
              <a:t>7. In order to stabilize the results, we </a:t>
            </a:r>
            <a:r>
              <a:rPr lang="en-US" i="1" dirty="0">
                <a:solidFill>
                  <a:schemeClr val="accent1"/>
                </a:solidFill>
              </a:rPr>
              <a:t>had to make the amount of salt in the water less than what it was</a:t>
            </a:r>
            <a:r>
              <a:rPr lang="en-US" dirty="0"/>
              <a:t>.</a:t>
            </a:r>
          </a:p>
        </p:txBody>
      </p:sp>
      <p:sp>
        <p:nvSpPr>
          <p:cNvPr id="4" name="TextBox 3">
            <a:extLst>
              <a:ext uri="{FF2B5EF4-FFF2-40B4-BE49-F238E27FC236}">
                <a16:creationId xmlns:a16="http://schemas.microsoft.com/office/drawing/2014/main" id="{0BC6AEAA-5080-BA4D-96A2-A51A23DC2D32}"/>
              </a:ext>
            </a:extLst>
          </p:cNvPr>
          <p:cNvSpPr txBox="1"/>
          <p:nvPr/>
        </p:nvSpPr>
        <p:spPr>
          <a:xfrm>
            <a:off x="3631475" y="4696310"/>
            <a:ext cx="4545874" cy="400079"/>
          </a:xfrm>
          <a:prstGeom prst="rect">
            <a:avLst/>
          </a:prstGeom>
          <a:noFill/>
          <a:ln>
            <a:noFill/>
          </a:ln>
        </p:spPr>
        <p:txBody>
          <a:bodyPr spcFirstLastPara="1" wrap="square" lIns="91425" tIns="91425" rIns="91425" bIns="91425" rtlCol="0" anchor="b" anchorCtr="0">
            <a:spAutoFit/>
          </a:bodyPr>
          <a:lstStyle/>
          <a:p>
            <a:pPr algn="r"/>
            <a:r>
              <a:rPr lang="en-US" b="1" dirty="0"/>
              <a:t>Modelled on Swales &amp; Feak p. 21</a:t>
            </a:r>
          </a:p>
        </p:txBody>
      </p:sp>
    </p:spTree>
    <p:extLst>
      <p:ext uri="{BB962C8B-B14F-4D97-AF65-F5344CB8AC3E}">
        <p14:creationId xmlns:p14="http://schemas.microsoft.com/office/powerpoint/2010/main" val="2612304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3EA8-6350-4841-93D5-E88B69EEF6F3}"/>
              </a:ext>
            </a:extLst>
          </p:cNvPr>
          <p:cNvSpPr>
            <a:spLocks noGrp="1"/>
          </p:cNvSpPr>
          <p:nvPr>
            <p:ph type="title"/>
          </p:nvPr>
        </p:nvSpPr>
        <p:spPr/>
        <p:txBody>
          <a:bodyPr/>
          <a:lstStyle/>
          <a:p>
            <a:r>
              <a:rPr lang="en-US" dirty="0"/>
              <a:t>Activity 1.3- rephrase</a:t>
            </a:r>
          </a:p>
        </p:txBody>
      </p:sp>
      <p:sp>
        <p:nvSpPr>
          <p:cNvPr id="3" name="Text Placeholder 2">
            <a:extLst>
              <a:ext uri="{FF2B5EF4-FFF2-40B4-BE49-F238E27FC236}">
                <a16:creationId xmlns:a16="http://schemas.microsoft.com/office/drawing/2014/main" id="{168826BC-5FDD-EB4D-8201-098948FC6AB6}"/>
              </a:ext>
            </a:extLst>
          </p:cNvPr>
          <p:cNvSpPr>
            <a:spLocks noGrp="1"/>
          </p:cNvSpPr>
          <p:nvPr>
            <p:ph type="body" idx="1"/>
          </p:nvPr>
        </p:nvSpPr>
        <p:spPr/>
        <p:txBody>
          <a:bodyPr/>
          <a:lstStyle/>
          <a:p>
            <a:pPr marL="76200" indent="0">
              <a:buNone/>
            </a:pPr>
            <a:r>
              <a:rPr lang="en-US" dirty="0"/>
              <a:t>5. Competition for funding has </a:t>
            </a:r>
            <a:r>
              <a:rPr lang="en-US" i="1" dirty="0">
                <a:solidFill>
                  <a:schemeClr val="accent1"/>
                </a:solidFill>
              </a:rPr>
              <a:t>gotten more intense </a:t>
            </a:r>
            <a:r>
              <a:rPr lang="en-US" dirty="0"/>
              <a:t>in recent years.</a:t>
            </a:r>
          </a:p>
          <a:p>
            <a:pPr marL="76200" indent="0">
              <a:buNone/>
            </a:pPr>
            <a:endParaRPr lang="en-US" dirty="0"/>
          </a:p>
          <a:p>
            <a:pPr marL="76200" indent="0">
              <a:buNone/>
            </a:pPr>
            <a:r>
              <a:rPr lang="en-US" dirty="0"/>
              <a:t>6. Accidental sharing of personal information </a:t>
            </a:r>
            <a:r>
              <a:rPr lang="en-US" i="1" dirty="0">
                <a:solidFill>
                  <a:schemeClr val="accent1"/>
                </a:solidFill>
              </a:rPr>
              <a:t>probably won’t happen </a:t>
            </a:r>
            <a:r>
              <a:rPr lang="en-US" dirty="0"/>
              <a:t>with this device.</a:t>
            </a:r>
          </a:p>
          <a:p>
            <a:pPr marL="76200" indent="0">
              <a:buNone/>
            </a:pPr>
            <a:endParaRPr lang="en-US" dirty="0"/>
          </a:p>
          <a:p>
            <a:pPr marL="76200" indent="0">
              <a:buNone/>
            </a:pPr>
            <a:r>
              <a:rPr lang="en-US" dirty="0"/>
              <a:t>7. In order to stabilize the results, we </a:t>
            </a:r>
            <a:r>
              <a:rPr lang="en-US" dirty="0">
                <a:solidFill>
                  <a:schemeClr val="bg2"/>
                </a:solidFill>
              </a:rPr>
              <a:t>had to </a:t>
            </a:r>
            <a:r>
              <a:rPr lang="en-US" i="1" dirty="0">
                <a:solidFill>
                  <a:schemeClr val="accent1"/>
                </a:solidFill>
              </a:rPr>
              <a:t>make the amount of salt in the water less than what it was</a:t>
            </a:r>
            <a:r>
              <a:rPr lang="en-US" dirty="0"/>
              <a:t>.</a:t>
            </a:r>
          </a:p>
        </p:txBody>
      </p:sp>
      <p:sp>
        <p:nvSpPr>
          <p:cNvPr id="4" name="TextBox 3">
            <a:extLst>
              <a:ext uri="{FF2B5EF4-FFF2-40B4-BE49-F238E27FC236}">
                <a16:creationId xmlns:a16="http://schemas.microsoft.com/office/drawing/2014/main" id="{0BC6AEAA-5080-BA4D-96A2-A51A23DC2D32}"/>
              </a:ext>
            </a:extLst>
          </p:cNvPr>
          <p:cNvSpPr txBox="1"/>
          <p:nvPr/>
        </p:nvSpPr>
        <p:spPr>
          <a:xfrm>
            <a:off x="3631475" y="4696310"/>
            <a:ext cx="4545874" cy="400079"/>
          </a:xfrm>
          <a:prstGeom prst="rect">
            <a:avLst/>
          </a:prstGeom>
          <a:noFill/>
          <a:ln>
            <a:noFill/>
          </a:ln>
        </p:spPr>
        <p:txBody>
          <a:bodyPr spcFirstLastPara="1" wrap="square" lIns="91425" tIns="91425" rIns="91425" bIns="91425" rtlCol="0" anchor="b" anchorCtr="0">
            <a:spAutoFit/>
          </a:bodyPr>
          <a:lstStyle/>
          <a:p>
            <a:pPr algn="r"/>
            <a:r>
              <a:rPr lang="en-US" b="1" dirty="0"/>
              <a:t>Modelled on Swales &amp; Feak p. 21</a:t>
            </a:r>
          </a:p>
        </p:txBody>
      </p:sp>
      <p:sp>
        <p:nvSpPr>
          <p:cNvPr id="5" name="Text Placeholder 2">
            <a:extLst>
              <a:ext uri="{FF2B5EF4-FFF2-40B4-BE49-F238E27FC236}">
                <a16:creationId xmlns:a16="http://schemas.microsoft.com/office/drawing/2014/main" id="{8BDB9B3B-718C-6D46-AB1D-03AA41C1E20B}"/>
              </a:ext>
            </a:extLst>
          </p:cNvPr>
          <p:cNvSpPr txBox="1">
            <a:spLocks/>
          </p:cNvSpPr>
          <p:nvPr/>
        </p:nvSpPr>
        <p:spPr>
          <a:xfrm>
            <a:off x="4996543" y="1487781"/>
            <a:ext cx="1815738" cy="70677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Font typeface="Franklin Gothic"/>
              <a:buNone/>
            </a:pPr>
            <a:r>
              <a:rPr lang="en-US" dirty="0">
                <a:solidFill>
                  <a:srgbClr val="E46E20"/>
                </a:solidFill>
              </a:rPr>
              <a:t>intensified</a:t>
            </a:r>
          </a:p>
        </p:txBody>
      </p:sp>
      <p:sp>
        <p:nvSpPr>
          <p:cNvPr id="6" name="Text Placeholder 2">
            <a:extLst>
              <a:ext uri="{FF2B5EF4-FFF2-40B4-BE49-F238E27FC236}">
                <a16:creationId xmlns:a16="http://schemas.microsoft.com/office/drawing/2014/main" id="{78DD081A-3291-F24A-B9B7-88652C36F0BF}"/>
              </a:ext>
            </a:extLst>
          </p:cNvPr>
          <p:cNvSpPr txBox="1">
            <a:spLocks/>
          </p:cNvSpPr>
          <p:nvPr/>
        </p:nvSpPr>
        <p:spPr>
          <a:xfrm>
            <a:off x="6259286" y="2531155"/>
            <a:ext cx="1815738" cy="70677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Font typeface="Franklin Gothic"/>
              <a:buNone/>
            </a:pPr>
            <a:r>
              <a:rPr lang="en-US" dirty="0">
                <a:solidFill>
                  <a:srgbClr val="E46E20"/>
                </a:solidFill>
              </a:rPr>
              <a:t>is unlikely</a:t>
            </a:r>
          </a:p>
        </p:txBody>
      </p:sp>
      <p:sp>
        <p:nvSpPr>
          <p:cNvPr id="7" name="Text Placeholder 2">
            <a:extLst>
              <a:ext uri="{FF2B5EF4-FFF2-40B4-BE49-F238E27FC236}">
                <a16:creationId xmlns:a16="http://schemas.microsoft.com/office/drawing/2014/main" id="{5789D3C0-53CC-D44D-98A8-4DE19D94599B}"/>
              </a:ext>
            </a:extLst>
          </p:cNvPr>
          <p:cNvSpPr txBox="1">
            <a:spLocks/>
          </p:cNvSpPr>
          <p:nvPr/>
        </p:nvSpPr>
        <p:spPr>
          <a:xfrm>
            <a:off x="2288176" y="4189571"/>
            <a:ext cx="2976155" cy="70677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Font typeface="Franklin Gothic"/>
              <a:buNone/>
            </a:pPr>
            <a:r>
              <a:rPr lang="en-US" dirty="0">
                <a:solidFill>
                  <a:srgbClr val="E46E20"/>
                </a:solidFill>
              </a:rPr>
              <a:t>decrease the salinity</a:t>
            </a:r>
          </a:p>
        </p:txBody>
      </p:sp>
    </p:spTree>
    <p:custDataLst>
      <p:tags r:id="rId1"/>
    </p:custDataLst>
    <p:extLst>
      <p:ext uri="{BB962C8B-B14F-4D97-AF65-F5344CB8AC3E}">
        <p14:creationId xmlns:p14="http://schemas.microsoft.com/office/powerpoint/2010/main" val="398625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3EA8-6350-4841-93D5-E88B69EEF6F3}"/>
              </a:ext>
            </a:extLst>
          </p:cNvPr>
          <p:cNvSpPr>
            <a:spLocks noGrp="1"/>
          </p:cNvSpPr>
          <p:nvPr>
            <p:ph type="title"/>
          </p:nvPr>
        </p:nvSpPr>
        <p:spPr/>
        <p:txBody>
          <a:bodyPr/>
          <a:lstStyle/>
          <a:p>
            <a:r>
              <a:rPr lang="en-US" dirty="0"/>
              <a:t>Activity 1.3- rephrase</a:t>
            </a:r>
          </a:p>
        </p:txBody>
      </p:sp>
      <p:sp>
        <p:nvSpPr>
          <p:cNvPr id="3" name="Text Placeholder 2">
            <a:extLst>
              <a:ext uri="{FF2B5EF4-FFF2-40B4-BE49-F238E27FC236}">
                <a16:creationId xmlns:a16="http://schemas.microsoft.com/office/drawing/2014/main" id="{168826BC-5FDD-EB4D-8201-098948FC6AB6}"/>
              </a:ext>
            </a:extLst>
          </p:cNvPr>
          <p:cNvSpPr>
            <a:spLocks noGrp="1"/>
          </p:cNvSpPr>
          <p:nvPr>
            <p:ph type="body" idx="1"/>
          </p:nvPr>
        </p:nvSpPr>
        <p:spPr>
          <a:xfrm>
            <a:off x="654199" y="1100250"/>
            <a:ext cx="8244473" cy="2648790"/>
          </a:xfrm>
        </p:spPr>
        <p:txBody>
          <a:bodyPr/>
          <a:lstStyle/>
          <a:p>
            <a:pPr marL="76200" indent="0">
              <a:buNone/>
            </a:pPr>
            <a:r>
              <a:rPr lang="en-US" dirty="0"/>
              <a:t>8. We </a:t>
            </a:r>
            <a:r>
              <a:rPr lang="en-US" i="1" dirty="0">
                <a:solidFill>
                  <a:schemeClr val="accent1"/>
                </a:solidFill>
              </a:rPr>
              <a:t>put in two times as much </a:t>
            </a:r>
            <a:r>
              <a:rPr lang="en-US" dirty="0"/>
              <a:t>reactor in trial 2 and </a:t>
            </a:r>
            <a:r>
              <a:rPr lang="en-US" i="1" dirty="0">
                <a:solidFill>
                  <a:schemeClr val="accent1"/>
                </a:solidFill>
              </a:rPr>
              <a:t>behold,</a:t>
            </a:r>
            <a:r>
              <a:rPr lang="en-US" dirty="0"/>
              <a:t> we were able to run the process with an </a:t>
            </a:r>
            <a:r>
              <a:rPr lang="en-US" i="1" dirty="0">
                <a:solidFill>
                  <a:schemeClr val="accent1"/>
                </a:solidFill>
              </a:rPr>
              <a:t>OK</a:t>
            </a:r>
            <a:r>
              <a:rPr lang="en-US" dirty="0"/>
              <a:t> margin of error.</a:t>
            </a:r>
          </a:p>
          <a:p>
            <a:pPr marL="76200" indent="0">
              <a:buNone/>
            </a:pPr>
            <a:endParaRPr lang="en-US" dirty="0"/>
          </a:p>
          <a:p>
            <a:pPr marL="76200" indent="0">
              <a:buNone/>
            </a:pPr>
            <a:endParaRPr lang="en-US" dirty="0"/>
          </a:p>
          <a:p>
            <a:pPr marL="76200" indent="0">
              <a:buNone/>
            </a:pPr>
            <a:endParaRPr lang="en-US" dirty="0"/>
          </a:p>
          <a:p>
            <a:pPr marL="76200" indent="0">
              <a:buNone/>
            </a:pPr>
            <a:r>
              <a:rPr lang="en-US" dirty="0"/>
              <a:t>9. In humans, similar reactions to the protein </a:t>
            </a:r>
            <a:r>
              <a:rPr lang="en-US" i="1" dirty="0">
                <a:solidFill>
                  <a:schemeClr val="accent1"/>
                </a:solidFill>
              </a:rPr>
              <a:t>do not happen very often</a:t>
            </a:r>
            <a:r>
              <a:rPr lang="en-US" dirty="0"/>
              <a:t>.</a:t>
            </a:r>
          </a:p>
          <a:p>
            <a:pPr marL="533400" indent="-457200">
              <a:buFont typeface="+mj-lt"/>
              <a:buAutoNum type="arabicPeriod"/>
            </a:pPr>
            <a:endParaRPr lang="en-US" dirty="0"/>
          </a:p>
        </p:txBody>
      </p:sp>
      <p:sp>
        <p:nvSpPr>
          <p:cNvPr id="4" name="TextBox 3">
            <a:extLst>
              <a:ext uri="{FF2B5EF4-FFF2-40B4-BE49-F238E27FC236}">
                <a16:creationId xmlns:a16="http://schemas.microsoft.com/office/drawing/2014/main" id="{0BC6AEAA-5080-BA4D-96A2-A51A23DC2D32}"/>
              </a:ext>
            </a:extLst>
          </p:cNvPr>
          <p:cNvSpPr txBox="1"/>
          <p:nvPr/>
        </p:nvSpPr>
        <p:spPr>
          <a:xfrm>
            <a:off x="3631475" y="4696310"/>
            <a:ext cx="4545874" cy="400079"/>
          </a:xfrm>
          <a:prstGeom prst="rect">
            <a:avLst/>
          </a:prstGeom>
          <a:noFill/>
          <a:ln>
            <a:noFill/>
          </a:ln>
        </p:spPr>
        <p:txBody>
          <a:bodyPr spcFirstLastPara="1" wrap="square" lIns="91425" tIns="91425" rIns="91425" bIns="91425" rtlCol="0" anchor="b" anchorCtr="0">
            <a:spAutoFit/>
          </a:bodyPr>
          <a:lstStyle/>
          <a:p>
            <a:pPr algn="r"/>
            <a:r>
              <a:rPr lang="en-US" b="1" dirty="0"/>
              <a:t>Modelled on Swales &amp; Feak p. 21</a:t>
            </a:r>
          </a:p>
        </p:txBody>
      </p:sp>
      <p:sp>
        <p:nvSpPr>
          <p:cNvPr id="5" name="Text Placeholder 2">
            <a:extLst>
              <a:ext uri="{FF2B5EF4-FFF2-40B4-BE49-F238E27FC236}">
                <a16:creationId xmlns:a16="http://schemas.microsoft.com/office/drawing/2014/main" id="{D3D54C01-58A4-3440-80F3-A53FAB67A8A3}"/>
              </a:ext>
            </a:extLst>
          </p:cNvPr>
          <p:cNvSpPr txBox="1">
            <a:spLocks/>
          </p:cNvSpPr>
          <p:nvPr/>
        </p:nvSpPr>
        <p:spPr>
          <a:xfrm>
            <a:off x="1606572" y="802150"/>
            <a:ext cx="3366872" cy="70677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Font typeface="Franklin Gothic"/>
              <a:buNone/>
            </a:pPr>
            <a:r>
              <a:rPr lang="en-US" dirty="0">
                <a:solidFill>
                  <a:srgbClr val="E46E20"/>
                </a:solidFill>
              </a:rPr>
              <a:t>doubled the amount of</a:t>
            </a:r>
          </a:p>
        </p:txBody>
      </p:sp>
      <p:sp>
        <p:nvSpPr>
          <p:cNvPr id="6" name="Text Placeholder 2">
            <a:extLst>
              <a:ext uri="{FF2B5EF4-FFF2-40B4-BE49-F238E27FC236}">
                <a16:creationId xmlns:a16="http://schemas.microsoft.com/office/drawing/2014/main" id="{69EB2350-8EEE-1C4E-AAE0-D7A5E43D09F0}"/>
              </a:ext>
            </a:extLst>
          </p:cNvPr>
          <p:cNvSpPr txBox="1">
            <a:spLocks/>
          </p:cNvSpPr>
          <p:nvPr/>
        </p:nvSpPr>
        <p:spPr>
          <a:xfrm>
            <a:off x="4776435" y="1790939"/>
            <a:ext cx="1815738" cy="70677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Font typeface="Franklin Gothic"/>
              <a:buNone/>
            </a:pPr>
            <a:r>
              <a:rPr lang="en-US" dirty="0">
                <a:solidFill>
                  <a:srgbClr val="E46E20"/>
                </a:solidFill>
              </a:rPr>
              <a:t>acceptable</a:t>
            </a:r>
          </a:p>
        </p:txBody>
      </p:sp>
      <p:sp>
        <p:nvSpPr>
          <p:cNvPr id="7" name="Text Placeholder 2">
            <a:extLst>
              <a:ext uri="{FF2B5EF4-FFF2-40B4-BE49-F238E27FC236}">
                <a16:creationId xmlns:a16="http://schemas.microsoft.com/office/drawing/2014/main" id="{BE1333FB-116B-164B-9750-BC61552A769C}"/>
              </a:ext>
            </a:extLst>
          </p:cNvPr>
          <p:cNvSpPr txBox="1">
            <a:spLocks/>
          </p:cNvSpPr>
          <p:nvPr/>
        </p:nvSpPr>
        <p:spPr>
          <a:xfrm>
            <a:off x="6323536" y="3269264"/>
            <a:ext cx="2404213" cy="70677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Font typeface="Franklin Gothic"/>
              <a:buNone/>
            </a:pPr>
            <a:r>
              <a:rPr lang="en-US" dirty="0">
                <a:solidFill>
                  <a:srgbClr val="E46E20"/>
                </a:solidFill>
              </a:rPr>
              <a:t>are uncommon</a:t>
            </a:r>
          </a:p>
        </p:txBody>
      </p:sp>
      <p:cxnSp>
        <p:nvCxnSpPr>
          <p:cNvPr id="9" name="Straight Connector 8">
            <a:extLst>
              <a:ext uri="{FF2B5EF4-FFF2-40B4-BE49-F238E27FC236}">
                <a16:creationId xmlns:a16="http://schemas.microsoft.com/office/drawing/2014/main" id="{D5DF1532-35E1-E149-BFC7-D1F6A848EA0C}"/>
              </a:ext>
            </a:extLst>
          </p:cNvPr>
          <p:cNvCxnSpPr/>
          <p:nvPr/>
        </p:nvCxnSpPr>
        <p:spPr>
          <a:xfrm>
            <a:off x="7315200" y="1360448"/>
            <a:ext cx="1434851" cy="0"/>
          </a:xfrm>
          <a:prstGeom prst="line">
            <a:avLst/>
          </a:prstGeom>
          <a:ln w="38100">
            <a:solidFill>
              <a:srgbClr val="E46E20"/>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68DBF17-C226-7347-8867-18197227B87B}"/>
              </a:ext>
            </a:extLst>
          </p:cNvPr>
          <p:cNvSpPr txBox="1">
            <a:spLocks/>
          </p:cNvSpPr>
          <p:nvPr/>
        </p:nvSpPr>
        <p:spPr>
          <a:xfrm>
            <a:off x="899579" y="2138162"/>
            <a:ext cx="7828170" cy="70677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Font typeface="Franklin Gothic"/>
              <a:buNone/>
            </a:pPr>
            <a:r>
              <a:rPr lang="en-US" i="1" dirty="0">
                <a:solidFill>
                  <a:srgbClr val="E46E20"/>
                </a:solidFill>
              </a:rPr>
              <a:t>the process ran with an acceptable margin of error</a:t>
            </a:r>
          </a:p>
        </p:txBody>
      </p:sp>
    </p:spTree>
    <p:custDataLst>
      <p:tags r:id="rId1"/>
    </p:custDataLst>
    <p:extLst>
      <p:ext uri="{BB962C8B-B14F-4D97-AF65-F5344CB8AC3E}">
        <p14:creationId xmlns:p14="http://schemas.microsoft.com/office/powerpoint/2010/main" val="27018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FA77-7407-684A-A233-D798266DA0F9}"/>
              </a:ext>
            </a:extLst>
          </p:cNvPr>
          <p:cNvSpPr>
            <a:spLocks noGrp="1"/>
          </p:cNvSpPr>
          <p:nvPr>
            <p:ph type="title"/>
          </p:nvPr>
        </p:nvSpPr>
        <p:spPr>
          <a:xfrm>
            <a:off x="416250" y="166750"/>
            <a:ext cx="8727750" cy="635400"/>
          </a:xfrm>
        </p:spPr>
        <p:txBody>
          <a:bodyPr/>
          <a:lstStyle/>
          <a:p>
            <a:r>
              <a:rPr lang="en-US" dirty="0"/>
              <a:t>See similar charts for Jargon vs preferred</a:t>
            </a:r>
          </a:p>
        </p:txBody>
      </p:sp>
      <p:sp>
        <p:nvSpPr>
          <p:cNvPr id="3" name="Text Placeholder 2">
            <a:extLst>
              <a:ext uri="{FF2B5EF4-FFF2-40B4-BE49-F238E27FC236}">
                <a16:creationId xmlns:a16="http://schemas.microsoft.com/office/drawing/2014/main" id="{519E5F47-69D5-C84C-B366-F63FF19F73DB}"/>
              </a:ext>
            </a:extLst>
          </p:cNvPr>
          <p:cNvSpPr>
            <a:spLocks noGrp="1"/>
          </p:cNvSpPr>
          <p:nvPr>
            <p:ph type="body" idx="1"/>
          </p:nvPr>
        </p:nvSpPr>
        <p:spPr>
          <a:xfrm>
            <a:off x="654201" y="1100250"/>
            <a:ext cx="5853478" cy="3498000"/>
          </a:xfrm>
        </p:spPr>
        <p:txBody>
          <a:bodyPr/>
          <a:lstStyle/>
          <a:p>
            <a:pPr marL="76200" indent="0">
              <a:buNone/>
            </a:pPr>
            <a:r>
              <a:rPr lang="en-US" i="1" dirty="0"/>
              <a:t>How to Write and Publish a Scientific Paper 8</a:t>
            </a:r>
            <a:r>
              <a:rPr lang="en-US" i="1" baseline="30000" dirty="0"/>
              <a:t>th</a:t>
            </a:r>
            <a:r>
              <a:rPr lang="en-US" i="1" dirty="0"/>
              <a:t> edition- </a:t>
            </a:r>
            <a:r>
              <a:rPr lang="en-US" dirty="0" err="1"/>
              <a:t>Gastel</a:t>
            </a:r>
            <a:r>
              <a:rPr lang="en-US" dirty="0"/>
              <a:t> &amp; Day- appendix 2, words &amp; expressions to avoid</a:t>
            </a:r>
          </a:p>
          <a:p>
            <a:pPr marL="76200" indent="0">
              <a:buNone/>
            </a:pPr>
            <a:endParaRPr lang="en-US" dirty="0"/>
          </a:p>
          <a:p>
            <a:pPr marL="76200" indent="0">
              <a:buNone/>
            </a:pPr>
            <a:r>
              <a:rPr lang="en-US" dirty="0"/>
              <a:t>Can help reduce #</a:t>
            </a:r>
          </a:p>
          <a:p>
            <a:pPr marL="76200" indent="0">
              <a:buNone/>
            </a:pPr>
            <a:r>
              <a:rPr lang="en-US" dirty="0"/>
              <a:t>of words</a:t>
            </a:r>
          </a:p>
          <a:p>
            <a:pPr marL="76200" indent="0">
              <a:buNone/>
            </a:pPr>
            <a:r>
              <a:rPr lang="en-US" dirty="0"/>
              <a:t>&lt;be more concise&gt;</a:t>
            </a:r>
          </a:p>
        </p:txBody>
      </p:sp>
      <p:pic>
        <p:nvPicPr>
          <p:cNvPr id="7" name="Picture 6">
            <a:extLst>
              <a:ext uri="{FF2B5EF4-FFF2-40B4-BE49-F238E27FC236}">
                <a16:creationId xmlns:a16="http://schemas.microsoft.com/office/drawing/2014/main" id="{233C3083-DB62-474D-88C9-7F1691EA154C}"/>
              </a:ext>
            </a:extLst>
          </p:cNvPr>
          <p:cNvPicPr>
            <a:picLocks noChangeAspect="1"/>
          </p:cNvPicPr>
          <p:nvPr/>
        </p:nvPicPr>
        <p:blipFill rotWithShape="1">
          <a:blip r:embed="rId3"/>
          <a:srcRect l="9296" t="10105" r="24369" b="4880"/>
          <a:stretch/>
        </p:blipFill>
        <p:spPr>
          <a:xfrm rot="5400000">
            <a:off x="6175171" y="1688078"/>
            <a:ext cx="3301338" cy="2125683"/>
          </a:xfrm>
          <a:prstGeom prst="rect">
            <a:avLst/>
          </a:prstGeom>
        </p:spPr>
      </p:pic>
      <p:pic>
        <p:nvPicPr>
          <p:cNvPr id="9" name="Picture 8">
            <a:extLst>
              <a:ext uri="{FF2B5EF4-FFF2-40B4-BE49-F238E27FC236}">
                <a16:creationId xmlns:a16="http://schemas.microsoft.com/office/drawing/2014/main" id="{F8C74661-2809-3746-A685-21783EC5DBD4}"/>
              </a:ext>
            </a:extLst>
          </p:cNvPr>
          <p:cNvPicPr>
            <a:picLocks noChangeAspect="1"/>
          </p:cNvPicPr>
          <p:nvPr/>
        </p:nvPicPr>
        <p:blipFill rotWithShape="1">
          <a:blip r:embed="rId4"/>
          <a:srcRect l="15595" t="10424" r="30274"/>
          <a:stretch/>
        </p:blipFill>
        <p:spPr>
          <a:xfrm rot="5400000">
            <a:off x="3216368" y="2617752"/>
            <a:ext cx="3329738" cy="2678518"/>
          </a:xfrm>
          <a:prstGeom prst="rect">
            <a:avLst/>
          </a:prstGeom>
        </p:spPr>
      </p:pic>
    </p:spTree>
    <p:extLst>
      <p:ext uri="{BB962C8B-B14F-4D97-AF65-F5344CB8AC3E}">
        <p14:creationId xmlns:p14="http://schemas.microsoft.com/office/powerpoint/2010/main" val="252126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196FFE-1ABC-B74A-ADC9-43DCEA230C88}"/>
              </a:ext>
            </a:extLst>
          </p:cNvPr>
          <p:cNvSpPr>
            <a:spLocks noGrp="1"/>
          </p:cNvSpPr>
          <p:nvPr>
            <p:ph type="title"/>
          </p:nvPr>
        </p:nvSpPr>
        <p:spPr/>
        <p:txBody>
          <a:bodyPr/>
          <a:lstStyle/>
          <a:p>
            <a:r>
              <a:rPr lang="en-US" dirty="0"/>
              <a:t>Also consider…</a:t>
            </a:r>
          </a:p>
        </p:txBody>
      </p:sp>
    </p:spTree>
    <p:extLst>
      <p:ext uri="{BB962C8B-B14F-4D97-AF65-F5344CB8AC3E}">
        <p14:creationId xmlns:p14="http://schemas.microsoft.com/office/powerpoint/2010/main" val="2713110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4ADFF-AF7C-BE45-95D8-C2160F014810}"/>
              </a:ext>
            </a:extLst>
          </p:cNvPr>
          <p:cNvSpPr>
            <a:spLocks noGrp="1"/>
          </p:cNvSpPr>
          <p:nvPr>
            <p:ph type="title"/>
          </p:nvPr>
        </p:nvSpPr>
        <p:spPr/>
        <p:txBody>
          <a:bodyPr/>
          <a:lstStyle/>
          <a:p>
            <a:r>
              <a:rPr lang="en-US" dirty="0"/>
              <a:t>Can the subject do it?</a:t>
            </a:r>
          </a:p>
        </p:txBody>
      </p:sp>
      <p:sp>
        <p:nvSpPr>
          <p:cNvPr id="3" name="Text Placeholder 2">
            <a:extLst>
              <a:ext uri="{FF2B5EF4-FFF2-40B4-BE49-F238E27FC236}">
                <a16:creationId xmlns:a16="http://schemas.microsoft.com/office/drawing/2014/main" id="{59A4C75C-90ED-274E-824A-890F465FF894}"/>
              </a:ext>
            </a:extLst>
          </p:cNvPr>
          <p:cNvSpPr>
            <a:spLocks noGrp="1"/>
          </p:cNvSpPr>
          <p:nvPr>
            <p:ph type="body" idx="1"/>
          </p:nvPr>
        </p:nvSpPr>
        <p:spPr>
          <a:xfrm>
            <a:off x="654200" y="1100250"/>
            <a:ext cx="8073550" cy="4043250"/>
          </a:xfrm>
        </p:spPr>
        <p:txBody>
          <a:bodyPr/>
          <a:lstStyle/>
          <a:p>
            <a:r>
              <a:rPr lang="en-US" dirty="0"/>
              <a:t>Make sure the </a:t>
            </a:r>
            <a:r>
              <a:rPr lang="en-US" b="1" dirty="0"/>
              <a:t>subject</a:t>
            </a:r>
            <a:r>
              <a:rPr lang="en-US" dirty="0"/>
              <a:t> can logically </a:t>
            </a:r>
            <a:r>
              <a:rPr lang="en-US" i="1" dirty="0"/>
              <a:t>do </a:t>
            </a:r>
            <a:r>
              <a:rPr lang="en-US" dirty="0"/>
              <a:t>or </a:t>
            </a:r>
            <a:r>
              <a:rPr lang="en-US" i="1" dirty="0"/>
              <a:t>be</a:t>
            </a:r>
            <a:r>
              <a:rPr lang="en-US" dirty="0"/>
              <a:t> what the </a:t>
            </a:r>
            <a:r>
              <a:rPr lang="en-US" b="1" dirty="0"/>
              <a:t>verb</a:t>
            </a:r>
            <a:r>
              <a:rPr lang="en-US" dirty="0"/>
              <a:t> suggests.</a:t>
            </a:r>
          </a:p>
          <a:p>
            <a:pPr lvl="1"/>
            <a:r>
              <a:rPr lang="en-US" dirty="0"/>
              <a:t>Ex. Virtual reality preferred the indoor scenario while augmented reality preferred the outdoor setting.</a:t>
            </a:r>
            <a:endParaRPr lang="en-US" i="1" dirty="0"/>
          </a:p>
          <a:p>
            <a:pPr lvl="2"/>
            <a:r>
              <a:rPr lang="en-US" dirty="0"/>
              <a:t>Can VR </a:t>
            </a:r>
            <a:r>
              <a:rPr lang="en-US" i="1" dirty="0"/>
              <a:t>prefer </a:t>
            </a:r>
            <a:r>
              <a:rPr lang="en-US" dirty="0"/>
              <a:t> something?</a:t>
            </a:r>
          </a:p>
          <a:p>
            <a:pPr lvl="2"/>
            <a:r>
              <a:rPr lang="en-US" dirty="0"/>
              <a:t>Consider revising:</a:t>
            </a:r>
          </a:p>
          <a:p>
            <a:pPr lvl="3"/>
            <a:r>
              <a:rPr lang="en-US" sz="1500" dirty="0">
                <a:solidFill>
                  <a:srgbClr val="0070C0"/>
                </a:solidFill>
              </a:rPr>
              <a:t>Virtual reality </a:t>
            </a:r>
            <a:r>
              <a:rPr lang="en-US" sz="1500" u="sng" dirty="0">
                <a:solidFill>
                  <a:srgbClr val="0070C0"/>
                </a:solidFill>
              </a:rPr>
              <a:t>participants</a:t>
            </a:r>
            <a:r>
              <a:rPr lang="en-US" sz="1500" dirty="0">
                <a:solidFill>
                  <a:srgbClr val="0070C0"/>
                </a:solidFill>
              </a:rPr>
              <a:t> preferred the indoor scenario while augmented reality </a:t>
            </a:r>
            <a:r>
              <a:rPr lang="en-US" sz="1500" u="sng" dirty="0">
                <a:solidFill>
                  <a:srgbClr val="0070C0"/>
                </a:solidFill>
              </a:rPr>
              <a:t>participants</a:t>
            </a:r>
            <a:r>
              <a:rPr lang="en-US" sz="1500" dirty="0">
                <a:solidFill>
                  <a:srgbClr val="0070C0"/>
                </a:solidFill>
              </a:rPr>
              <a:t> preferred the outdoor setting.</a:t>
            </a:r>
          </a:p>
          <a:p>
            <a:pPr lvl="3"/>
            <a:r>
              <a:rPr lang="en-US" sz="1500" dirty="0">
                <a:solidFill>
                  <a:srgbClr val="0070C0"/>
                </a:solidFill>
              </a:rPr>
              <a:t>The virtual reality </a:t>
            </a:r>
            <a:r>
              <a:rPr lang="en-US" sz="1500" u="sng" dirty="0">
                <a:solidFill>
                  <a:srgbClr val="0070C0"/>
                </a:solidFill>
              </a:rPr>
              <a:t>group</a:t>
            </a:r>
            <a:r>
              <a:rPr lang="en-US" sz="1500" dirty="0">
                <a:solidFill>
                  <a:srgbClr val="0070C0"/>
                </a:solidFill>
              </a:rPr>
              <a:t> preferred the indoor scenario while the augmented reality </a:t>
            </a:r>
            <a:r>
              <a:rPr lang="en-US" sz="1500" u="sng" dirty="0">
                <a:solidFill>
                  <a:srgbClr val="0070C0"/>
                </a:solidFill>
              </a:rPr>
              <a:t>group</a:t>
            </a:r>
            <a:r>
              <a:rPr lang="en-US" sz="1500" dirty="0">
                <a:solidFill>
                  <a:srgbClr val="0070C0"/>
                </a:solidFill>
              </a:rPr>
              <a:t> preferred the outdoor setting.</a:t>
            </a:r>
          </a:p>
        </p:txBody>
      </p:sp>
    </p:spTree>
    <p:extLst>
      <p:ext uri="{BB962C8B-B14F-4D97-AF65-F5344CB8AC3E}">
        <p14:creationId xmlns:p14="http://schemas.microsoft.com/office/powerpoint/2010/main" val="2523782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5EF6-3AF4-614D-BF60-A1D507D88B53}"/>
              </a:ext>
            </a:extLst>
          </p:cNvPr>
          <p:cNvSpPr>
            <a:spLocks noGrp="1"/>
          </p:cNvSpPr>
          <p:nvPr>
            <p:ph type="title"/>
          </p:nvPr>
        </p:nvSpPr>
        <p:spPr/>
        <p:txBody>
          <a:bodyPr/>
          <a:lstStyle/>
          <a:p>
            <a:r>
              <a:rPr lang="en-US" dirty="0"/>
              <a:t>Activity 1.4: revise</a:t>
            </a:r>
          </a:p>
        </p:txBody>
      </p:sp>
      <p:sp>
        <p:nvSpPr>
          <p:cNvPr id="3" name="Text Placeholder 2">
            <a:extLst>
              <a:ext uri="{FF2B5EF4-FFF2-40B4-BE49-F238E27FC236}">
                <a16:creationId xmlns:a16="http://schemas.microsoft.com/office/drawing/2014/main" id="{FB72510D-DAE1-AD4C-A2EA-F1B5E23F4F7B}"/>
              </a:ext>
            </a:extLst>
          </p:cNvPr>
          <p:cNvSpPr>
            <a:spLocks noGrp="1"/>
          </p:cNvSpPr>
          <p:nvPr>
            <p:ph type="body" idx="1"/>
          </p:nvPr>
        </p:nvSpPr>
        <p:spPr>
          <a:xfrm>
            <a:off x="654200" y="1017426"/>
            <a:ext cx="7751246" cy="1382874"/>
          </a:xfrm>
        </p:spPr>
        <p:txBody>
          <a:bodyPr/>
          <a:lstStyle/>
          <a:p>
            <a:pPr marL="76200" indent="0">
              <a:buNone/>
            </a:pPr>
            <a:endParaRPr lang="en-US" sz="1800" dirty="0"/>
          </a:p>
          <a:p>
            <a:pPr marL="533400" indent="-457200">
              <a:buFont typeface="+mj-lt"/>
              <a:buAutoNum type="arabicPeriod"/>
            </a:pPr>
            <a:r>
              <a:rPr lang="en-US" i="1" dirty="0"/>
              <a:t>Reaction times analyzed the relationship between prominence factors and noticing.</a:t>
            </a:r>
            <a:endParaRPr lang="en-US" sz="1600" i="1" dirty="0"/>
          </a:p>
          <a:p>
            <a:pPr marL="533400" indent="-457200">
              <a:buFont typeface="+mj-lt"/>
              <a:buAutoNum type="arabicPeriod"/>
            </a:pPr>
            <a:endParaRPr lang="en-US" sz="1600" dirty="0"/>
          </a:p>
          <a:p>
            <a:pPr marL="533400" indent="-457200">
              <a:buFont typeface="+mj-lt"/>
              <a:buAutoNum type="arabicPeriod"/>
            </a:pPr>
            <a:endParaRPr lang="en-US" sz="1600" dirty="0"/>
          </a:p>
          <a:p>
            <a:pPr marL="533400" indent="-457200">
              <a:buFont typeface="+mj-lt"/>
              <a:buAutoNum type="arabicPeriod"/>
            </a:pPr>
            <a:endParaRPr lang="en-US" sz="1100" dirty="0"/>
          </a:p>
          <a:p>
            <a:pPr marL="533400" indent="-457200">
              <a:buFont typeface="+mj-lt"/>
              <a:buAutoNum type="arabicPeriod"/>
            </a:pPr>
            <a:endParaRPr lang="en-US" sz="1100" dirty="0"/>
          </a:p>
        </p:txBody>
      </p:sp>
      <p:sp>
        <p:nvSpPr>
          <p:cNvPr id="5" name="Text Placeholder 2">
            <a:extLst>
              <a:ext uri="{FF2B5EF4-FFF2-40B4-BE49-F238E27FC236}">
                <a16:creationId xmlns:a16="http://schemas.microsoft.com/office/drawing/2014/main" id="{BFAE59B9-3669-EC4C-B904-6D0FFE8E35E7}"/>
              </a:ext>
            </a:extLst>
          </p:cNvPr>
          <p:cNvSpPr txBox="1">
            <a:spLocks/>
          </p:cNvSpPr>
          <p:nvPr/>
        </p:nvSpPr>
        <p:spPr>
          <a:xfrm>
            <a:off x="501537" y="2128838"/>
            <a:ext cx="8311501" cy="1753927"/>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Font typeface="Franklin Gothic"/>
              <a:buNone/>
            </a:pPr>
            <a:r>
              <a:rPr lang="en-US" dirty="0">
                <a:solidFill>
                  <a:schemeClr val="accent3">
                    <a:lumMod val="75000"/>
                  </a:schemeClr>
                </a:solidFill>
              </a:rPr>
              <a:t>Reaction times </a:t>
            </a:r>
            <a:r>
              <a:rPr lang="en-US" u="sng" dirty="0">
                <a:solidFill>
                  <a:schemeClr val="accent3">
                    <a:lumMod val="75000"/>
                  </a:schemeClr>
                </a:solidFill>
              </a:rPr>
              <a:t>were used to </a:t>
            </a:r>
            <a:r>
              <a:rPr lang="en-US" dirty="0">
                <a:solidFill>
                  <a:schemeClr val="accent3">
                    <a:lumMod val="75000"/>
                  </a:schemeClr>
                </a:solidFill>
              </a:rPr>
              <a:t>analyze the relationship between prominence factors and noticing.</a:t>
            </a:r>
          </a:p>
          <a:p>
            <a:pPr marL="76200" indent="0">
              <a:buFont typeface="Franklin Gothic"/>
              <a:buNone/>
            </a:pPr>
            <a:endParaRPr lang="en-US" dirty="0">
              <a:solidFill>
                <a:schemeClr val="accent3">
                  <a:lumMod val="75000"/>
                </a:schemeClr>
              </a:solidFill>
            </a:endParaRPr>
          </a:p>
          <a:p>
            <a:pPr marL="76200" indent="0">
              <a:buFont typeface="Franklin Gothic"/>
              <a:buNone/>
            </a:pPr>
            <a:r>
              <a:rPr lang="en-US" dirty="0">
                <a:solidFill>
                  <a:schemeClr val="accent3">
                    <a:lumMod val="75000"/>
                  </a:schemeClr>
                </a:solidFill>
              </a:rPr>
              <a:t>We analyzed the relationship between prominence factors and noticing.</a:t>
            </a:r>
          </a:p>
          <a:p>
            <a:pPr marL="76200" indent="0">
              <a:buFont typeface="Franklin Gothic"/>
              <a:buNone/>
            </a:pPr>
            <a:r>
              <a:rPr lang="en-US" dirty="0">
                <a:solidFill>
                  <a:schemeClr val="accent3">
                    <a:lumMod val="75000"/>
                  </a:schemeClr>
                </a:solidFill>
              </a:rPr>
              <a:t>We used reaction times as a proxy for noticing when analyzing the effect of prominence factors.</a:t>
            </a:r>
          </a:p>
        </p:txBody>
      </p:sp>
    </p:spTree>
    <p:extLst>
      <p:ext uri="{BB962C8B-B14F-4D97-AF65-F5344CB8AC3E}">
        <p14:creationId xmlns:p14="http://schemas.microsoft.com/office/powerpoint/2010/main" val="300062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13DB5C-662B-2643-A918-17A574DC39AA}"/>
              </a:ext>
            </a:extLst>
          </p:cNvPr>
          <p:cNvSpPr>
            <a:spLocks noGrp="1"/>
          </p:cNvSpPr>
          <p:nvPr>
            <p:ph type="title"/>
          </p:nvPr>
        </p:nvSpPr>
        <p:spPr/>
        <p:txBody>
          <a:bodyPr/>
          <a:lstStyle/>
          <a:p>
            <a:r>
              <a:rPr lang="en-US" dirty="0"/>
              <a:t>Working with technical terms &amp; complex concepts</a:t>
            </a:r>
          </a:p>
        </p:txBody>
      </p:sp>
    </p:spTree>
    <p:extLst>
      <p:ext uri="{BB962C8B-B14F-4D97-AF65-F5344CB8AC3E}">
        <p14:creationId xmlns:p14="http://schemas.microsoft.com/office/powerpoint/2010/main" val="2042270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Terms &amp; Phrases</a:t>
            </a:r>
          </a:p>
        </p:txBody>
      </p:sp>
      <p:sp>
        <p:nvSpPr>
          <p:cNvPr id="3" name="Text Placeholder 2"/>
          <p:cNvSpPr>
            <a:spLocks noGrp="1"/>
          </p:cNvSpPr>
          <p:nvPr>
            <p:ph type="body" idx="1"/>
          </p:nvPr>
        </p:nvSpPr>
        <p:spPr/>
        <p:txBody>
          <a:bodyPr/>
          <a:lstStyle/>
          <a:p>
            <a:r>
              <a:rPr lang="en-US" dirty="0"/>
              <a:t>Be precise, follow disciplinary conventions</a:t>
            </a:r>
          </a:p>
          <a:p>
            <a:r>
              <a:rPr lang="en-US" dirty="0"/>
              <a:t>Must use the term or phrase- not synonyms or thesaurus</a:t>
            </a:r>
          </a:p>
          <a:p>
            <a:pPr lvl="1"/>
            <a:r>
              <a:rPr lang="en-US" dirty="0"/>
              <a:t>Using a different word could </a:t>
            </a:r>
          </a:p>
          <a:p>
            <a:pPr lvl="2"/>
            <a:r>
              <a:rPr lang="en-US" dirty="0"/>
              <a:t>signal unintended difference</a:t>
            </a:r>
          </a:p>
          <a:p>
            <a:pPr lvl="2"/>
            <a:r>
              <a:rPr lang="en-US" dirty="0"/>
              <a:t>Cause misunderstanding</a:t>
            </a:r>
          </a:p>
          <a:p>
            <a:pPr lvl="2"/>
            <a:endParaRPr lang="en-US" dirty="0"/>
          </a:p>
          <a:p>
            <a:r>
              <a:rPr lang="en-US" dirty="0"/>
              <a:t>Define &amp; scope terms as needed</a:t>
            </a:r>
          </a:p>
          <a:p>
            <a:r>
              <a:rPr lang="en-US" dirty="0"/>
              <a:t>Clearly identify relationships between terms</a:t>
            </a:r>
          </a:p>
        </p:txBody>
      </p:sp>
    </p:spTree>
    <p:extLst>
      <p:ext uri="{BB962C8B-B14F-4D97-AF65-F5344CB8AC3E}">
        <p14:creationId xmlns:p14="http://schemas.microsoft.com/office/powerpoint/2010/main" val="47659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8FAC-C7F7-7940-A73F-FAA41EA5AC3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3511631-02CE-A142-8246-FBD55821511F}"/>
              </a:ext>
            </a:extLst>
          </p:cNvPr>
          <p:cNvSpPr>
            <a:spLocks noGrp="1"/>
          </p:cNvSpPr>
          <p:nvPr>
            <p:ph type="body" idx="1"/>
          </p:nvPr>
        </p:nvSpPr>
        <p:spPr>
          <a:xfrm>
            <a:off x="654200" y="1100250"/>
            <a:ext cx="7751246" cy="2992248"/>
          </a:xfrm>
        </p:spPr>
        <p:txBody>
          <a:bodyPr/>
          <a:lstStyle/>
          <a:p>
            <a:pPr marL="76200" indent="0">
              <a:buNone/>
            </a:pPr>
            <a:r>
              <a:rPr lang="en-US" sz="1600" dirty="0"/>
              <a:t>The ubiquitous use of light-emitting diodes (LED) for lighting purposes has motivated researchers to consider </a:t>
            </a:r>
            <a:r>
              <a:rPr lang="en-US" sz="1600" dirty="0">
                <a:solidFill>
                  <a:schemeClr val="accent3"/>
                </a:solidFill>
              </a:rPr>
              <a:t>visible light communications (VLC) </a:t>
            </a:r>
            <a:r>
              <a:rPr lang="en-US" sz="1600" dirty="0"/>
              <a:t>technology in future developments of indoor wireless access networks because of its potential to establish high throughput, secure, and low latency data transmission [2]–[4]. Due to the </a:t>
            </a:r>
            <a:r>
              <a:rPr lang="en-US" sz="1600" dirty="0" err="1"/>
              <a:t>micronscale</a:t>
            </a:r>
            <a:r>
              <a:rPr lang="en-US" sz="1600" dirty="0"/>
              <a:t> wavelength of light signals, </a:t>
            </a:r>
            <a:r>
              <a:rPr lang="en-US" sz="1600" dirty="0">
                <a:solidFill>
                  <a:schemeClr val="accent3"/>
                </a:solidFill>
              </a:rPr>
              <a:t>VLC systems </a:t>
            </a:r>
            <a:r>
              <a:rPr lang="en-US" sz="1600" dirty="0"/>
              <a:t>facilitate the emergence of other promising technologies, such as indoor localization [5]–[7] and occupancy detection [8]. However, </a:t>
            </a:r>
            <a:r>
              <a:rPr lang="en-US" sz="1600" dirty="0">
                <a:solidFill>
                  <a:schemeClr val="accent3"/>
                </a:solidFill>
              </a:rPr>
              <a:t>VLC systems </a:t>
            </a:r>
            <a:r>
              <a:rPr lang="en-US" sz="1600" dirty="0"/>
              <a:t>are </a:t>
            </a:r>
            <a:r>
              <a:rPr lang="en-US" sz="1600" dirty="0">
                <a:solidFill>
                  <a:srgbClr val="E46E20"/>
                </a:solidFill>
              </a:rPr>
              <a:t>mostly dependent on the line-of-sight (LOS) between transceivers because their signals cannot penetrate through or diffract around ordinary objects such as furniture and humans</a:t>
            </a:r>
            <a:r>
              <a:rPr lang="en-US" sz="1600" dirty="0"/>
              <a:t>. </a:t>
            </a:r>
            <a:r>
              <a:rPr lang="en-US" sz="1600" b="1" dirty="0">
                <a:solidFill>
                  <a:srgbClr val="E46E20"/>
                </a:solidFill>
              </a:rPr>
              <a:t>This feature </a:t>
            </a:r>
            <a:r>
              <a:rPr lang="en-US" sz="1600" dirty="0"/>
              <a:t>makes </a:t>
            </a:r>
            <a:r>
              <a:rPr lang="en-US" sz="1600" b="1" dirty="0">
                <a:solidFill>
                  <a:schemeClr val="accent3"/>
                </a:solidFill>
              </a:rPr>
              <a:t>these systems </a:t>
            </a:r>
            <a:r>
              <a:rPr lang="en-US" sz="1600" dirty="0"/>
              <a:t>susceptible to shadowing and blockage of opaque objects in the room, where this effect can lead to nearly 70  dB of extra signal attenuation [9].</a:t>
            </a:r>
          </a:p>
          <a:p>
            <a:endParaRPr lang="en-US" sz="1600" dirty="0"/>
          </a:p>
        </p:txBody>
      </p:sp>
      <p:sp>
        <p:nvSpPr>
          <p:cNvPr id="5" name="Rectangle 4">
            <a:extLst>
              <a:ext uri="{FF2B5EF4-FFF2-40B4-BE49-F238E27FC236}">
                <a16:creationId xmlns:a16="http://schemas.microsoft.com/office/drawing/2014/main" id="{16667CA0-650F-3647-A4A5-3EB697B29E0E}"/>
              </a:ext>
            </a:extLst>
          </p:cNvPr>
          <p:cNvSpPr/>
          <p:nvPr/>
        </p:nvSpPr>
        <p:spPr>
          <a:xfrm>
            <a:off x="331389" y="4494564"/>
            <a:ext cx="8664498" cy="400110"/>
          </a:xfrm>
          <a:prstGeom prst="rect">
            <a:avLst/>
          </a:prstGeom>
        </p:spPr>
        <p:txBody>
          <a:bodyPr wrap="square">
            <a:spAutoFit/>
          </a:bodyPr>
          <a:lstStyle/>
          <a:p>
            <a:r>
              <a:rPr lang="en-US" sz="1000" dirty="0" err="1">
                <a:solidFill>
                  <a:srgbClr val="222222"/>
                </a:solidFill>
                <a:latin typeface="Arial" panose="020B0604020202020204" pitchFamily="34" charset="0"/>
              </a:rPr>
              <a:t>Hosseinianfar</a:t>
            </a:r>
            <a:r>
              <a:rPr lang="en-US" sz="1000" dirty="0">
                <a:solidFill>
                  <a:srgbClr val="222222"/>
                </a:solidFill>
                <a:latin typeface="Arial" panose="020B0604020202020204" pitchFamily="34" charset="0"/>
              </a:rPr>
              <a:t>, H., &amp; Brandt-Pearce, M. (2020). Cooperative Passive Pedestrian Detection and Localization Using a Visible Light Communication Access Network. </a:t>
            </a:r>
            <a:r>
              <a:rPr lang="en-US" sz="1000" i="1" dirty="0">
                <a:solidFill>
                  <a:srgbClr val="222222"/>
                </a:solidFill>
                <a:latin typeface="Arial" panose="020B0604020202020204" pitchFamily="34" charset="0"/>
              </a:rPr>
              <a:t>IEEE Open Journal of the Communications Society</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1</a:t>
            </a:r>
            <a:r>
              <a:rPr lang="en-US" sz="1000" dirty="0">
                <a:solidFill>
                  <a:srgbClr val="222222"/>
                </a:solidFill>
                <a:latin typeface="Arial" panose="020B0604020202020204" pitchFamily="34" charset="0"/>
              </a:rPr>
              <a:t>, 1325-1335.</a:t>
            </a:r>
            <a:endParaRPr lang="en-US" sz="1000" dirty="0"/>
          </a:p>
        </p:txBody>
      </p:sp>
    </p:spTree>
    <p:extLst>
      <p:ext uri="{BB962C8B-B14F-4D97-AF65-F5344CB8AC3E}">
        <p14:creationId xmlns:p14="http://schemas.microsoft.com/office/powerpoint/2010/main" val="738288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7BA1-4AB9-294B-899E-65684E5762AB}"/>
              </a:ext>
            </a:extLst>
          </p:cNvPr>
          <p:cNvSpPr>
            <a:spLocks noGrp="1"/>
          </p:cNvSpPr>
          <p:nvPr>
            <p:ph type="title"/>
          </p:nvPr>
        </p:nvSpPr>
        <p:spPr/>
        <p:txBody>
          <a:bodyPr/>
          <a:lstStyle/>
          <a:p>
            <a:r>
              <a:rPr lang="en-US" dirty="0"/>
              <a:t>Technical/Research/Engineering Writing</a:t>
            </a:r>
          </a:p>
        </p:txBody>
      </p:sp>
      <p:sp>
        <p:nvSpPr>
          <p:cNvPr id="3" name="Text Placeholder 2">
            <a:extLst>
              <a:ext uri="{FF2B5EF4-FFF2-40B4-BE49-F238E27FC236}">
                <a16:creationId xmlns:a16="http://schemas.microsoft.com/office/drawing/2014/main" id="{63C2343D-1D19-9A43-A744-7A018B380452}"/>
              </a:ext>
            </a:extLst>
          </p:cNvPr>
          <p:cNvSpPr>
            <a:spLocks noGrp="1"/>
          </p:cNvSpPr>
          <p:nvPr>
            <p:ph type="body" idx="1"/>
          </p:nvPr>
        </p:nvSpPr>
        <p:spPr/>
        <p:txBody>
          <a:bodyPr/>
          <a:lstStyle/>
          <a:p>
            <a:r>
              <a:rPr lang="en-US" dirty="0"/>
              <a:t>Focus on being</a:t>
            </a:r>
          </a:p>
          <a:p>
            <a:pPr lvl="1"/>
            <a:r>
              <a:rPr lang="en-US" dirty="0"/>
              <a:t>Precise</a:t>
            </a:r>
          </a:p>
          <a:p>
            <a:pPr lvl="1"/>
            <a:r>
              <a:rPr lang="en-US" dirty="0"/>
              <a:t>Concise</a:t>
            </a:r>
          </a:p>
          <a:p>
            <a:pPr lvl="1"/>
            <a:r>
              <a:rPr lang="en-US" dirty="0"/>
              <a:t>Direct</a:t>
            </a:r>
          </a:p>
          <a:p>
            <a:pPr lvl="1"/>
            <a:r>
              <a:rPr lang="en-US" dirty="0"/>
              <a:t>Purpose driven</a:t>
            </a:r>
          </a:p>
          <a:p>
            <a:pPr lvl="1"/>
            <a:endParaRPr lang="en-US" dirty="0"/>
          </a:p>
          <a:p>
            <a:r>
              <a:rPr lang="en-US" dirty="0"/>
              <a:t>Whenever possible-</a:t>
            </a:r>
          </a:p>
          <a:p>
            <a:pPr lvl="1"/>
            <a:r>
              <a:rPr lang="en-US" dirty="0"/>
              <a:t>Easy for the intended audience to understand</a:t>
            </a:r>
          </a:p>
        </p:txBody>
      </p:sp>
    </p:spTree>
    <p:extLst>
      <p:ext uri="{BB962C8B-B14F-4D97-AF65-F5344CB8AC3E}">
        <p14:creationId xmlns:p14="http://schemas.microsoft.com/office/powerpoint/2010/main" val="2326340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9D56-0280-C143-9C38-22B4A24B8153}"/>
              </a:ext>
            </a:extLst>
          </p:cNvPr>
          <p:cNvSpPr>
            <a:spLocks noGrp="1"/>
          </p:cNvSpPr>
          <p:nvPr>
            <p:ph type="title"/>
          </p:nvPr>
        </p:nvSpPr>
        <p:spPr/>
        <p:txBody>
          <a:bodyPr/>
          <a:lstStyle/>
          <a:p>
            <a:r>
              <a:rPr lang="en-US" dirty="0"/>
              <a:t>Shell nouns</a:t>
            </a:r>
          </a:p>
        </p:txBody>
      </p:sp>
      <p:sp>
        <p:nvSpPr>
          <p:cNvPr id="3" name="Text Placeholder 2">
            <a:extLst>
              <a:ext uri="{FF2B5EF4-FFF2-40B4-BE49-F238E27FC236}">
                <a16:creationId xmlns:a16="http://schemas.microsoft.com/office/drawing/2014/main" id="{1F6960E2-ED69-4D48-9A19-75E5EB98344B}"/>
              </a:ext>
            </a:extLst>
          </p:cNvPr>
          <p:cNvSpPr>
            <a:spLocks noGrp="1"/>
          </p:cNvSpPr>
          <p:nvPr>
            <p:ph type="body" idx="1"/>
          </p:nvPr>
        </p:nvSpPr>
        <p:spPr/>
        <p:txBody>
          <a:bodyPr/>
          <a:lstStyle/>
          <a:p>
            <a:r>
              <a:rPr lang="en-US" dirty="0"/>
              <a:t>Use as short reference to a more complex idea</a:t>
            </a:r>
          </a:p>
          <a:p>
            <a:endParaRPr lang="en-US" dirty="0"/>
          </a:p>
          <a:p>
            <a:r>
              <a:rPr lang="en-US" dirty="0"/>
              <a:t>Helps with flow/cohesion</a:t>
            </a:r>
          </a:p>
          <a:p>
            <a:r>
              <a:rPr lang="en-US" dirty="0"/>
              <a:t>Often </a:t>
            </a:r>
            <a:r>
              <a:rPr lang="en-US" i="1" dirty="0"/>
              <a:t>this + noun</a:t>
            </a:r>
            <a:r>
              <a:rPr lang="en-US" dirty="0"/>
              <a:t> to signal back</a:t>
            </a:r>
          </a:p>
          <a:p>
            <a:pPr lvl="1"/>
            <a:r>
              <a:rPr lang="en-US" i="1" dirty="0"/>
              <a:t>This procedure/experiment/concept/problem/goal/fact</a:t>
            </a:r>
          </a:p>
          <a:p>
            <a:r>
              <a:rPr lang="en-US" dirty="0"/>
              <a:t>Reference must be clear, unambiguous, and near by</a:t>
            </a:r>
          </a:p>
          <a:p>
            <a:endParaRPr lang="en-US" dirty="0"/>
          </a:p>
          <a:p>
            <a:r>
              <a:rPr lang="en-US" dirty="0"/>
              <a:t>More precise than standalone ‘this’ or pronoun substitution while still being concise</a:t>
            </a:r>
          </a:p>
          <a:p>
            <a:endParaRPr lang="en-US" dirty="0"/>
          </a:p>
        </p:txBody>
      </p:sp>
    </p:spTree>
    <p:extLst>
      <p:ext uri="{BB962C8B-B14F-4D97-AF65-F5344CB8AC3E}">
        <p14:creationId xmlns:p14="http://schemas.microsoft.com/office/powerpoint/2010/main" val="1902250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E844-4AA4-B247-9DD9-E332977D9493}"/>
              </a:ext>
            </a:extLst>
          </p:cNvPr>
          <p:cNvSpPr>
            <a:spLocks noGrp="1"/>
          </p:cNvSpPr>
          <p:nvPr>
            <p:ph type="title"/>
          </p:nvPr>
        </p:nvSpPr>
        <p:spPr/>
        <p:txBody>
          <a:bodyPr/>
          <a:lstStyle/>
          <a:p>
            <a:r>
              <a:rPr lang="en-US" dirty="0"/>
              <a:t>Shell nouns- maintain wording</a:t>
            </a:r>
          </a:p>
        </p:txBody>
      </p:sp>
      <p:sp>
        <p:nvSpPr>
          <p:cNvPr id="3" name="Text Placeholder 2">
            <a:extLst>
              <a:ext uri="{FF2B5EF4-FFF2-40B4-BE49-F238E27FC236}">
                <a16:creationId xmlns:a16="http://schemas.microsoft.com/office/drawing/2014/main" id="{C6FC87E2-B31C-2149-8745-7A63497AD21A}"/>
              </a:ext>
            </a:extLst>
          </p:cNvPr>
          <p:cNvSpPr>
            <a:spLocks noGrp="1"/>
          </p:cNvSpPr>
          <p:nvPr>
            <p:ph type="body" idx="1"/>
          </p:nvPr>
        </p:nvSpPr>
        <p:spPr/>
        <p:txBody>
          <a:bodyPr/>
          <a:lstStyle/>
          <a:p>
            <a:pPr marL="76200" indent="0">
              <a:buNone/>
            </a:pPr>
            <a:r>
              <a:rPr lang="en-US" dirty="0"/>
              <a:t>Of the reconstructions of human metabolism that have appeared to date, perhaps the most widely used is Recon 1 (ref. 7), which represents a knowledgebase and has also been converted into many </a:t>
            </a:r>
            <a:r>
              <a:rPr lang="en-US" dirty="0">
                <a:solidFill>
                  <a:srgbClr val="E46E20"/>
                </a:solidFill>
              </a:rPr>
              <a:t>predictive models</a:t>
            </a:r>
            <a:r>
              <a:rPr lang="en-US" dirty="0"/>
              <a:t>. </a:t>
            </a:r>
            <a:r>
              <a:rPr lang="en-US" b="1" dirty="0">
                <a:solidFill>
                  <a:srgbClr val="E46E20"/>
                </a:solidFill>
              </a:rPr>
              <a:t>These models</a:t>
            </a:r>
            <a:r>
              <a:rPr lang="en-US" dirty="0">
                <a:solidFill>
                  <a:srgbClr val="E46E20"/>
                </a:solidFill>
              </a:rPr>
              <a:t> </a:t>
            </a:r>
            <a:r>
              <a:rPr lang="en-US" dirty="0"/>
              <a:t>have been used for various biomedical applications, including the prediction of biomarkers for inborn errors of  metabolism (IEMs)8 , cancer drug targets 9,10  and off-target drug effects11 .</a:t>
            </a:r>
          </a:p>
          <a:p>
            <a:endParaRPr lang="en-US" dirty="0"/>
          </a:p>
          <a:p>
            <a:endParaRPr lang="en-US" dirty="0"/>
          </a:p>
          <a:p>
            <a:pPr marL="76200" indent="0">
              <a:buNone/>
            </a:pPr>
            <a:endParaRPr lang="en-US" dirty="0"/>
          </a:p>
        </p:txBody>
      </p:sp>
      <p:sp>
        <p:nvSpPr>
          <p:cNvPr id="5" name="Rectangle 4">
            <a:extLst>
              <a:ext uri="{FF2B5EF4-FFF2-40B4-BE49-F238E27FC236}">
                <a16:creationId xmlns:a16="http://schemas.microsoft.com/office/drawing/2014/main" id="{1616FED7-4571-024A-9B84-87B0D699070D}"/>
              </a:ext>
            </a:extLst>
          </p:cNvPr>
          <p:cNvSpPr/>
          <p:nvPr/>
        </p:nvSpPr>
        <p:spPr>
          <a:xfrm>
            <a:off x="654200" y="4496240"/>
            <a:ext cx="7995425" cy="400110"/>
          </a:xfrm>
          <a:prstGeom prst="rect">
            <a:avLst/>
          </a:prstGeom>
        </p:spPr>
        <p:txBody>
          <a:bodyPr wrap="square">
            <a:spAutoFit/>
          </a:bodyPr>
          <a:lstStyle/>
          <a:p>
            <a:r>
              <a:rPr lang="en-US" sz="1000" dirty="0">
                <a:solidFill>
                  <a:srgbClr val="222222"/>
                </a:solidFill>
                <a:latin typeface="Arial" panose="020B0604020202020204" pitchFamily="34" charset="0"/>
              </a:rPr>
              <a:t>Thiele, I., </a:t>
            </a:r>
            <a:r>
              <a:rPr lang="en-US" sz="1000" dirty="0" err="1">
                <a:solidFill>
                  <a:srgbClr val="222222"/>
                </a:solidFill>
                <a:latin typeface="Arial" panose="020B0604020202020204" pitchFamily="34" charset="0"/>
              </a:rPr>
              <a:t>Swainston</a:t>
            </a:r>
            <a:r>
              <a:rPr lang="en-US" sz="1000" dirty="0">
                <a:solidFill>
                  <a:srgbClr val="222222"/>
                </a:solidFill>
                <a:latin typeface="Arial" panose="020B0604020202020204" pitchFamily="34" charset="0"/>
              </a:rPr>
              <a:t>, N., Fleming, R. M., Hoppe, A., Sahoo, S., </a:t>
            </a:r>
            <a:r>
              <a:rPr lang="en-US" sz="1000" dirty="0" err="1">
                <a:solidFill>
                  <a:srgbClr val="222222"/>
                </a:solidFill>
                <a:latin typeface="Arial" panose="020B0604020202020204" pitchFamily="34" charset="0"/>
              </a:rPr>
              <a:t>Aurich</a:t>
            </a:r>
            <a:r>
              <a:rPr lang="en-US" sz="1000" dirty="0">
                <a:solidFill>
                  <a:srgbClr val="222222"/>
                </a:solidFill>
                <a:latin typeface="Arial" panose="020B0604020202020204" pitchFamily="34" charset="0"/>
              </a:rPr>
              <a:t>, M. K., ... &amp; </a:t>
            </a:r>
            <a:r>
              <a:rPr lang="en-US" sz="1000" dirty="0" err="1">
                <a:solidFill>
                  <a:srgbClr val="222222"/>
                </a:solidFill>
                <a:latin typeface="Arial" panose="020B0604020202020204" pitchFamily="34" charset="0"/>
              </a:rPr>
              <a:t>Thorleifsson</a:t>
            </a:r>
            <a:r>
              <a:rPr lang="en-US" sz="1000" dirty="0">
                <a:solidFill>
                  <a:srgbClr val="222222"/>
                </a:solidFill>
                <a:latin typeface="Arial" panose="020B0604020202020204" pitchFamily="34" charset="0"/>
              </a:rPr>
              <a:t>, S. G. (2013). A community-driven global reconstruction of human metabolism. </a:t>
            </a:r>
            <a:r>
              <a:rPr lang="en-US" sz="1000" i="1" dirty="0">
                <a:solidFill>
                  <a:srgbClr val="222222"/>
                </a:solidFill>
                <a:latin typeface="Arial" panose="020B0604020202020204" pitchFamily="34" charset="0"/>
              </a:rPr>
              <a:t>Nature biotechnology</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31</a:t>
            </a:r>
            <a:r>
              <a:rPr lang="en-US" sz="1000" dirty="0">
                <a:solidFill>
                  <a:srgbClr val="222222"/>
                </a:solidFill>
                <a:latin typeface="Arial" panose="020B0604020202020204" pitchFamily="34" charset="0"/>
              </a:rPr>
              <a:t>(5), 419-425.</a:t>
            </a:r>
            <a:endParaRPr lang="en-US" sz="1000" dirty="0"/>
          </a:p>
        </p:txBody>
      </p:sp>
    </p:spTree>
    <p:extLst>
      <p:ext uri="{BB962C8B-B14F-4D97-AF65-F5344CB8AC3E}">
        <p14:creationId xmlns:p14="http://schemas.microsoft.com/office/powerpoint/2010/main" val="2695584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990C-DFC4-7E4D-8B8D-6E9754872B3F}"/>
              </a:ext>
            </a:extLst>
          </p:cNvPr>
          <p:cNvSpPr>
            <a:spLocks noGrp="1"/>
          </p:cNvSpPr>
          <p:nvPr>
            <p:ph type="title"/>
          </p:nvPr>
        </p:nvSpPr>
        <p:spPr/>
        <p:txBody>
          <a:bodyPr/>
          <a:lstStyle/>
          <a:p>
            <a:r>
              <a:rPr lang="en-US" dirty="0"/>
              <a:t>Shell nouns- maintain wording</a:t>
            </a:r>
          </a:p>
        </p:txBody>
      </p:sp>
      <p:sp>
        <p:nvSpPr>
          <p:cNvPr id="3" name="Text Placeholder 2">
            <a:extLst>
              <a:ext uri="{FF2B5EF4-FFF2-40B4-BE49-F238E27FC236}">
                <a16:creationId xmlns:a16="http://schemas.microsoft.com/office/drawing/2014/main" id="{12B9C5B0-3FED-2742-8746-2BEFBC0D42D8}"/>
              </a:ext>
            </a:extLst>
          </p:cNvPr>
          <p:cNvSpPr>
            <a:spLocks noGrp="1"/>
          </p:cNvSpPr>
          <p:nvPr>
            <p:ph type="body" idx="1"/>
          </p:nvPr>
        </p:nvSpPr>
        <p:spPr/>
        <p:txBody>
          <a:bodyPr/>
          <a:lstStyle/>
          <a:p>
            <a:pPr marL="76200" indent="0">
              <a:buNone/>
            </a:pPr>
            <a:r>
              <a:rPr lang="en-US" dirty="0"/>
              <a:t>In the rest of this paper, Section II describes </a:t>
            </a:r>
            <a:r>
              <a:rPr lang="en-US" dirty="0">
                <a:solidFill>
                  <a:schemeClr val="accent3"/>
                </a:solidFill>
              </a:rPr>
              <a:t>the method to derive an expression of the phase noise spectrum of dividers, starting from the calculation of the time jitter</a:t>
            </a:r>
            <a:r>
              <a:rPr lang="en-US" dirty="0"/>
              <a:t>. </a:t>
            </a:r>
            <a:r>
              <a:rPr lang="en-US" b="1" dirty="0">
                <a:solidFill>
                  <a:schemeClr val="accent3"/>
                </a:solidFill>
              </a:rPr>
              <a:t>This method</a:t>
            </a:r>
            <a:r>
              <a:rPr lang="en-US" dirty="0"/>
              <a:t> is applied to the SCL frequency dividers in Section III, where a closed-form expression of the phase noise in the white region is obtained. </a:t>
            </a:r>
          </a:p>
          <a:p>
            <a:endParaRPr lang="en-US" dirty="0"/>
          </a:p>
        </p:txBody>
      </p:sp>
      <p:sp>
        <p:nvSpPr>
          <p:cNvPr id="4" name="Rectangle 3">
            <a:extLst>
              <a:ext uri="{FF2B5EF4-FFF2-40B4-BE49-F238E27FC236}">
                <a16:creationId xmlns:a16="http://schemas.microsoft.com/office/drawing/2014/main" id="{33E13C31-B3BC-694B-AB8C-79C07F8B0734}"/>
              </a:ext>
            </a:extLst>
          </p:cNvPr>
          <p:cNvSpPr/>
          <p:nvPr/>
        </p:nvSpPr>
        <p:spPr>
          <a:xfrm>
            <a:off x="654200" y="4496240"/>
            <a:ext cx="7995425" cy="430887"/>
          </a:xfrm>
          <a:prstGeom prst="rect">
            <a:avLst/>
          </a:prstGeom>
        </p:spPr>
        <p:txBody>
          <a:bodyPr wrap="square">
            <a:spAutoFit/>
          </a:bodyPr>
          <a:lstStyle/>
          <a:p>
            <a:r>
              <a:rPr lang="en-US" sz="1100" dirty="0" err="1"/>
              <a:t>Levantino</a:t>
            </a:r>
            <a:r>
              <a:rPr lang="en-US" sz="1100" dirty="0"/>
              <a:t>, S., </a:t>
            </a:r>
            <a:r>
              <a:rPr lang="en-US" sz="1100" dirty="0" err="1"/>
              <a:t>Romanò</a:t>
            </a:r>
            <a:r>
              <a:rPr lang="en-US" sz="1100" dirty="0"/>
              <a:t>, L., </a:t>
            </a:r>
            <a:r>
              <a:rPr lang="en-US" sz="1100" dirty="0" err="1"/>
              <a:t>Pellerano</a:t>
            </a:r>
            <a:r>
              <a:rPr lang="en-US" sz="1100" dirty="0"/>
              <a:t>, S., Samori, C., &amp; </a:t>
            </a:r>
            <a:r>
              <a:rPr lang="en-US" sz="1100" dirty="0" err="1"/>
              <a:t>Lacaita</a:t>
            </a:r>
            <a:r>
              <a:rPr lang="en-US" sz="1100" dirty="0"/>
              <a:t>, A. L. (2004). Phase noise in digital frequency dividers. </a:t>
            </a:r>
            <a:r>
              <a:rPr lang="en-US" sz="1100" i="1" dirty="0"/>
              <a:t>IEEE Journal of Solid-State Circuits</a:t>
            </a:r>
            <a:r>
              <a:rPr lang="en-US" sz="1100" dirty="0"/>
              <a:t>, </a:t>
            </a:r>
            <a:r>
              <a:rPr lang="en-US" sz="1100" i="1" dirty="0"/>
              <a:t>39</a:t>
            </a:r>
            <a:r>
              <a:rPr lang="en-US" sz="1100" dirty="0"/>
              <a:t>(5), 775-784.</a:t>
            </a:r>
          </a:p>
        </p:txBody>
      </p:sp>
    </p:spTree>
    <p:extLst>
      <p:ext uri="{BB962C8B-B14F-4D97-AF65-F5344CB8AC3E}">
        <p14:creationId xmlns:p14="http://schemas.microsoft.com/office/powerpoint/2010/main" val="2355737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3A1E-38B5-E34D-8FC5-9D0D3D3F7EC8}"/>
              </a:ext>
            </a:extLst>
          </p:cNvPr>
          <p:cNvSpPr>
            <a:spLocks noGrp="1"/>
          </p:cNvSpPr>
          <p:nvPr>
            <p:ph type="title"/>
          </p:nvPr>
        </p:nvSpPr>
        <p:spPr/>
        <p:txBody>
          <a:bodyPr/>
          <a:lstStyle/>
          <a:p>
            <a:r>
              <a:rPr lang="en-US" dirty="0"/>
              <a:t>Shell nouns- maintain wording</a:t>
            </a:r>
          </a:p>
        </p:txBody>
      </p:sp>
      <p:sp>
        <p:nvSpPr>
          <p:cNvPr id="3" name="Text Placeholder 2">
            <a:extLst>
              <a:ext uri="{FF2B5EF4-FFF2-40B4-BE49-F238E27FC236}">
                <a16:creationId xmlns:a16="http://schemas.microsoft.com/office/drawing/2014/main" id="{8601652C-D778-8947-847A-6E9804E63BEE}"/>
              </a:ext>
            </a:extLst>
          </p:cNvPr>
          <p:cNvSpPr>
            <a:spLocks noGrp="1"/>
          </p:cNvSpPr>
          <p:nvPr>
            <p:ph type="body" idx="1"/>
          </p:nvPr>
        </p:nvSpPr>
        <p:spPr/>
        <p:txBody>
          <a:bodyPr/>
          <a:lstStyle/>
          <a:p>
            <a:pPr marL="76200" indent="0">
              <a:buNone/>
            </a:pPr>
            <a:r>
              <a:rPr lang="en-US" dirty="0">
                <a:solidFill>
                  <a:srgbClr val="E46E20"/>
                </a:solidFill>
              </a:rPr>
              <a:t>The tendency of cells to swim adjacent to the surface </a:t>
            </a:r>
            <a:r>
              <a:rPr lang="en-US" dirty="0"/>
              <a:t>is shown in computer-generated reproductions of cell traces. The attractive interaction potential between the cells and the solid surface is offered as one of several possible explanations for </a:t>
            </a:r>
            <a:r>
              <a:rPr lang="en-US" b="1" dirty="0">
                <a:solidFill>
                  <a:srgbClr val="E46E20"/>
                </a:solidFill>
              </a:rPr>
              <a:t>this tendency</a:t>
            </a:r>
            <a:r>
              <a:rPr lang="en-US" dirty="0"/>
              <a:t>.</a:t>
            </a:r>
          </a:p>
          <a:p>
            <a:endParaRPr lang="en-US" dirty="0"/>
          </a:p>
        </p:txBody>
      </p:sp>
      <p:sp>
        <p:nvSpPr>
          <p:cNvPr id="6" name="Rectangle 5">
            <a:extLst>
              <a:ext uri="{FF2B5EF4-FFF2-40B4-BE49-F238E27FC236}">
                <a16:creationId xmlns:a16="http://schemas.microsoft.com/office/drawing/2014/main" id="{76049BF4-99AD-CC41-AAD6-5948CED5BBCF}"/>
              </a:ext>
            </a:extLst>
          </p:cNvPr>
          <p:cNvSpPr/>
          <p:nvPr/>
        </p:nvSpPr>
        <p:spPr>
          <a:xfrm>
            <a:off x="110223" y="4598250"/>
            <a:ext cx="8839199" cy="400110"/>
          </a:xfrm>
          <a:prstGeom prst="rect">
            <a:avLst/>
          </a:prstGeom>
        </p:spPr>
        <p:txBody>
          <a:bodyPr wrap="square">
            <a:spAutoFit/>
          </a:bodyPr>
          <a:lstStyle/>
          <a:p>
            <a:r>
              <a:rPr lang="en-US" sz="1000" dirty="0" err="1">
                <a:solidFill>
                  <a:srgbClr val="222222"/>
                </a:solidFill>
                <a:latin typeface="Arial" panose="020B0604020202020204" pitchFamily="34" charset="0"/>
              </a:rPr>
              <a:t>Frymier</a:t>
            </a:r>
            <a:r>
              <a:rPr lang="en-US" sz="1000" dirty="0">
                <a:solidFill>
                  <a:srgbClr val="222222"/>
                </a:solidFill>
                <a:latin typeface="Arial" panose="020B0604020202020204" pitchFamily="34" charset="0"/>
              </a:rPr>
              <a:t>, P. D., Ford, R. M., Berg, H. C., &amp; Cummings, P. T. (1995). Three-dimensional tracking of motile bacteria near a solid planar surface. </a:t>
            </a:r>
            <a:r>
              <a:rPr lang="en-US" sz="1000" i="1" dirty="0">
                <a:solidFill>
                  <a:srgbClr val="222222"/>
                </a:solidFill>
                <a:latin typeface="Arial" panose="020B0604020202020204" pitchFamily="34" charset="0"/>
              </a:rPr>
              <a:t>Proceedings of the National Academy of Sciences</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92</a:t>
            </a:r>
            <a:r>
              <a:rPr lang="en-US" sz="1000" dirty="0">
                <a:solidFill>
                  <a:srgbClr val="222222"/>
                </a:solidFill>
                <a:latin typeface="Arial" panose="020B0604020202020204" pitchFamily="34" charset="0"/>
              </a:rPr>
              <a:t>(13), 6195-6199.</a:t>
            </a:r>
            <a:endParaRPr lang="en-US" sz="1000" dirty="0"/>
          </a:p>
        </p:txBody>
      </p:sp>
    </p:spTree>
    <p:extLst>
      <p:ext uri="{BB962C8B-B14F-4D97-AF65-F5344CB8AC3E}">
        <p14:creationId xmlns:p14="http://schemas.microsoft.com/office/powerpoint/2010/main" val="3488244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3A1E-38B5-E34D-8FC5-9D0D3D3F7EC8}"/>
              </a:ext>
            </a:extLst>
          </p:cNvPr>
          <p:cNvSpPr>
            <a:spLocks noGrp="1"/>
          </p:cNvSpPr>
          <p:nvPr>
            <p:ph type="title"/>
          </p:nvPr>
        </p:nvSpPr>
        <p:spPr/>
        <p:txBody>
          <a:bodyPr/>
          <a:lstStyle/>
          <a:p>
            <a:r>
              <a:rPr lang="en-US" dirty="0"/>
              <a:t>Shell nouns- avoid ambiguity</a:t>
            </a:r>
          </a:p>
        </p:txBody>
      </p:sp>
      <p:sp>
        <p:nvSpPr>
          <p:cNvPr id="3" name="Text Placeholder 2">
            <a:extLst>
              <a:ext uri="{FF2B5EF4-FFF2-40B4-BE49-F238E27FC236}">
                <a16:creationId xmlns:a16="http://schemas.microsoft.com/office/drawing/2014/main" id="{8601652C-D778-8947-847A-6E9804E63BEE}"/>
              </a:ext>
            </a:extLst>
          </p:cNvPr>
          <p:cNvSpPr>
            <a:spLocks noGrp="1"/>
          </p:cNvSpPr>
          <p:nvPr>
            <p:ph type="body" idx="1"/>
          </p:nvPr>
        </p:nvSpPr>
        <p:spPr/>
        <p:txBody>
          <a:bodyPr/>
          <a:lstStyle/>
          <a:p>
            <a:pPr marL="76200" indent="0">
              <a:buNone/>
            </a:pPr>
            <a:r>
              <a:rPr lang="en-US" dirty="0">
                <a:solidFill>
                  <a:srgbClr val="E46E20"/>
                </a:solidFill>
              </a:rPr>
              <a:t>The tendency of cells to swim adjacent to the surface </a:t>
            </a:r>
            <a:r>
              <a:rPr lang="en-US" dirty="0"/>
              <a:t>is shown in computer-generated reproductions of cell traces. The attractive interaction potential between the cells and the solid surface is offered as one of several possible explanations for </a:t>
            </a:r>
            <a:r>
              <a:rPr lang="en-US" b="1" dirty="0">
                <a:solidFill>
                  <a:srgbClr val="E46E20"/>
                </a:solidFill>
              </a:rPr>
              <a:t>this</a:t>
            </a:r>
          </a:p>
          <a:p>
            <a:pPr marL="76200" indent="0">
              <a:buNone/>
            </a:pPr>
            <a:endParaRPr lang="en-US" b="1" dirty="0">
              <a:solidFill>
                <a:srgbClr val="E46E20"/>
              </a:solidFill>
            </a:endParaRPr>
          </a:p>
          <a:p>
            <a:pPr marL="76200" indent="0">
              <a:buNone/>
            </a:pPr>
            <a:r>
              <a:rPr lang="en-US" b="1" dirty="0">
                <a:solidFill>
                  <a:srgbClr val="E46E20"/>
                </a:solidFill>
              </a:rPr>
              <a:t>What does </a:t>
            </a:r>
            <a:r>
              <a:rPr lang="en-US" b="1" i="1" dirty="0">
                <a:solidFill>
                  <a:srgbClr val="E46E20"/>
                </a:solidFill>
              </a:rPr>
              <a:t>this</a:t>
            </a:r>
            <a:r>
              <a:rPr lang="en-US" b="1" dirty="0">
                <a:solidFill>
                  <a:srgbClr val="E46E20"/>
                </a:solidFill>
              </a:rPr>
              <a:t> refer to?</a:t>
            </a:r>
            <a:endParaRPr lang="en-US" dirty="0"/>
          </a:p>
        </p:txBody>
      </p:sp>
      <p:sp>
        <p:nvSpPr>
          <p:cNvPr id="6" name="Rectangle 5">
            <a:extLst>
              <a:ext uri="{FF2B5EF4-FFF2-40B4-BE49-F238E27FC236}">
                <a16:creationId xmlns:a16="http://schemas.microsoft.com/office/drawing/2014/main" id="{76049BF4-99AD-CC41-AAD6-5948CED5BBCF}"/>
              </a:ext>
            </a:extLst>
          </p:cNvPr>
          <p:cNvSpPr/>
          <p:nvPr/>
        </p:nvSpPr>
        <p:spPr>
          <a:xfrm>
            <a:off x="110223" y="4598250"/>
            <a:ext cx="8839199" cy="400110"/>
          </a:xfrm>
          <a:prstGeom prst="rect">
            <a:avLst/>
          </a:prstGeom>
        </p:spPr>
        <p:txBody>
          <a:bodyPr wrap="square">
            <a:spAutoFit/>
          </a:bodyPr>
          <a:lstStyle/>
          <a:p>
            <a:r>
              <a:rPr lang="en-US" sz="1000" dirty="0" err="1">
                <a:solidFill>
                  <a:srgbClr val="222222"/>
                </a:solidFill>
                <a:latin typeface="Arial" panose="020B0604020202020204" pitchFamily="34" charset="0"/>
              </a:rPr>
              <a:t>Frymier</a:t>
            </a:r>
            <a:r>
              <a:rPr lang="en-US" sz="1000" dirty="0">
                <a:solidFill>
                  <a:srgbClr val="222222"/>
                </a:solidFill>
                <a:latin typeface="Arial" panose="020B0604020202020204" pitchFamily="34" charset="0"/>
              </a:rPr>
              <a:t>, P. D., Ford, R. M., Berg, H. C., &amp; Cummings, P. T. (1995). Three-dimensional tracking of motile bacteria near a solid planar surface. </a:t>
            </a:r>
            <a:r>
              <a:rPr lang="en-US" sz="1000" i="1" dirty="0">
                <a:solidFill>
                  <a:srgbClr val="222222"/>
                </a:solidFill>
                <a:latin typeface="Arial" panose="020B0604020202020204" pitchFamily="34" charset="0"/>
              </a:rPr>
              <a:t>Proceedings of the National Academy of Sciences</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92</a:t>
            </a:r>
            <a:r>
              <a:rPr lang="en-US" sz="1000" dirty="0">
                <a:solidFill>
                  <a:srgbClr val="222222"/>
                </a:solidFill>
                <a:latin typeface="Arial" panose="020B0604020202020204" pitchFamily="34" charset="0"/>
              </a:rPr>
              <a:t>(13), 6195-6199. ALTERED for example</a:t>
            </a:r>
            <a:endParaRPr lang="en-US" sz="1000" dirty="0"/>
          </a:p>
        </p:txBody>
      </p:sp>
    </p:spTree>
    <p:extLst>
      <p:ext uri="{BB962C8B-B14F-4D97-AF65-F5344CB8AC3E}">
        <p14:creationId xmlns:p14="http://schemas.microsoft.com/office/powerpoint/2010/main" val="876384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DE89-2195-8142-86FA-9E8FB7919F83}"/>
              </a:ext>
            </a:extLst>
          </p:cNvPr>
          <p:cNvSpPr>
            <a:spLocks noGrp="1"/>
          </p:cNvSpPr>
          <p:nvPr>
            <p:ph type="title"/>
          </p:nvPr>
        </p:nvSpPr>
        <p:spPr/>
        <p:txBody>
          <a:bodyPr/>
          <a:lstStyle/>
          <a:p>
            <a:r>
              <a:rPr lang="en-US" dirty="0"/>
              <a:t>Shell nouns- change verb to noun</a:t>
            </a:r>
          </a:p>
        </p:txBody>
      </p:sp>
      <p:sp>
        <p:nvSpPr>
          <p:cNvPr id="3" name="Text Placeholder 2">
            <a:extLst>
              <a:ext uri="{FF2B5EF4-FFF2-40B4-BE49-F238E27FC236}">
                <a16:creationId xmlns:a16="http://schemas.microsoft.com/office/drawing/2014/main" id="{F7E610A6-4612-9540-A5C1-AD87F6505F75}"/>
              </a:ext>
            </a:extLst>
          </p:cNvPr>
          <p:cNvSpPr>
            <a:spLocks noGrp="1"/>
          </p:cNvSpPr>
          <p:nvPr>
            <p:ph type="body" idx="1"/>
          </p:nvPr>
        </p:nvSpPr>
        <p:spPr>
          <a:xfrm>
            <a:off x="571073" y="947850"/>
            <a:ext cx="7751246" cy="2418805"/>
          </a:xfrm>
        </p:spPr>
        <p:txBody>
          <a:bodyPr/>
          <a:lstStyle/>
          <a:p>
            <a:pPr marL="76200" indent="0">
              <a:buNone/>
            </a:pPr>
            <a:r>
              <a:rPr lang="en-US" dirty="0">
                <a:solidFill>
                  <a:srgbClr val="E46E20"/>
                </a:solidFill>
              </a:rPr>
              <a:t>We </a:t>
            </a:r>
            <a:r>
              <a:rPr lang="en-US" u="sng" dirty="0">
                <a:solidFill>
                  <a:srgbClr val="E46E20"/>
                </a:solidFill>
              </a:rPr>
              <a:t>assume</a:t>
            </a:r>
            <a:r>
              <a:rPr lang="en-US" dirty="0">
                <a:solidFill>
                  <a:srgbClr val="E46E20"/>
                </a:solidFill>
              </a:rPr>
              <a:t> a user's overall star ratings about an item (i.e.</a:t>
            </a:r>
          </a:p>
          <a:p>
            <a:pPr marL="76200" indent="0">
              <a:buNone/>
            </a:pPr>
            <a:r>
              <a:rPr lang="en-US" dirty="0">
                <a:solidFill>
                  <a:srgbClr val="E46E20"/>
                </a:solidFill>
              </a:rPr>
              <a:t>an element in matrix A) is based on her underlying opinions</a:t>
            </a:r>
          </a:p>
          <a:p>
            <a:pPr marL="76200" indent="0">
              <a:buNone/>
            </a:pPr>
            <a:r>
              <a:rPr lang="en-US" dirty="0">
                <a:solidFill>
                  <a:srgbClr val="E46E20"/>
                </a:solidFill>
              </a:rPr>
              <a:t>over various product aspects. </a:t>
            </a:r>
            <a:r>
              <a:rPr lang="en-US" dirty="0"/>
              <a:t>Based on </a:t>
            </a:r>
            <a:r>
              <a:rPr lang="en-US" b="1" dirty="0">
                <a:solidFill>
                  <a:srgbClr val="E46E20"/>
                </a:solidFill>
              </a:rPr>
              <a:t>this assumption</a:t>
            </a:r>
            <a:r>
              <a:rPr lang="en-US" dirty="0"/>
              <a:t>, we</a:t>
            </a:r>
          </a:p>
          <a:p>
            <a:pPr marL="76200" indent="0">
              <a:buNone/>
            </a:pPr>
            <a:r>
              <a:rPr lang="en-US" dirty="0"/>
              <a:t>estimate the rating matrix using the latent representations U1 and U2, which captures the user attentions and item qualities on the explicit product features.</a:t>
            </a:r>
          </a:p>
          <a:p>
            <a:endParaRPr lang="en-US" dirty="0"/>
          </a:p>
        </p:txBody>
      </p:sp>
      <p:sp>
        <p:nvSpPr>
          <p:cNvPr id="4" name="Rectangle 3">
            <a:extLst>
              <a:ext uri="{FF2B5EF4-FFF2-40B4-BE49-F238E27FC236}">
                <a16:creationId xmlns:a16="http://schemas.microsoft.com/office/drawing/2014/main" id="{5E386536-6615-4341-9B05-141E491EA565}"/>
              </a:ext>
            </a:extLst>
          </p:cNvPr>
          <p:cNvSpPr/>
          <p:nvPr/>
        </p:nvSpPr>
        <p:spPr>
          <a:xfrm>
            <a:off x="242454" y="4496240"/>
            <a:ext cx="8659091" cy="400110"/>
          </a:xfrm>
          <a:prstGeom prst="rect">
            <a:avLst/>
          </a:prstGeom>
        </p:spPr>
        <p:txBody>
          <a:bodyPr wrap="square">
            <a:spAutoFit/>
          </a:bodyPr>
          <a:lstStyle/>
          <a:p>
            <a:r>
              <a:rPr lang="en-US" sz="1000" dirty="0">
                <a:solidFill>
                  <a:srgbClr val="222222"/>
                </a:solidFill>
                <a:latin typeface="Arial" panose="020B0604020202020204" pitchFamily="34" charset="0"/>
              </a:rPr>
              <a:t>Zhang, Y., Lai, G., Zhang, M., Zhang, Y., Liu, Y., &amp; Ma, S. (2014, July). Explicit factor models for explainable recommendation based on phrase-level sentiment analysis. In </a:t>
            </a:r>
            <a:r>
              <a:rPr lang="en-US" sz="1000" i="1" dirty="0">
                <a:solidFill>
                  <a:srgbClr val="222222"/>
                </a:solidFill>
                <a:latin typeface="Arial" panose="020B0604020202020204" pitchFamily="34" charset="0"/>
              </a:rPr>
              <a:t>Proceedings of the 37th international ACM SIGIR conference on Research &amp; development in information retrieval</a:t>
            </a:r>
            <a:r>
              <a:rPr lang="en-US" sz="1000" dirty="0">
                <a:solidFill>
                  <a:srgbClr val="222222"/>
                </a:solidFill>
                <a:latin typeface="Arial" panose="020B0604020202020204" pitchFamily="34" charset="0"/>
              </a:rPr>
              <a:t> (pp. 83-92).</a:t>
            </a:r>
            <a:endParaRPr lang="en-US" sz="1000" dirty="0"/>
          </a:p>
        </p:txBody>
      </p:sp>
    </p:spTree>
    <p:extLst>
      <p:ext uri="{BB962C8B-B14F-4D97-AF65-F5344CB8AC3E}">
        <p14:creationId xmlns:p14="http://schemas.microsoft.com/office/powerpoint/2010/main" val="2946354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1E719-6C2B-944D-B3CB-D60E04CBDF08}"/>
              </a:ext>
            </a:extLst>
          </p:cNvPr>
          <p:cNvSpPr>
            <a:spLocks noGrp="1"/>
          </p:cNvSpPr>
          <p:nvPr>
            <p:ph type="title"/>
          </p:nvPr>
        </p:nvSpPr>
        <p:spPr/>
        <p:txBody>
          <a:bodyPr/>
          <a:lstStyle/>
          <a:p>
            <a:r>
              <a:rPr lang="en-US" dirty="0"/>
              <a:t>Shell nouns- change verb to noun</a:t>
            </a:r>
          </a:p>
        </p:txBody>
      </p:sp>
      <p:sp>
        <p:nvSpPr>
          <p:cNvPr id="3" name="Text Placeholder 2">
            <a:extLst>
              <a:ext uri="{FF2B5EF4-FFF2-40B4-BE49-F238E27FC236}">
                <a16:creationId xmlns:a16="http://schemas.microsoft.com/office/drawing/2014/main" id="{5AB35440-753B-B549-B5D5-FEF731BA3D76}"/>
              </a:ext>
            </a:extLst>
          </p:cNvPr>
          <p:cNvSpPr>
            <a:spLocks noGrp="1"/>
          </p:cNvSpPr>
          <p:nvPr>
            <p:ph type="body" idx="1"/>
          </p:nvPr>
        </p:nvSpPr>
        <p:spPr/>
        <p:txBody>
          <a:bodyPr/>
          <a:lstStyle/>
          <a:p>
            <a:pPr marL="76200" indent="0">
              <a:buNone/>
            </a:pPr>
            <a:r>
              <a:rPr lang="en-US" dirty="0"/>
              <a:t>However, a closer examination for the peak around 140 cm</a:t>
            </a:r>
            <a:r>
              <a:rPr lang="en-US" baseline="30000" dirty="0"/>
              <a:t>-1</a:t>
            </a:r>
            <a:r>
              <a:rPr lang="en-US" dirty="0"/>
              <a:t> (inset figure 6)</a:t>
            </a:r>
            <a:r>
              <a:rPr lang="en-US" baseline="30000" dirty="0"/>
              <a:t> </a:t>
            </a:r>
            <a:r>
              <a:rPr lang="en-US" dirty="0"/>
              <a:t>shows that </a:t>
            </a:r>
            <a:r>
              <a:rPr lang="en-US" dirty="0">
                <a:solidFill>
                  <a:schemeClr val="accent3"/>
                </a:solidFill>
              </a:rPr>
              <a:t>the Raman peak of the bilayer structure shifts to a lower wavenumber </a:t>
            </a:r>
            <a:r>
              <a:rPr lang="en-US" dirty="0"/>
              <a:t>and appears to be</a:t>
            </a:r>
            <a:r>
              <a:rPr lang="en-US" baseline="30000" dirty="0"/>
              <a:t> </a:t>
            </a:r>
            <a:r>
              <a:rPr lang="en-US" dirty="0"/>
              <a:t>more intense and narrower</a:t>
            </a:r>
            <a:r>
              <a:rPr lang="en-US" baseline="-25000" dirty="0"/>
              <a:t> </a:t>
            </a:r>
            <a:r>
              <a:rPr lang="en-US" dirty="0"/>
              <a:t>when compared to the single layer HfO</a:t>
            </a:r>
            <a:r>
              <a:rPr lang="en-US" baseline="-25000" dirty="0"/>
              <a:t>2</a:t>
            </a:r>
            <a:r>
              <a:rPr lang="en-US" dirty="0"/>
              <a:t> sample. </a:t>
            </a:r>
            <a:r>
              <a:rPr lang="en-US" b="1" dirty="0">
                <a:solidFill>
                  <a:schemeClr val="accent3"/>
                </a:solidFill>
              </a:rPr>
              <a:t>This shift </a:t>
            </a:r>
            <a:r>
              <a:rPr lang="en-US" dirty="0"/>
              <a:t>can be attributed to the stress caused by the ZrO</a:t>
            </a:r>
            <a:r>
              <a:rPr lang="en-US" baseline="-25000" dirty="0"/>
              <a:t>2</a:t>
            </a:r>
            <a:r>
              <a:rPr lang="en-US" dirty="0"/>
              <a:t> layer and is clearly visible from the peak shift in spectra (inset figure 6). </a:t>
            </a:r>
          </a:p>
        </p:txBody>
      </p:sp>
    </p:spTree>
    <p:extLst>
      <p:ext uri="{BB962C8B-B14F-4D97-AF65-F5344CB8AC3E}">
        <p14:creationId xmlns:p14="http://schemas.microsoft.com/office/powerpoint/2010/main" val="2189482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41E6-B93E-6E48-B5C1-CAFF86CF1253}"/>
              </a:ext>
            </a:extLst>
          </p:cNvPr>
          <p:cNvSpPr>
            <a:spLocks noGrp="1"/>
          </p:cNvSpPr>
          <p:nvPr>
            <p:ph type="title"/>
          </p:nvPr>
        </p:nvSpPr>
        <p:spPr/>
        <p:txBody>
          <a:bodyPr/>
          <a:lstStyle/>
          <a:p>
            <a:r>
              <a:rPr lang="en-US" dirty="0"/>
              <a:t>Shell nouns- create a package</a:t>
            </a:r>
          </a:p>
        </p:txBody>
      </p:sp>
      <p:sp>
        <p:nvSpPr>
          <p:cNvPr id="3" name="Text Placeholder 2">
            <a:extLst>
              <a:ext uri="{FF2B5EF4-FFF2-40B4-BE49-F238E27FC236}">
                <a16:creationId xmlns:a16="http://schemas.microsoft.com/office/drawing/2014/main" id="{F1495F2E-56A0-5A42-ABA8-26E56EA6E96F}"/>
              </a:ext>
            </a:extLst>
          </p:cNvPr>
          <p:cNvSpPr>
            <a:spLocks noGrp="1"/>
          </p:cNvSpPr>
          <p:nvPr>
            <p:ph type="body" idx="1"/>
          </p:nvPr>
        </p:nvSpPr>
        <p:spPr>
          <a:xfrm>
            <a:off x="529510" y="961704"/>
            <a:ext cx="7751246" cy="3498000"/>
          </a:xfrm>
        </p:spPr>
        <p:txBody>
          <a:bodyPr/>
          <a:lstStyle/>
          <a:p>
            <a:pPr marL="76200" indent="0">
              <a:buNone/>
            </a:pPr>
            <a:r>
              <a:rPr lang="en-US" dirty="0">
                <a:solidFill>
                  <a:srgbClr val="E46E20"/>
                </a:solidFill>
              </a:rPr>
              <a:t>The shape of the object is also detected and reconstructed using the variation in reflected signals. </a:t>
            </a:r>
            <a:r>
              <a:rPr lang="en-US" b="1" dirty="0">
                <a:solidFill>
                  <a:srgbClr val="E46E20"/>
                </a:solidFill>
              </a:rPr>
              <a:t>This technique</a:t>
            </a:r>
            <a:r>
              <a:rPr lang="en-US" dirty="0">
                <a:solidFill>
                  <a:srgbClr val="E46E20"/>
                </a:solidFill>
              </a:rPr>
              <a:t>, </a:t>
            </a:r>
            <a:r>
              <a:rPr lang="en-US" dirty="0"/>
              <a:t>which is optimized for the highest achievable shape reconstruction accuracy, deploys a huge set of fixed sensors surrounding the object.</a:t>
            </a:r>
          </a:p>
          <a:p>
            <a:pPr marL="76200" indent="0">
              <a:buNone/>
            </a:pPr>
            <a:endParaRPr lang="en-US" dirty="0"/>
          </a:p>
        </p:txBody>
      </p:sp>
      <p:sp>
        <p:nvSpPr>
          <p:cNvPr id="4" name="Rectangle 3">
            <a:extLst>
              <a:ext uri="{FF2B5EF4-FFF2-40B4-BE49-F238E27FC236}">
                <a16:creationId xmlns:a16="http://schemas.microsoft.com/office/drawing/2014/main" id="{2E8956DD-E080-9F41-9A05-DA7BB78BBF57}"/>
              </a:ext>
            </a:extLst>
          </p:cNvPr>
          <p:cNvSpPr/>
          <p:nvPr/>
        </p:nvSpPr>
        <p:spPr>
          <a:xfrm>
            <a:off x="138546" y="4715680"/>
            <a:ext cx="8922327" cy="400110"/>
          </a:xfrm>
          <a:prstGeom prst="rect">
            <a:avLst/>
          </a:prstGeom>
        </p:spPr>
        <p:txBody>
          <a:bodyPr wrap="square">
            <a:spAutoFit/>
          </a:bodyPr>
          <a:lstStyle/>
          <a:p>
            <a:r>
              <a:rPr lang="en-US" sz="1000" dirty="0" err="1">
                <a:solidFill>
                  <a:srgbClr val="222222"/>
                </a:solidFill>
                <a:latin typeface="Arial" panose="020B0604020202020204" pitchFamily="34" charset="0"/>
              </a:rPr>
              <a:t>Hosseinianfar</a:t>
            </a:r>
            <a:r>
              <a:rPr lang="en-US" sz="1000" dirty="0">
                <a:solidFill>
                  <a:srgbClr val="222222"/>
                </a:solidFill>
                <a:latin typeface="Arial" panose="020B0604020202020204" pitchFamily="34" charset="0"/>
              </a:rPr>
              <a:t>, H., &amp; Brandt-Pearce, M. (2020). Cooperative Passive Pedestrian Detection and Localization Using a Visible Light Communication Access Network. </a:t>
            </a:r>
            <a:r>
              <a:rPr lang="en-US" sz="1000" i="1" dirty="0">
                <a:solidFill>
                  <a:srgbClr val="222222"/>
                </a:solidFill>
                <a:latin typeface="Arial" panose="020B0604020202020204" pitchFamily="34" charset="0"/>
              </a:rPr>
              <a:t>IEEE Open Journal of the Communications Society</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1</a:t>
            </a:r>
            <a:r>
              <a:rPr lang="en-US" sz="1000" dirty="0">
                <a:solidFill>
                  <a:srgbClr val="222222"/>
                </a:solidFill>
                <a:latin typeface="Arial" panose="020B0604020202020204" pitchFamily="34" charset="0"/>
              </a:rPr>
              <a:t>, 1325-1335.</a:t>
            </a:r>
            <a:endParaRPr lang="en-US" sz="1000" dirty="0"/>
          </a:p>
        </p:txBody>
      </p:sp>
    </p:spTree>
    <p:extLst>
      <p:ext uri="{BB962C8B-B14F-4D97-AF65-F5344CB8AC3E}">
        <p14:creationId xmlns:p14="http://schemas.microsoft.com/office/powerpoint/2010/main" val="1031910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C709-8CAC-E742-BE8B-E37DEB127D50}"/>
              </a:ext>
            </a:extLst>
          </p:cNvPr>
          <p:cNvSpPr>
            <a:spLocks noGrp="1"/>
          </p:cNvSpPr>
          <p:nvPr>
            <p:ph type="title"/>
          </p:nvPr>
        </p:nvSpPr>
        <p:spPr/>
        <p:txBody>
          <a:bodyPr/>
          <a:lstStyle/>
          <a:p>
            <a:r>
              <a:rPr lang="en-US" dirty="0"/>
              <a:t>What is ‘these algorithms referring to?’</a:t>
            </a:r>
          </a:p>
        </p:txBody>
      </p:sp>
      <p:sp>
        <p:nvSpPr>
          <p:cNvPr id="4" name="Rectangle 3">
            <a:extLst>
              <a:ext uri="{FF2B5EF4-FFF2-40B4-BE49-F238E27FC236}">
                <a16:creationId xmlns:a16="http://schemas.microsoft.com/office/drawing/2014/main" id="{E277047E-08EA-E44C-B555-C47E652EAB69}"/>
              </a:ext>
            </a:extLst>
          </p:cNvPr>
          <p:cNvSpPr/>
          <p:nvPr/>
        </p:nvSpPr>
        <p:spPr>
          <a:xfrm>
            <a:off x="1193180" y="1694587"/>
            <a:ext cx="6441750" cy="1754326"/>
          </a:xfrm>
          <a:prstGeom prst="rect">
            <a:avLst/>
          </a:prstGeom>
        </p:spPr>
        <p:txBody>
          <a:bodyPr wrap="square">
            <a:spAutoFit/>
          </a:bodyPr>
          <a:lstStyle/>
          <a:p>
            <a:r>
              <a:rPr lang="en-US" sz="1800" dirty="0">
                <a:solidFill>
                  <a:schemeClr val="bg2"/>
                </a:solidFill>
                <a:latin typeface="Helvetica" pitchFamily="2" charset="0"/>
              </a:rPr>
              <a:t>Meanwhile, Latent Factor Model (LFM), such as Matrix Factorization (MF), [14] techniques have gained much attention from the research community and industry due to their good prediction accuracy on some benchmark datasets.</a:t>
            </a:r>
          </a:p>
          <a:p>
            <a:r>
              <a:rPr lang="en-US" sz="1800" dirty="0">
                <a:solidFill>
                  <a:schemeClr val="bg2"/>
                </a:solidFill>
                <a:latin typeface="Helvetica" pitchFamily="2" charset="0"/>
              </a:rPr>
              <a:t>However, recommender systems based on </a:t>
            </a:r>
            <a:r>
              <a:rPr lang="en-US" sz="1800" b="1" dirty="0">
                <a:solidFill>
                  <a:schemeClr val="bg2"/>
                </a:solidFill>
                <a:latin typeface="Helvetica" pitchFamily="2" charset="0"/>
              </a:rPr>
              <a:t>these algorithms </a:t>
            </a:r>
            <a:r>
              <a:rPr lang="en-US" sz="1800" dirty="0">
                <a:solidFill>
                  <a:schemeClr val="bg2"/>
                </a:solidFill>
                <a:latin typeface="Helvetica" pitchFamily="2" charset="0"/>
              </a:rPr>
              <a:t>encounter some important problems in practical applications. </a:t>
            </a:r>
            <a:endParaRPr lang="en-US" sz="1800" dirty="0">
              <a:solidFill>
                <a:schemeClr val="bg2"/>
              </a:solidFill>
              <a:effectLst/>
              <a:latin typeface="Helvetica" pitchFamily="2" charset="0"/>
            </a:endParaRPr>
          </a:p>
        </p:txBody>
      </p:sp>
      <p:sp>
        <p:nvSpPr>
          <p:cNvPr id="5" name="Rectangle 4">
            <a:extLst>
              <a:ext uri="{FF2B5EF4-FFF2-40B4-BE49-F238E27FC236}">
                <a16:creationId xmlns:a16="http://schemas.microsoft.com/office/drawing/2014/main" id="{D6D1381A-2BD6-4C49-B4AA-AE80F3CEF440}"/>
              </a:ext>
            </a:extLst>
          </p:cNvPr>
          <p:cNvSpPr/>
          <p:nvPr/>
        </p:nvSpPr>
        <p:spPr>
          <a:xfrm>
            <a:off x="412596" y="4576640"/>
            <a:ext cx="8731404" cy="400110"/>
          </a:xfrm>
          <a:prstGeom prst="rect">
            <a:avLst/>
          </a:prstGeom>
        </p:spPr>
        <p:txBody>
          <a:bodyPr wrap="square">
            <a:spAutoFit/>
          </a:bodyPr>
          <a:lstStyle/>
          <a:p>
            <a:r>
              <a:rPr lang="en-US" sz="1000" dirty="0">
                <a:solidFill>
                  <a:srgbClr val="222222"/>
                </a:solidFill>
                <a:latin typeface="Arial" panose="020B0604020202020204" pitchFamily="34" charset="0"/>
              </a:rPr>
              <a:t>Zhang, Y., Lai, G., Zhang, M., Zhang, Y., Liu, Y., &amp; Ma, S. (2014, July). Explicit factor models for explainable recommendation based on phrase-level sentiment analysis. In </a:t>
            </a:r>
            <a:r>
              <a:rPr lang="en-US" sz="1000" i="1" dirty="0">
                <a:solidFill>
                  <a:srgbClr val="222222"/>
                </a:solidFill>
                <a:latin typeface="Arial" panose="020B0604020202020204" pitchFamily="34" charset="0"/>
              </a:rPr>
              <a:t>Proceedings of the 37th international ACM SIGIR conference on Research &amp; development in information retrieval</a:t>
            </a:r>
            <a:r>
              <a:rPr lang="en-US" sz="1000" dirty="0">
                <a:solidFill>
                  <a:srgbClr val="222222"/>
                </a:solidFill>
                <a:latin typeface="Arial" panose="020B0604020202020204" pitchFamily="34" charset="0"/>
              </a:rPr>
              <a:t> (pp. 83-92).</a:t>
            </a:r>
            <a:endParaRPr lang="en-US" sz="1000" dirty="0"/>
          </a:p>
        </p:txBody>
      </p:sp>
    </p:spTree>
    <p:extLst>
      <p:ext uri="{BB962C8B-B14F-4D97-AF65-F5344CB8AC3E}">
        <p14:creationId xmlns:p14="http://schemas.microsoft.com/office/powerpoint/2010/main" val="4269346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C709-8CAC-E742-BE8B-E37DEB127D50}"/>
              </a:ext>
            </a:extLst>
          </p:cNvPr>
          <p:cNvSpPr>
            <a:spLocks noGrp="1"/>
          </p:cNvSpPr>
          <p:nvPr>
            <p:ph type="title"/>
          </p:nvPr>
        </p:nvSpPr>
        <p:spPr/>
        <p:txBody>
          <a:bodyPr/>
          <a:lstStyle/>
          <a:p>
            <a:r>
              <a:rPr lang="en-US" dirty="0"/>
              <a:t>What is ‘these algorithms referring to?’</a:t>
            </a:r>
          </a:p>
        </p:txBody>
      </p:sp>
      <p:sp>
        <p:nvSpPr>
          <p:cNvPr id="4" name="Rectangle 3">
            <a:extLst>
              <a:ext uri="{FF2B5EF4-FFF2-40B4-BE49-F238E27FC236}">
                <a16:creationId xmlns:a16="http://schemas.microsoft.com/office/drawing/2014/main" id="{E277047E-08EA-E44C-B555-C47E652EAB69}"/>
              </a:ext>
            </a:extLst>
          </p:cNvPr>
          <p:cNvSpPr/>
          <p:nvPr/>
        </p:nvSpPr>
        <p:spPr>
          <a:xfrm>
            <a:off x="1193180" y="1694587"/>
            <a:ext cx="6441750" cy="1754326"/>
          </a:xfrm>
          <a:prstGeom prst="rect">
            <a:avLst/>
          </a:prstGeom>
        </p:spPr>
        <p:txBody>
          <a:bodyPr wrap="square">
            <a:spAutoFit/>
          </a:bodyPr>
          <a:lstStyle/>
          <a:p>
            <a:r>
              <a:rPr lang="en-US" sz="1800" dirty="0">
                <a:solidFill>
                  <a:schemeClr val="bg2"/>
                </a:solidFill>
                <a:latin typeface="Helvetica" pitchFamily="2" charset="0"/>
              </a:rPr>
              <a:t>Meanwhile, </a:t>
            </a:r>
            <a:r>
              <a:rPr lang="en-US" sz="1800" dirty="0">
                <a:solidFill>
                  <a:srgbClr val="E46E20"/>
                </a:solidFill>
                <a:latin typeface="Helvetica" pitchFamily="2" charset="0"/>
              </a:rPr>
              <a:t>Latent Factor Model (LFM</a:t>
            </a:r>
            <a:r>
              <a:rPr lang="en-US" sz="1800" dirty="0">
                <a:solidFill>
                  <a:schemeClr val="bg2"/>
                </a:solidFill>
                <a:latin typeface="Helvetica" pitchFamily="2" charset="0"/>
              </a:rPr>
              <a:t>), such as Matrix Factorization (MF), [14] </a:t>
            </a:r>
            <a:r>
              <a:rPr lang="en-US" sz="1800" dirty="0">
                <a:solidFill>
                  <a:schemeClr val="accent5"/>
                </a:solidFill>
                <a:latin typeface="Helvetica" pitchFamily="2" charset="0"/>
              </a:rPr>
              <a:t>techniques</a:t>
            </a:r>
            <a:r>
              <a:rPr lang="en-US" sz="1800" dirty="0">
                <a:solidFill>
                  <a:schemeClr val="bg2"/>
                </a:solidFill>
                <a:latin typeface="Helvetica" pitchFamily="2" charset="0"/>
              </a:rPr>
              <a:t> have gained much attention from the research community and industry due to their good prediction accuracy on some benchmark datasets.</a:t>
            </a:r>
          </a:p>
          <a:p>
            <a:r>
              <a:rPr lang="en-US" sz="1800" dirty="0">
                <a:solidFill>
                  <a:schemeClr val="bg2"/>
                </a:solidFill>
                <a:latin typeface="Helvetica" pitchFamily="2" charset="0"/>
              </a:rPr>
              <a:t>However, recommender systems based on </a:t>
            </a:r>
            <a:r>
              <a:rPr lang="en-US" sz="1800" b="1" dirty="0">
                <a:solidFill>
                  <a:srgbClr val="E46E20"/>
                </a:solidFill>
                <a:latin typeface="Helvetica" pitchFamily="2" charset="0"/>
              </a:rPr>
              <a:t>these algorithms </a:t>
            </a:r>
            <a:r>
              <a:rPr lang="en-US" sz="1800" dirty="0">
                <a:solidFill>
                  <a:schemeClr val="bg2"/>
                </a:solidFill>
                <a:latin typeface="Helvetica" pitchFamily="2" charset="0"/>
              </a:rPr>
              <a:t>encounter some important problems in practical applications. </a:t>
            </a:r>
            <a:endParaRPr lang="en-US" sz="1800" dirty="0">
              <a:solidFill>
                <a:schemeClr val="bg2"/>
              </a:solidFill>
              <a:effectLst/>
              <a:latin typeface="Helvetica" pitchFamily="2" charset="0"/>
            </a:endParaRPr>
          </a:p>
        </p:txBody>
      </p:sp>
      <p:sp>
        <p:nvSpPr>
          <p:cNvPr id="5" name="Rectangle 4">
            <a:extLst>
              <a:ext uri="{FF2B5EF4-FFF2-40B4-BE49-F238E27FC236}">
                <a16:creationId xmlns:a16="http://schemas.microsoft.com/office/drawing/2014/main" id="{D6D1381A-2BD6-4C49-B4AA-AE80F3CEF440}"/>
              </a:ext>
            </a:extLst>
          </p:cNvPr>
          <p:cNvSpPr/>
          <p:nvPr/>
        </p:nvSpPr>
        <p:spPr>
          <a:xfrm>
            <a:off x="412596" y="4576640"/>
            <a:ext cx="8731404" cy="400110"/>
          </a:xfrm>
          <a:prstGeom prst="rect">
            <a:avLst/>
          </a:prstGeom>
        </p:spPr>
        <p:txBody>
          <a:bodyPr wrap="square">
            <a:spAutoFit/>
          </a:bodyPr>
          <a:lstStyle/>
          <a:p>
            <a:r>
              <a:rPr lang="en-US" sz="1000" dirty="0">
                <a:solidFill>
                  <a:srgbClr val="222222"/>
                </a:solidFill>
                <a:latin typeface="Arial" panose="020B0604020202020204" pitchFamily="34" charset="0"/>
              </a:rPr>
              <a:t>Zhang, Y., Lai, G., Zhang, M., Zhang, Y., Liu, Y., &amp; Ma, S. (2014, July). Explicit factor models for explainable recommendation based on phrase-level sentiment analysis. In </a:t>
            </a:r>
            <a:r>
              <a:rPr lang="en-US" sz="1000" i="1" dirty="0">
                <a:solidFill>
                  <a:srgbClr val="222222"/>
                </a:solidFill>
                <a:latin typeface="Arial" panose="020B0604020202020204" pitchFamily="34" charset="0"/>
              </a:rPr>
              <a:t>Proceedings of the 37th international ACM SIGIR conference on Research &amp; development in information retrieval</a:t>
            </a:r>
            <a:r>
              <a:rPr lang="en-US" sz="1000" dirty="0">
                <a:solidFill>
                  <a:srgbClr val="222222"/>
                </a:solidFill>
                <a:latin typeface="Arial" panose="020B0604020202020204" pitchFamily="34" charset="0"/>
              </a:rPr>
              <a:t> (pp. 83-92).</a:t>
            </a:r>
            <a:endParaRPr lang="en-US" sz="1000" dirty="0"/>
          </a:p>
        </p:txBody>
      </p:sp>
    </p:spTree>
    <p:extLst>
      <p:ext uri="{BB962C8B-B14F-4D97-AF65-F5344CB8AC3E}">
        <p14:creationId xmlns:p14="http://schemas.microsoft.com/office/powerpoint/2010/main" val="309489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9BB5-1720-494B-AD49-03D99FA3647C}"/>
              </a:ext>
            </a:extLst>
          </p:cNvPr>
          <p:cNvSpPr>
            <a:spLocks noGrp="1"/>
          </p:cNvSpPr>
          <p:nvPr>
            <p:ph type="title"/>
          </p:nvPr>
        </p:nvSpPr>
        <p:spPr/>
        <p:txBody>
          <a:bodyPr/>
          <a:lstStyle/>
          <a:p>
            <a:r>
              <a:rPr lang="en-US" dirty="0"/>
              <a:t>Uncommon Choices</a:t>
            </a:r>
          </a:p>
        </p:txBody>
      </p:sp>
    </p:spTree>
    <p:extLst>
      <p:ext uri="{BB962C8B-B14F-4D97-AF65-F5344CB8AC3E}">
        <p14:creationId xmlns:p14="http://schemas.microsoft.com/office/powerpoint/2010/main" val="3713026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DC6D-3716-C444-A1BA-0BE438337C29}"/>
              </a:ext>
            </a:extLst>
          </p:cNvPr>
          <p:cNvSpPr>
            <a:spLocks noGrp="1"/>
          </p:cNvSpPr>
          <p:nvPr>
            <p:ph type="title"/>
          </p:nvPr>
        </p:nvSpPr>
        <p:spPr/>
        <p:txBody>
          <a:bodyPr/>
          <a:lstStyle/>
          <a:p>
            <a:r>
              <a:rPr lang="en-US" dirty="0"/>
              <a:t>What is ‘this compendium’ referring to?</a:t>
            </a:r>
            <a:br>
              <a:rPr lang="en-US" dirty="0"/>
            </a:br>
            <a:endParaRPr lang="en-US" dirty="0"/>
          </a:p>
        </p:txBody>
      </p:sp>
      <p:sp>
        <p:nvSpPr>
          <p:cNvPr id="3" name="Text Placeholder 2">
            <a:extLst>
              <a:ext uri="{FF2B5EF4-FFF2-40B4-BE49-F238E27FC236}">
                <a16:creationId xmlns:a16="http://schemas.microsoft.com/office/drawing/2014/main" id="{3862BF99-8E6D-B743-83FA-33186AC53E54}"/>
              </a:ext>
            </a:extLst>
          </p:cNvPr>
          <p:cNvSpPr>
            <a:spLocks noGrp="1"/>
          </p:cNvSpPr>
          <p:nvPr>
            <p:ph type="body" idx="1"/>
          </p:nvPr>
        </p:nvSpPr>
        <p:spPr/>
        <p:txBody>
          <a:bodyPr/>
          <a:lstStyle/>
          <a:p>
            <a:pPr marL="76200" indent="0">
              <a:buNone/>
            </a:pPr>
            <a:r>
              <a:rPr lang="en-US" dirty="0"/>
              <a:t>To benchmark the models derived from both reconstructions against an independent data set, we used</a:t>
            </a:r>
            <a:r>
              <a:rPr lang="en-US" dirty="0">
                <a:solidFill>
                  <a:schemeClr val="bg2"/>
                </a:solidFill>
              </a:rPr>
              <a:t> a manually assembled compendium of IEMs8 </a:t>
            </a:r>
            <a:r>
              <a:rPr lang="en-US" dirty="0"/>
              <a:t>as a gold standard. </a:t>
            </a:r>
            <a:r>
              <a:rPr lang="en-US" b="1" dirty="0">
                <a:solidFill>
                  <a:srgbClr val="E46E20"/>
                </a:solidFill>
              </a:rPr>
              <a:t>This compendium </a:t>
            </a:r>
            <a:r>
              <a:rPr lang="en-US" dirty="0"/>
              <a:t>accounts for 330 IEMs, such as phenylketonuria and </a:t>
            </a:r>
            <a:r>
              <a:rPr lang="en-US" dirty="0" err="1"/>
              <a:t>orotic</a:t>
            </a:r>
            <a:r>
              <a:rPr lang="en-US" dirty="0"/>
              <a:t> aciduria, along with their known metabolite biomarkers.</a:t>
            </a:r>
          </a:p>
          <a:p>
            <a:endParaRPr lang="en-US" dirty="0"/>
          </a:p>
        </p:txBody>
      </p:sp>
      <p:sp>
        <p:nvSpPr>
          <p:cNvPr id="4" name="Rectangle 3">
            <a:extLst>
              <a:ext uri="{FF2B5EF4-FFF2-40B4-BE49-F238E27FC236}">
                <a16:creationId xmlns:a16="http://schemas.microsoft.com/office/drawing/2014/main" id="{6FBCA24C-E043-034E-A7C0-AC304B5CC47E}"/>
              </a:ext>
            </a:extLst>
          </p:cNvPr>
          <p:cNvSpPr/>
          <p:nvPr/>
        </p:nvSpPr>
        <p:spPr>
          <a:xfrm>
            <a:off x="654200" y="4496240"/>
            <a:ext cx="7995425" cy="400110"/>
          </a:xfrm>
          <a:prstGeom prst="rect">
            <a:avLst/>
          </a:prstGeom>
        </p:spPr>
        <p:txBody>
          <a:bodyPr wrap="square">
            <a:spAutoFit/>
          </a:bodyPr>
          <a:lstStyle/>
          <a:p>
            <a:r>
              <a:rPr lang="en-US" sz="1000" dirty="0">
                <a:solidFill>
                  <a:srgbClr val="222222"/>
                </a:solidFill>
                <a:latin typeface="Arial" panose="020B0604020202020204" pitchFamily="34" charset="0"/>
              </a:rPr>
              <a:t>Thiele, I., </a:t>
            </a:r>
            <a:r>
              <a:rPr lang="en-US" sz="1000" dirty="0" err="1">
                <a:solidFill>
                  <a:srgbClr val="222222"/>
                </a:solidFill>
                <a:latin typeface="Arial" panose="020B0604020202020204" pitchFamily="34" charset="0"/>
              </a:rPr>
              <a:t>Swainston</a:t>
            </a:r>
            <a:r>
              <a:rPr lang="en-US" sz="1000" dirty="0">
                <a:solidFill>
                  <a:srgbClr val="222222"/>
                </a:solidFill>
                <a:latin typeface="Arial" panose="020B0604020202020204" pitchFamily="34" charset="0"/>
              </a:rPr>
              <a:t>, N., Fleming, R. M., Hoppe, A., Sahoo, S., </a:t>
            </a:r>
            <a:r>
              <a:rPr lang="en-US" sz="1000" dirty="0" err="1">
                <a:solidFill>
                  <a:srgbClr val="222222"/>
                </a:solidFill>
                <a:latin typeface="Arial" panose="020B0604020202020204" pitchFamily="34" charset="0"/>
              </a:rPr>
              <a:t>Aurich</a:t>
            </a:r>
            <a:r>
              <a:rPr lang="en-US" sz="1000" dirty="0">
                <a:solidFill>
                  <a:srgbClr val="222222"/>
                </a:solidFill>
                <a:latin typeface="Arial" panose="020B0604020202020204" pitchFamily="34" charset="0"/>
              </a:rPr>
              <a:t>, M. K., ... &amp; </a:t>
            </a:r>
            <a:r>
              <a:rPr lang="en-US" sz="1000" dirty="0" err="1">
                <a:solidFill>
                  <a:srgbClr val="222222"/>
                </a:solidFill>
                <a:latin typeface="Arial" panose="020B0604020202020204" pitchFamily="34" charset="0"/>
              </a:rPr>
              <a:t>Thorleifsson</a:t>
            </a:r>
            <a:r>
              <a:rPr lang="en-US" sz="1000" dirty="0">
                <a:solidFill>
                  <a:srgbClr val="222222"/>
                </a:solidFill>
                <a:latin typeface="Arial" panose="020B0604020202020204" pitchFamily="34" charset="0"/>
              </a:rPr>
              <a:t>, S. G. (2013). A community-driven global reconstruction of human metabolism. </a:t>
            </a:r>
            <a:r>
              <a:rPr lang="en-US" sz="1000" i="1" dirty="0">
                <a:solidFill>
                  <a:srgbClr val="222222"/>
                </a:solidFill>
                <a:latin typeface="Arial" panose="020B0604020202020204" pitchFamily="34" charset="0"/>
              </a:rPr>
              <a:t>Nature biotechnology</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31</a:t>
            </a:r>
            <a:r>
              <a:rPr lang="en-US" sz="1000" dirty="0">
                <a:solidFill>
                  <a:srgbClr val="222222"/>
                </a:solidFill>
                <a:latin typeface="Arial" panose="020B0604020202020204" pitchFamily="34" charset="0"/>
              </a:rPr>
              <a:t>(5), 419-425.</a:t>
            </a:r>
            <a:endParaRPr lang="en-US" sz="1000" dirty="0"/>
          </a:p>
        </p:txBody>
      </p:sp>
    </p:spTree>
    <p:extLst>
      <p:ext uri="{BB962C8B-B14F-4D97-AF65-F5344CB8AC3E}">
        <p14:creationId xmlns:p14="http://schemas.microsoft.com/office/powerpoint/2010/main" val="4167975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DC6D-3716-C444-A1BA-0BE438337C29}"/>
              </a:ext>
            </a:extLst>
          </p:cNvPr>
          <p:cNvSpPr>
            <a:spLocks noGrp="1"/>
          </p:cNvSpPr>
          <p:nvPr>
            <p:ph type="title"/>
          </p:nvPr>
        </p:nvSpPr>
        <p:spPr/>
        <p:txBody>
          <a:bodyPr/>
          <a:lstStyle/>
          <a:p>
            <a:r>
              <a:rPr lang="en-US" dirty="0"/>
              <a:t>What is ‘this compendium’ referring to?</a:t>
            </a:r>
          </a:p>
        </p:txBody>
      </p:sp>
      <p:sp>
        <p:nvSpPr>
          <p:cNvPr id="3" name="Text Placeholder 2">
            <a:extLst>
              <a:ext uri="{FF2B5EF4-FFF2-40B4-BE49-F238E27FC236}">
                <a16:creationId xmlns:a16="http://schemas.microsoft.com/office/drawing/2014/main" id="{3862BF99-8E6D-B743-83FA-33186AC53E54}"/>
              </a:ext>
            </a:extLst>
          </p:cNvPr>
          <p:cNvSpPr>
            <a:spLocks noGrp="1"/>
          </p:cNvSpPr>
          <p:nvPr>
            <p:ph type="body" idx="1"/>
          </p:nvPr>
        </p:nvSpPr>
        <p:spPr/>
        <p:txBody>
          <a:bodyPr/>
          <a:lstStyle/>
          <a:p>
            <a:pPr marL="76200" indent="0">
              <a:buNone/>
            </a:pPr>
            <a:r>
              <a:rPr lang="en-US" dirty="0"/>
              <a:t>To benchmark the models derived from both reconstructions against an independent data set, we used</a:t>
            </a:r>
            <a:r>
              <a:rPr lang="en-US" dirty="0">
                <a:solidFill>
                  <a:srgbClr val="E46E20"/>
                </a:solidFill>
              </a:rPr>
              <a:t> a manually assembled compendium of IEMs8 </a:t>
            </a:r>
            <a:r>
              <a:rPr lang="en-US" dirty="0"/>
              <a:t>as a gold standard. </a:t>
            </a:r>
            <a:r>
              <a:rPr lang="en-US" b="1" dirty="0">
                <a:solidFill>
                  <a:srgbClr val="E46E20"/>
                </a:solidFill>
              </a:rPr>
              <a:t>This compendium </a:t>
            </a:r>
            <a:r>
              <a:rPr lang="en-US" dirty="0"/>
              <a:t>accounts for 330 IEMs, such as phenylketonuria and </a:t>
            </a:r>
            <a:r>
              <a:rPr lang="en-US" dirty="0" err="1"/>
              <a:t>orotic</a:t>
            </a:r>
            <a:r>
              <a:rPr lang="en-US" dirty="0"/>
              <a:t> aciduria, along with their known metabolite biomarkers.</a:t>
            </a:r>
          </a:p>
          <a:p>
            <a:endParaRPr lang="en-US" dirty="0"/>
          </a:p>
        </p:txBody>
      </p:sp>
      <p:sp>
        <p:nvSpPr>
          <p:cNvPr id="4" name="Rectangle 3">
            <a:extLst>
              <a:ext uri="{FF2B5EF4-FFF2-40B4-BE49-F238E27FC236}">
                <a16:creationId xmlns:a16="http://schemas.microsoft.com/office/drawing/2014/main" id="{6FBCA24C-E043-034E-A7C0-AC304B5CC47E}"/>
              </a:ext>
            </a:extLst>
          </p:cNvPr>
          <p:cNvSpPr/>
          <p:nvPr/>
        </p:nvSpPr>
        <p:spPr>
          <a:xfrm>
            <a:off x="654200" y="4496240"/>
            <a:ext cx="7995425" cy="400110"/>
          </a:xfrm>
          <a:prstGeom prst="rect">
            <a:avLst/>
          </a:prstGeom>
        </p:spPr>
        <p:txBody>
          <a:bodyPr wrap="square">
            <a:spAutoFit/>
          </a:bodyPr>
          <a:lstStyle/>
          <a:p>
            <a:r>
              <a:rPr lang="en-US" sz="1000" dirty="0">
                <a:solidFill>
                  <a:srgbClr val="222222"/>
                </a:solidFill>
                <a:latin typeface="Arial" panose="020B0604020202020204" pitchFamily="34" charset="0"/>
              </a:rPr>
              <a:t>Thiele, I., </a:t>
            </a:r>
            <a:r>
              <a:rPr lang="en-US" sz="1000" dirty="0" err="1">
                <a:solidFill>
                  <a:srgbClr val="222222"/>
                </a:solidFill>
                <a:latin typeface="Arial" panose="020B0604020202020204" pitchFamily="34" charset="0"/>
              </a:rPr>
              <a:t>Swainston</a:t>
            </a:r>
            <a:r>
              <a:rPr lang="en-US" sz="1000" dirty="0">
                <a:solidFill>
                  <a:srgbClr val="222222"/>
                </a:solidFill>
                <a:latin typeface="Arial" panose="020B0604020202020204" pitchFamily="34" charset="0"/>
              </a:rPr>
              <a:t>, N., Fleming, R. M., Hoppe, A., Sahoo, S., </a:t>
            </a:r>
            <a:r>
              <a:rPr lang="en-US" sz="1000" dirty="0" err="1">
                <a:solidFill>
                  <a:srgbClr val="222222"/>
                </a:solidFill>
                <a:latin typeface="Arial" panose="020B0604020202020204" pitchFamily="34" charset="0"/>
              </a:rPr>
              <a:t>Aurich</a:t>
            </a:r>
            <a:r>
              <a:rPr lang="en-US" sz="1000" dirty="0">
                <a:solidFill>
                  <a:srgbClr val="222222"/>
                </a:solidFill>
                <a:latin typeface="Arial" panose="020B0604020202020204" pitchFamily="34" charset="0"/>
              </a:rPr>
              <a:t>, M. K., ... &amp; </a:t>
            </a:r>
            <a:r>
              <a:rPr lang="en-US" sz="1000" dirty="0" err="1">
                <a:solidFill>
                  <a:srgbClr val="222222"/>
                </a:solidFill>
                <a:latin typeface="Arial" panose="020B0604020202020204" pitchFamily="34" charset="0"/>
              </a:rPr>
              <a:t>Thorleifsson</a:t>
            </a:r>
            <a:r>
              <a:rPr lang="en-US" sz="1000" dirty="0">
                <a:solidFill>
                  <a:srgbClr val="222222"/>
                </a:solidFill>
                <a:latin typeface="Arial" panose="020B0604020202020204" pitchFamily="34" charset="0"/>
              </a:rPr>
              <a:t>, S. G. (2013). A community-driven global reconstruction of human metabolism. </a:t>
            </a:r>
            <a:r>
              <a:rPr lang="en-US" sz="1000" i="1" dirty="0">
                <a:solidFill>
                  <a:srgbClr val="222222"/>
                </a:solidFill>
                <a:latin typeface="Arial" panose="020B0604020202020204" pitchFamily="34" charset="0"/>
              </a:rPr>
              <a:t>Nature biotechnology</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31</a:t>
            </a:r>
            <a:r>
              <a:rPr lang="en-US" sz="1000" dirty="0">
                <a:solidFill>
                  <a:srgbClr val="222222"/>
                </a:solidFill>
                <a:latin typeface="Arial" panose="020B0604020202020204" pitchFamily="34" charset="0"/>
              </a:rPr>
              <a:t>(5), 419-425.</a:t>
            </a:r>
            <a:endParaRPr lang="en-US" sz="1000" dirty="0"/>
          </a:p>
        </p:txBody>
      </p:sp>
    </p:spTree>
    <p:extLst>
      <p:ext uri="{BB962C8B-B14F-4D97-AF65-F5344CB8AC3E}">
        <p14:creationId xmlns:p14="http://schemas.microsoft.com/office/powerpoint/2010/main" val="667752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BAF099-1C23-E849-860A-8C51489588C1}"/>
              </a:ext>
            </a:extLst>
          </p:cNvPr>
          <p:cNvSpPr>
            <a:spLocks noGrp="1"/>
          </p:cNvSpPr>
          <p:nvPr>
            <p:ph type="title"/>
          </p:nvPr>
        </p:nvSpPr>
        <p:spPr/>
        <p:txBody>
          <a:bodyPr/>
          <a:lstStyle/>
          <a:p>
            <a:r>
              <a:rPr lang="en-US" dirty="0"/>
              <a:t>Resources for</a:t>
            </a:r>
            <a:br>
              <a:rPr lang="en-US" dirty="0"/>
            </a:br>
            <a:r>
              <a:rPr lang="en-US" dirty="0"/>
              <a:t>Academic Words &amp; Phrases</a:t>
            </a:r>
          </a:p>
        </p:txBody>
      </p:sp>
    </p:spTree>
    <p:extLst>
      <p:ext uri="{BB962C8B-B14F-4D97-AF65-F5344CB8AC3E}">
        <p14:creationId xmlns:p14="http://schemas.microsoft.com/office/powerpoint/2010/main" val="891444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6BFB-9660-4740-9A56-6344E8FC39DC}"/>
              </a:ext>
            </a:extLst>
          </p:cNvPr>
          <p:cNvSpPr>
            <a:spLocks noGrp="1"/>
          </p:cNvSpPr>
          <p:nvPr>
            <p:ph type="title"/>
          </p:nvPr>
        </p:nvSpPr>
        <p:spPr/>
        <p:txBody>
          <a:bodyPr/>
          <a:lstStyle/>
          <a:p>
            <a:r>
              <a:rPr lang="en-US" dirty="0"/>
              <a:t>Academic word lists</a:t>
            </a:r>
          </a:p>
        </p:txBody>
      </p:sp>
      <p:sp>
        <p:nvSpPr>
          <p:cNvPr id="3" name="Text Placeholder 2">
            <a:extLst>
              <a:ext uri="{FF2B5EF4-FFF2-40B4-BE49-F238E27FC236}">
                <a16:creationId xmlns:a16="http://schemas.microsoft.com/office/drawing/2014/main" id="{0EB3DBEB-874F-8941-BAF5-CD2A7619C297}"/>
              </a:ext>
            </a:extLst>
          </p:cNvPr>
          <p:cNvSpPr>
            <a:spLocks noGrp="1"/>
          </p:cNvSpPr>
          <p:nvPr>
            <p:ph type="body" idx="1"/>
          </p:nvPr>
        </p:nvSpPr>
        <p:spPr/>
        <p:txBody>
          <a:bodyPr/>
          <a:lstStyle/>
          <a:p>
            <a:r>
              <a:rPr lang="en-US" dirty="0">
                <a:hlinkClick r:id="rId3"/>
              </a:rPr>
              <a:t>Academic Wordlist</a:t>
            </a:r>
            <a:r>
              <a:rPr lang="en-US" dirty="0"/>
              <a:t> (Coxhead 2000) also </a:t>
            </a:r>
            <a:r>
              <a:rPr lang="en-US" dirty="0">
                <a:hlinkClick r:id="rId4"/>
              </a:rPr>
              <a:t>here</a:t>
            </a:r>
            <a:r>
              <a:rPr lang="en-US" dirty="0"/>
              <a:t> in different format</a:t>
            </a:r>
          </a:p>
          <a:p>
            <a:pPr lvl="1"/>
            <a:r>
              <a:rPr lang="en-US" dirty="0"/>
              <a:t>May be useful for </a:t>
            </a:r>
            <a:r>
              <a:rPr lang="en-US" i="1" dirty="0"/>
              <a:t>word forms</a:t>
            </a:r>
          </a:p>
          <a:p>
            <a:pPr lvl="1"/>
            <a:r>
              <a:rPr lang="en-US" dirty="0"/>
              <a:t>Ex.</a:t>
            </a:r>
          </a:p>
          <a:p>
            <a:pPr lvl="2"/>
            <a:r>
              <a:rPr lang="en-US" dirty="0"/>
              <a:t>Success - noun</a:t>
            </a:r>
          </a:p>
          <a:p>
            <a:pPr lvl="2"/>
            <a:r>
              <a:rPr lang="en-US" dirty="0"/>
              <a:t>Successful - </a:t>
            </a:r>
            <a:r>
              <a:rPr lang="en-US" dirty="0" err="1"/>
              <a:t>adj</a:t>
            </a:r>
            <a:endParaRPr lang="en-US" dirty="0"/>
          </a:p>
          <a:p>
            <a:pPr lvl="2"/>
            <a:r>
              <a:rPr lang="en-US" dirty="0"/>
              <a:t>Successfully </a:t>
            </a:r>
            <a:r>
              <a:rPr lang="mr-IN" dirty="0"/>
              <a:t>–</a:t>
            </a:r>
            <a:r>
              <a:rPr lang="en-US" dirty="0"/>
              <a:t> </a:t>
            </a:r>
            <a:r>
              <a:rPr lang="en-US" dirty="0" err="1"/>
              <a:t>adv</a:t>
            </a:r>
            <a:endParaRPr lang="en-US" dirty="0"/>
          </a:p>
          <a:p>
            <a:pPr lvl="2"/>
            <a:r>
              <a:rPr lang="en-US" dirty="0"/>
              <a:t>Succeed - verb</a:t>
            </a:r>
          </a:p>
        </p:txBody>
      </p:sp>
    </p:spTree>
    <p:extLst>
      <p:ext uri="{BB962C8B-B14F-4D97-AF65-F5344CB8AC3E}">
        <p14:creationId xmlns:p14="http://schemas.microsoft.com/office/powerpoint/2010/main" val="2438419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E647-39B0-994D-80C8-B2654FEB7EA6}"/>
              </a:ext>
            </a:extLst>
          </p:cNvPr>
          <p:cNvSpPr>
            <a:spLocks noGrp="1"/>
          </p:cNvSpPr>
          <p:nvPr>
            <p:ph type="title"/>
          </p:nvPr>
        </p:nvSpPr>
        <p:spPr/>
        <p:txBody>
          <a:bodyPr/>
          <a:lstStyle/>
          <a:p>
            <a:r>
              <a:rPr lang="en-US" dirty="0"/>
              <a:t>Phrase-based resources</a:t>
            </a:r>
          </a:p>
        </p:txBody>
      </p:sp>
      <p:sp>
        <p:nvSpPr>
          <p:cNvPr id="3" name="Text Placeholder 2">
            <a:extLst>
              <a:ext uri="{FF2B5EF4-FFF2-40B4-BE49-F238E27FC236}">
                <a16:creationId xmlns:a16="http://schemas.microsoft.com/office/drawing/2014/main" id="{21B49260-EDFD-2141-9DF2-F01576A0030B}"/>
              </a:ext>
            </a:extLst>
          </p:cNvPr>
          <p:cNvSpPr>
            <a:spLocks noGrp="1"/>
          </p:cNvSpPr>
          <p:nvPr>
            <p:ph type="body" idx="1"/>
          </p:nvPr>
        </p:nvSpPr>
        <p:spPr/>
        <p:txBody>
          <a:bodyPr/>
          <a:lstStyle/>
          <a:p>
            <a:r>
              <a:rPr lang="en-US" dirty="0">
                <a:hlinkClick r:id="rId3"/>
              </a:rPr>
              <a:t>WORD &amp; PHRASE</a:t>
            </a:r>
            <a:r>
              <a:rPr lang="en-US" dirty="0"/>
              <a:t> </a:t>
            </a:r>
            <a:r>
              <a:rPr lang="en-US" sz="1400" dirty="0"/>
              <a:t>search for chunks of language (phrases) in your writing and see examples from other texts in context; from the Corpus of Contemporary American English (COCA) by BYU</a:t>
            </a:r>
          </a:p>
          <a:p>
            <a:r>
              <a:rPr lang="en-US" dirty="0">
                <a:hlinkClick r:id="rId4"/>
              </a:rPr>
              <a:t>Phraseum</a:t>
            </a:r>
            <a:r>
              <a:rPr lang="en-US" dirty="0"/>
              <a:t> chunks of language for speaking</a:t>
            </a:r>
          </a:p>
          <a:p>
            <a:r>
              <a:rPr lang="en-US" dirty="0">
                <a:hlinkClick r:id="rId5"/>
              </a:rPr>
              <a:t>Academic Phrasebank</a:t>
            </a:r>
            <a:r>
              <a:rPr lang="en-US" dirty="0"/>
              <a:t>-Examples of some of the phrases used in British dissertations organized according to the main sections of a research paper and the functions in academic writing</a:t>
            </a:r>
          </a:p>
          <a:p>
            <a:pPr lvl="1"/>
            <a:r>
              <a:rPr lang="en-US" dirty="0"/>
              <a:t>Free website, 5$ searchable pdf includes American English</a:t>
            </a:r>
          </a:p>
          <a:p>
            <a:endParaRPr lang="en-US" dirty="0"/>
          </a:p>
        </p:txBody>
      </p:sp>
      <p:sp>
        <p:nvSpPr>
          <p:cNvPr id="4" name="5-Point Star 3">
            <a:extLst>
              <a:ext uri="{FF2B5EF4-FFF2-40B4-BE49-F238E27FC236}">
                <a16:creationId xmlns:a16="http://schemas.microsoft.com/office/drawing/2014/main" id="{36D24C61-959B-C443-9398-E931E91C6F8A}"/>
              </a:ext>
            </a:extLst>
          </p:cNvPr>
          <p:cNvSpPr/>
          <p:nvPr/>
        </p:nvSpPr>
        <p:spPr>
          <a:xfrm>
            <a:off x="416250" y="2521513"/>
            <a:ext cx="704850" cy="655473"/>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406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A818-6C8C-AD45-8A74-9F362DBBD563}"/>
              </a:ext>
            </a:extLst>
          </p:cNvPr>
          <p:cNvSpPr>
            <a:spLocks noGrp="1"/>
          </p:cNvSpPr>
          <p:nvPr>
            <p:ph type="title"/>
          </p:nvPr>
        </p:nvSpPr>
        <p:spPr/>
        <p:txBody>
          <a:bodyPr/>
          <a:lstStyle/>
          <a:p>
            <a:r>
              <a:rPr lang="en-US" dirty="0"/>
              <a:t>Academic </a:t>
            </a:r>
            <a:r>
              <a:rPr lang="en-US" dirty="0" err="1"/>
              <a:t>Phrasebank</a:t>
            </a:r>
            <a:endParaRPr lang="en-US" dirty="0"/>
          </a:p>
        </p:txBody>
      </p:sp>
      <p:sp>
        <p:nvSpPr>
          <p:cNvPr id="3" name="Text Placeholder 2">
            <a:extLst>
              <a:ext uri="{FF2B5EF4-FFF2-40B4-BE49-F238E27FC236}">
                <a16:creationId xmlns:a16="http://schemas.microsoft.com/office/drawing/2014/main" id="{62221B26-DB46-CD47-8C7D-2EB56BAE9561}"/>
              </a:ext>
            </a:extLst>
          </p:cNvPr>
          <p:cNvSpPr>
            <a:spLocks noGrp="1"/>
          </p:cNvSpPr>
          <p:nvPr>
            <p:ph type="body" idx="1"/>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22CCEBC7-0101-8C4C-A27E-2301A97EB8C8}"/>
              </a:ext>
            </a:extLst>
          </p:cNvPr>
          <p:cNvPicPr>
            <a:picLocks noChangeAspect="1"/>
          </p:cNvPicPr>
          <p:nvPr/>
        </p:nvPicPr>
        <p:blipFill>
          <a:blip r:embed="rId2"/>
          <a:stretch>
            <a:fillRect/>
          </a:stretch>
        </p:blipFill>
        <p:spPr>
          <a:xfrm>
            <a:off x="1572321" y="1205118"/>
            <a:ext cx="6213883" cy="3691232"/>
          </a:xfrm>
          <a:prstGeom prst="rect">
            <a:avLst/>
          </a:prstGeom>
        </p:spPr>
      </p:pic>
      <p:grpSp>
        <p:nvGrpSpPr>
          <p:cNvPr id="11" name="Group 10">
            <a:extLst>
              <a:ext uri="{FF2B5EF4-FFF2-40B4-BE49-F238E27FC236}">
                <a16:creationId xmlns:a16="http://schemas.microsoft.com/office/drawing/2014/main" id="{F2D8C561-D295-2747-8BCE-72010B59CF3B}"/>
              </a:ext>
            </a:extLst>
          </p:cNvPr>
          <p:cNvGrpSpPr/>
          <p:nvPr/>
        </p:nvGrpSpPr>
        <p:grpSpPr>
          <a:xfrm>
            <a:off x="-526226" y="2561182"/>
            <a:ext cx="2296655" cy="1832397"/>
            <a:chOff x="-526226" y="2561182"/>
            <a:chExt cx="2296655" cy="1832397"/>
          </a:xfrm>
        </p:grpSpPr>
        <p:sp>
          <p:nvSpPr>
            <p:cNvPr id="7" name="TextBox 6">
              <a:extLst>
                <a:ext uri="{FF2B5EF4-FFF2-40B4-BE49-F238E27FC236}">
                  <a16:creationId xmlns:a16="http://schemas.microsoft.com/office/drawing/2014/main" id="{4CB4F86C-8A49-CF4F-81E3-1F717800820C}"/>
                </a:ext>
              </a:extLst>
            </p:cNvPr>
            <p:cNvSpPr txBox="1"/>
            <p:nvPr/>
          </p:nvSpPr>
          <p:spPr>
            <a:xfrm>
              <a:off x="-526226" y="3050734"/>
              <a:ext cx="1674800" cy="615523"/>
            </a:xfrm>
            <a:prstGeom prst="rect">
              <a:avLst/>
            </a:prstGeom>
            <a:noFill/>
            <a:ln>
              <a:noFill/>
            </a:ln>
          </p:spPr>
          <p:txBody>
            <a:bodyPr spcFirstLastPara="1" wrap="square" lIns="91425" tIns="91425" rIns="91425" bIns="91425" rtlCol="0" anchor="b" anchorCtr="0">
              <a:spAutoFit/>
            </a:bodyPr>
            <a:lstStyle/>
            <a:p>
              <a:pPr algn="r"/>
              <a:r>
                <a:rPr lang="en-US" b="1" dirty="0">
                  <a:solidFill>
                    <a:srgbClr val="01579B"/>
                  </a:solidFill>
                </a:rPr>
                <a:t>General functions</a:t>
              </a:r>
            </a:p>
          </p:txBody>
        </p:sp>
        <p:sp>
          <p:nvSpPr>
            <p:cNvPr id="8" name="Left Brace 7">
              <a:extLst>
                <a:ext uri="{FF2B5EF4-FFF2-40B4-BE49-F238E27FC236}">
                  <a16:creationId xmlns:a16="http://schemas.microsoft.com/office/drawing/2014/main" id="{FA4B12E9-6BDB-A149-83AB-6208F6AEF018}"/>
                </a:ext>
              </a:extLst>
            </p:cNvPr>
            <p:cNvSpPr/>
            <p:nvPr/>
          </p:nvSpPr>
          <p:spPr>
            <a:xfrm>
              <a:off x="1145961" y="2561182"/>
              <a:ext cx="624468" cy="1832397"/>
            </a:xfrm>
            <a:prstGeom prst="leftBrace">
              <a:avLst>
                <a:gd name="adj1" fmla="val 8333"/>
                <a:gd name="adj2" fmla="val 43914"/>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C836869-D904-E04C-8E53-47548F7C9324}"/>
              </a:ext>
            </a:extLst>
          </p:cNvPr>
          <p:cNvGrpSpPr/>
          <p:nvPr/>
        </p:nvGrpSpPr>
        <p:grpSpPr>
          <a:xfrm>
            <a:off x="1770429" y="846436"/>
            <a:ext cx="6371326" cy="966127"/>
            <a:chOff x="1770429" y="846436"/>
            <a:chExt cx="6371326" cy="966127"/>
          </a:xfrm>
        </p:grpSpPr>
        <p:sp>
          <p:nvSpPr>
            <p:cNvPr id="6" name="TextBox 5">
              <a:extLst>
                <a:ext uri="{FF2B5EF4-FFF2-40B4-BE49-F238E27FC236}">
                  <a16:creationId xmlns:a16="http://schemas.microsoft.com/office/drawing/2014/main" id="{8E39DD7A-FA01-2840-82EA-F73F99258E44}"/>
                </a:ext>
              </a:extLst>
            </p:cNvPr>
            <p:cNvSpPr txBox="1"/>
            <p:nvPr/>
          </p:nvSpPr>
          <p:spPr>
            <a:xfrm>
              <a:off x="4369990" y="846436"/>
              <a:ext cx="3771765" cy="400079"/>
            </a:xfrm>
            <a:prstGeom prst="rect">
              <a:avLst/>
            </a:prstGeom>
            <a:noFill/>
            <a:ln>
              <a:noFill/>
            </a:ln>
          </p:spPr>
          <p:txBody>
            <a:bodyPr spcFirstLastPara="1" wrap="square" lIns="91425" tIns="91425" rIns="91425" bIns="91425" rtlCol="0" anchor="b" anchorCtr="0">
              <a:spAutoFit/>
            </a:bodyPr>
            <a:lstStyle/>
            <a:p>
              <a:pPr algn="r"/>
              <a:r>
                <a:rPr lang="en-US" b="1" dirty="0">
                  <a:solidFill>
                    <a:srgbClr val="01579B"/>
                  </a:solidFill>
                </a:rPr>
                <a:t>Phrases by article section &amp; function</a:t>
              </a:r>
            </a:p>
          </p:txBody>
        </p:sp>
        <p:sp>
          <p:nvSpPr>
            <p:cNvPr id="9" name="Left Brace 8">
              <a:extLst>
                <a:ext uri="{FF2B5EF4-FFF2-40B4-BE49-F238E27FC236}">
                  <a16:creationId xmlns:a16="http://schemas.microsoft.com/office/drawing/2014/main" id="{C6B0F285-C2E0-944A-BBD1-ECE2EB09B0DC}"/>
                </a:ext>
              </a:extLst>
            </p:cNvPr>
            <p:cNvSpPr/>
            <p:nvPr/>
          </p:nvSpPr>
          <p:spPr>
            <a:xfrm rot="5400000">
              <a:off x="4420152" y="-1461628"/>
              <a:ext cx="624468" cy="5923914"/>
            </a:xfrm>
            <a:prstGeom prst="leftBrace">
              <a:avLst>
                <a:gd name="adj1" fmla="val 8333"/>
                <a:gd name="adj2" fmla="val 29796"/>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2170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4984-FD0D-8543-88D9-71F35DC44B04}"/>
              </a:ext>
            </a:extLst>
          </p:cNvPr>
          <p:cNvSpPr>
            <a:spLocks noGrp="1"/>
          </p:cNvSpPr>
          <p:nvPr>
            <p:ph type="title"/>
          </p:nvPr>
        </p:nvSpPr>
        <p:spPr/>
        <p:txBody>
          <a:bodyPr/>
          <a:lstStyle/>
          <a:p>
            <a:r>
              <a:rPr lang="en-US" dirty="0"/>
              <a:t>Academic </a:t>
            </a:r>
            <a:r>
              <a:rPr lang="en-US" dirty="0" err="1"/>
              <a:t>Phrasebank</a:t>
            </a:r>
            <a:endParaRPr lang="en-US" dirty="0"/>
          </a:p>
        </p:txBody>
      </p:sp>
      <p:sp>
        <p:nvSpPr>
          <p:cNvPr id="3" name="Text Placeholder 2">
            <a:extLst>
              <a:ext uri="{FF2B5EF4-FFF2-40B4-BE49-F238E27FC236}">
                <a16:creationId xmlns:a16="http://schemas.microsoft.com/office/drawing/2014/main" id="{383BE56E-AB34-D345-948F-CEB07EF66737}"/>
              </a:ext>
            </a:extLst>
          </p:cNvPr>
          <p:cNvSpPr>
            <a:spLocks noGrp="1"/>
          </p:cNvSpPr>
          <p:nvPr>
            <p:ph type="body"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4CA53730-0F8E-7641-A44F-D2922A6045E5}"/>
              </a:ext>
            </a:extLst>
          </p:cNvPr>
          <p:cNvPicPr>
            <a:picLocks noChangeAspect="1"/>
          </p:cNvPicPr>
          <p:nvPr/>
        </p:nvPicPr>
        <p:blipFill>
          <a:blip r:embed="rId3"/>
          <a:stretch>
            <a:fillRect/>
          </a:stretch>
        </p:blipFill>
        <p:spPr>
          <a:xfrm>
            <a:off x="2724714" y="802150"/>
            <a:ext cx="6003036" cy="4710939"/>
          </a:xfrm>
          <a:prstGeom prst="rect">
            <a:avLst/>
          </a:prstGeom>
        </p:spPr>
      </p:pic>
    </p:spTree>
    <p:extLst>
      <p:ext uri="{BB962C8B-B14F-4D97-AF65-F5344CB8AC3E}">
        <p14:creationId xmlns:p14="http://schemas.microsoft.com/office/powerpoint/2010/main" val="1231322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7B12-4076-254E-9742-694F86424010}"/>
              </a:ext>
            </a:extLst>
          </p:cNvPr>
          <p:cNvSpPr>
            <a:spLocks noGrp="1"/>
          </p:cNvSpPr>
          <p:nvPr>
            <p:ph type="title"/>
          </p:nvPr>
        </p:nvSpPr>
        <p:spPr/>
        <p:txBody>
          <a:bodyPr/>
          <a:lstStyle/>
          <a:p>
            <a:r>
              <a:rPr lang="en-US" dirty="0"/>
              <a:t>Using Phraseology in Context</a:t>
            </a:r>
          </a:p>
        </p:txBody>
      </p:sp>
      <p:sp>
        <p:nvSpPr>
          <p:cNvPr id="3" name="Text Placeholder 2">
            <a:extLst>
              <a:ext uri="{FF2B5EF4-FFF2-40B4-BE49-F238E27FC236}">
                <a16:creationId xmlns:a16="http://schemas.microsoft.com/office/drawing/2014/main" id="{D2DEDDCC-2059-7749-A01F-D41257261F1E}"/>
              </a:ext>
            </a:extLst>
          </p:cNvPr>
          <p:cNvSpPr>
            <a:spLocks noGrp="1"/>
          </p:cNvSpPr>
          <p:nvPr>
            <p:ph type="body" idx="1"/>
          </p:nvPr>
        </p:nvSpPr>
        <p:spPr/>
        <p:txBody>
          <a:bodyPr/>
          <a:lstStyle/>
          <a:p>
            <a:r>
              <a:rPr lang="en-US" dirty="0"/>
              <a:t>Academic Terms: What do others write?</a:t>
            </a:r>
          </a:p>
          <a:p>
            <a:pPr lvl="1"/>
            <a:r>
              <a:rPr lang="en-US" dirty="0"/>
              <a:t>Check Google Scholar, </a:t>
            </a:r>
            <a:r>
              <a:rPr lang="en-US" dirty="0" err="1"/>
              <a:t>AntConc</a:t>
            </a:r>
            <a:r>
              <a:rPr lang="en-US" dirty="0"/>
              <a:t>, </a:t>
            </a:r>
            <a:r>
              <a:rPr lang="en-US" dirty="0" err="1"/>
              <a:t>CoCA</a:t>
            </a:r>
            <a:r>
              <a:rPr lang="en-US" dirty="0"/>
              <a:t> (academic)</a:t>
            </a:r>
          </a:p>
          <a:p>
            <a:pPr lvl="2"/>
            <a:endParaRPr lang="en-US" dirty="0"/>
          </a:p>
          <a:p>
            <a:r>
              <a:rPr lang="en-US" dirty="0" err="1"/>
              <a:t>NonAcademic</a:t>
            </a:r>
            <a:r>
              <a:rPr lang="en-US" dirty="0"/>
              <a:t> term</a:t>
            </a:r>
          </a:p>
          <a:p>
            <a:pPr lvl="1"/>
            <a:r>
              <a:rPr lang="en-US" dirty="0"/>
              <a:t>Check Google</a:t>
            </a:r>
          </a:p>
          <a:p>
            <a:pPr lvl="1"/>
            <a:r>
              <a:rPr lang="en-US" dirty="0" err="1"/>
              <a:t>Phraseum</a:t>
            </a:r>
            <a:endParaRPr lang="en-US" dirty="0"/>
          </a:p>
          <a:p>
            <a:pPr lvl="1"/>
            <a:r>
              <a:rPr lang="en-US" dirty="0" err="1"/>
              <a:t>CoCA</a:t>
            </a:r>
            <a:r>
              <a:rPr lang="en-US" dirty="0"/>
              <a:t> </a:t>
            </a:r>
          </a:p>
        </p:txBody>
      </p:sp>
    </p:spTree>
    <p:extLst>
      <p:ext uri="{BB962C8B-B14F-4D97-AF65-F5344CB8AC3E}">
        <p14:creationId xmlns:p14="http://schemas.microsoft.com/office/powerpoint/2010/main" val="1715204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1804-1F60-A14B-A77D-67794C45C83C}"/>
              </a:ext>
            </a:extLst>
          </p:cNvPr>
          <p:cNvSpPr>
            <a:spLocks noGrp="1"/>
          </p:cNvSpPr>
          <p:nvPr>
            <p:ph type="title"/>
          </p:nvPr>
        </p:nvSpPr>
        <p:spPr/>
        <p:txBody>
          <a:bodyPr/>
          <a:lstStyle/>
          <a:p>
            <a:r>
              <a:rPr lang="en-US" dirty="0"/>
              <a:t>Using Phraseology- Corpus Resources</a:t>
            </a:r>
          </a:p>
        </p:txBody>
      </p:sp>
      <p:sp>
        <p:nvSpPr>
          <p:cNvPr id="3" name="Text Placeholder 2">
            <a:extLst>
              <a:ext uri="{FF2B5EF4-FFF2-40B4-BE49-F238E27FC236}">
                <a16:creationId xmlns:a16="http://schemas.microsoft.com/office/drawing/2014/main" id="{F30C921B-275F-9245-BB3E-E29CE24B05BC}"/>
              </a:ext>
            </a:extLst>
          </p:cNvPr>
          <p:cNvSpPr>
            <a:spLocks noGrp="1"/>
          </p:cNvSpPr>
          <p:nvPr>
            <p:ph type="body" idx="1"/>
          </p:nvPr>
        </p:nvSpPr>
        <p:spPr>
          <a:xfrm>
            <a:off x="416250" y="1100250"/>
            <a:ext cx="7751246" cy="3498000"/>
          </a:xfrm>
        </p:spPr>
        <p:txBody>
          <a:bodyPr/>
          <a:lstStyle/>
          <a:p>
            <a:pPr marL="76200" indent="0">
              <a:buNone/>
            </a:pPr>
            <a:r>
              <a:rPr lang="en-US" dirty="0">
                <a:hlinkClick r:id="rId3"/>
              </a:rPr>
              <a:t>Corpus of Contemporary American English (COCA)</a:t>
            </a:r>
            <a:endParaRPr lang="en-US" dirty="0"/>
          </a:p>
          <a:p>
            <a:pPr lvl="1"/>
            <a:r>
              <a:rPr lang="en-US" dirty="0"/>
              <a:t>Speaking, fiction, magazines, newspapers, academic journals</a:t>
            </a:r>
          </a:p>
          <a:p>
            <a:pPr lvl="1"/>
            <a:r>
              <a:rPr lang="en-US" dirty="0"/>
              <a:t>Complex search with parts of speech (POS), regular expressions, wild cards, synonyms etc.</a:t>
            </a:r>
          </a:p>
          <a:p>
            <a:pPr lvl="1"/>
            <a:r>
              <a:rPr lang="en-US" dirty="0"/>
              <a:t>Compare speaking vs academic writing</a:t>
            </a:r>
          </a:p>
          <a:p>
            <a:pPr lvl="1"/>
            <a:r>
              <a:rPr lang="en-US" dirty="0"/>
              <a:t>See context of use- what prepositions w/this verb? What verbs with this noun in journal papers?</a:t>
            </a:r>
          </a:p>
          <a:p>
            <a:pPr lvl="1" algn="r"/>
            <a:r>
              <a:rPr lang="en-US" dirty="0">
                <a:solidFill>
                  <a:schemeClr val="accent6">
                    <a:lumMod val="75000"/>
                  </a:schemeClr>
                </a:solidFill>
              </a:rPr>
              <a:t>Tutorials on GWL Resources page &amp; in </a:t>
            </a:r>
            <a:r>
              <a:rPr lang="en-US" dirty="0" err="1">
                <a:solidFill>
                  <a:schemeClr val="accent6">
                    <a:lumMod val="75000"/>
                  </a:schemeClr>
                </a:solidFill>
              </a:rPr>
              <a:t>collab</a:t>
            </a:r>
            <a:endParaRPr lang="en-US" dirty="0">
              <a:solidFill>
                <a:schemeClr val="accent6">
                  <a:lumMod val="75000"/>
                </a:schemeClr>
              </a:solidFill>
            </a:endParaRPr>
          </a:p>
          <a:p>
            <a:endParaRPr lang="en-US" dirty="0"/>
          </a:p>
        </p:txBody>
      </p:sp>
      <p:pic>
        <p:nvPicPr>
          <p:cNvPr id="6" name="Picture 5">
            <a:extLst>
              <a:ext uri="{FF2B5EF4-FFF2-40B4-BE49-F238E27FC236}">
                <a16:creationId xmlns:a16="http://schemas.microsoft.com/office/drawing/2014/main" id="{F099DAC7-FE1A-6342-99A6-320431DAB552}"/>
              </a:ext>
            </a:extLst>
          </p:cNvPr>
          <p:cNvPicPr>
            <a:picLocks noChangeAspect="1"/>
          </p:cNvPicPr>
          <p:nvPr/>
        </p:nvPicPr>
        <p:blipFill>
          <a:blip r:embed="rId4"/>
          <a:stretch>
            <a:fillRect/>
          </a:stretch>
        </p:blipFill>
        <p:spPr>
          <a:xfrm>
            <a:off x="0" y="0"/>
            <a:ext cx="9144000" cy="991518"/>
          </a:xfrm>
          <a:prstGeom prst="rect">
            <a:avLst/>
          </a:prstGeom>
        </p:spPr>
      </p:pic>
    </p:spTree>
    <p:extLst>
      <p:ext uri="{BB962C8B-B14F-4D97-AF65-F5344CB8AC3E}">
        <p14:creationId xmlns:p14="http://schemas.microsoft.com/office/powerpoint/2010/main" val="1075263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B83AE-369B-ED43-A29C-A096CB4F2FE4}"/>
              </a:ext>
            </a:extLst>
          </p:cNvPr>
          <p:cNvSpPr>
            <a:spLocks noGrp="1"/>
          </p:cNvSpPr>
          <p:nvPr>
            <p:ph type="title"/>
          </p:nvPr>
        </p:nvSpPr>
        <p:spPr/>
        <p:txBody>
          <a:bodyPr/>
          <a:lstStyle/>
          <a:p>
            <a:r>
              <a:rPr lang="en-US" dirty="0"/>
              <a:t>Is this common in academic texts?</a:t>
            </a:r>
          </a:p>
        </p:txBody>
      </p:sp>
      <p:sp>
        <p:nvSpPr>
          <p:cNvPr id="3" name="Text Placeholder 2">
            <a:extLst>
              <a:ext uri="{FF2B5EF4-FFF2-40B4-BE49-F238E27FC236}">
                <a16:creationId xmlns:a16="http://schemas.microsoft.com/office/drawing/2014/main" id="{30D202B2-BC1A-2E4A-9298-BE0371000634}"/>
              </a:ext>
            </a:extLst>
          </p:cNvPr>
          <p:cNvSpPr>
            <a:spLocks noGrp="1"/>
          </p:cNvSpPr>
          <p:nvPr>
            <p:ph type="body" idx="1"/>
          </p:nvPr>
        </p:nvSpPr>
        <p:spPr/>
        <p:txBody>
          <a:bodyPr/>
          <a:lstStyle/>
          <a:p>
            <a:r>
              <a:rPr lang="en-US" dirty="0"/>
              <a:t>Use the chart function</a:t>
            </a:r>
          </a:p>
          <a:p>
            <a:r>
              <a:rPr lang="en-US" dirty="0"/>
              <a:t>Compare across different </a:t>
            </a:r>
            <a:r>
              <a:rPr lang="en-US" dirty="0" err="1"/>
              <a:t>subcorpora</a:t>
            </a:r>
            <a:r>
              <a:rPr lang="en-US" dirty="0"/>
              <a:t> </a:t>
            </a:r>
          </a:p>
          <a:p>
            <a:pPr lvl="1"/>
            <a:r>
              <a:rPr lang="en-US" dirty="0"/>
              <a:t>(ex. spoken vs academic)</a:t>
            </a:r>
          </a:p>
          <a:p>
            <a:r>
              <a:rPr lang="en-US" dirty="0"/>
              <a:t>Compare frequency of different options</a:t>
            </a:r>
          </a:p>
          <a:p>
            <a:pPr lvl="1"/>
            <a:endParaRPr lang="en-US" dirty="0"/>
          </a:p>
          <a:p>
            <a:pPr lvl="1"/>
            <a:endParaRPr lang="en-US" dirty="0"/>
          </a:p>
        </p:txBody>
      </p:sp>
    </p:spTree>
    <p:extLst>
      <p:ext uri="{BB962C8B-B14F-4D97-AF65-F5344CB8AC3E}">
        <p14:creationId xmlns:p14="http://schemas.microsoft.com/office/powerpoint/2010/main" val="109895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0B173-35DC-2C47-AA6B-E57D55DBBD01}"/>
              </a:ext>
            </a:extLst>
          </p:cNvPr>
          <p:cNvSpPr>
            <a:spLocks noGrp="1"/>
          </p:cNvSpPr>
          <p:nvPr>
            <p:ph type="title"/>
          </p:nvPr>
        </p:nvSpPr>
        <p:spPr/>
        <p:txBody>
          <a:bodyPr/>
          <a:lstStyle/>
          <a:p>
            <a:r>
              <a:rPr lang="en-US" dirty="0" err="1"/>
              <a:t>UnCommon</a:t>
            </a:r>
            <a:r>
              <a:rPr lang="en-US" dirty="0"/>
              <a:t> Choices- Clichés</a:t>
            </a:r>
          </a:p>
        </p:txBody>
      </p:sp>
      <p:sp>
        <p:nvSpPr>
          <p:cNvPr id="3" name="Text Placeholder 2">
            <a:extLst>
              <a:ext uri="{FF2B5EF4-FFF2-40B4-BE49-F238E27FC236}">
                <a16:creationId xmlns:a16="http://schemas.microsoft.com/office/drawing/2014/main" id="{56191BDD-1FB3-1043-BA34-D555F7330843}"/>
              </a:ext>
            </a:extLst>
          </p:cNvPr>
          <p:cNvSpPr>
            <a:spLocks noGrp="1"/>
          </p:cNvSpPr>
          <p:nvPr>
            <p:ph type="body" idx="1"/>
          </p:nvPr>
        </p:nvSpPr>
        <p:spPr/>
        <p:txBody>
          <a:bodyPr/>
          <a:lstStyle/>
          <a:p>
            <a:r>
              <a:rPr lang="en-US" dirty="0"/>
              <a:t>Avoid clichés</a:t>
            </a:r>
          </a:p>
          <a:p>
            <a:pPr lvl="1"/>
            <a:r>
              <a:rPr lang="en-US" dirty="0"/>
              <a:t>Over used words/phrases that lack specific meaning or have lost their meaning</a:t>
            </a:r>
          </a:p>
          <a:p>
            <a:pPr lvl="1"/>
            <a:r>
              <a:rPr lang="en-US" dirty="0"/>
              <a:t>May be idiomatic</a:t>
            </a:r>
          </a:p>
          <a:p>
            <a:pPr lvl="1"/>
            <a:r>
              <a:rPr lang="en-US" dirty="0"/>
              <a:t>When comments say</a:t>
            </a:r>
          </a:p>
          <a:p>
            <a:pPr lvl="2"/>
            <a:r>
              <a:rPr lang="en-US" dirty="0"/>
              <a:t>Too general or be more specific</a:t>
            </a:r>
          </a:p>
          <a:p>
            <a:pPr lvl="3"/>
            <a:r>
              <a:rPr lang="en-US" dirty="0"/>
              <a:t>-&gt; may be relying on clichés</a:t>
            </a:r>
          </a:p>
        </p:txBody>
      </p:sp>
    </p:spTree>
    <p:extLst>
      <p:ext uri="{BB962C8B-B14F-4D97-AF65-F5344CB8AC3E}">
        <p14:creationId xmlns:p14="http://schemas.microsoft.com/office/powerpoint/2010/main" val="538926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3E31-6CB1-8245-9CA5-36BEA098BC96}"/>
              </a:ext>
            </a:extLst>
          </p:cNvPr>
          <p:cNvSpPr>
            <a:spLocks noGrp="1"/>
          </p:cNvSpPr>
          <p:nvPr>
            <p:ph type="title"/>
          </p:nvPr>
        </p:nvSpPr>
        <p:spPr/>
        <p:txBody>
          <a:bodyPr/>
          <a:lstStyle/>
          <a:p>
            <a:r>
              <a:rPr lang="en-US" dirty="0"/>
              <a:t>Absolutely</a:t>
            </a:r>
          </a:p>
        </p:txBody>
      </p:sp>
      <p:sp>
        <p:nvSpPr>
          <p:cNvPr id="3" name="Text Placeholder 2">
            <a:extLst>
              <a:ext uri="{FF2B5EF4-FFF2-40B4-BE49-F238E27FC236}">
                <a16:creationId xmlns:a16="http://schemas.microsoft.com/office/drawing/2014/main" id="{CB2EBCA0-FCA5-1C41-95E6-BEDF7E5F9D55}"/>
              </a:ext>
            </a:extLst>
          </p:cNvPr>
          <p:cNvSpPr>
            <a:spLocks noGrp="1"/>
          </p:cNvSpPr>
          <p:nvPr>
            <p:ph type="body"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F4F6B753-EB21-B345-B2BD-888A96B9569B}"/>
              </a:ext>
            </a:extLst>
          </p:cNvPr>
          <p:cNvPicPr>
            <a:picLocks noChangeAspect="1"/>
          </p:cNvPicPr>
          <p:nvPr/>
        </p:nvPicPr>
        <p:blipFill>
          <a:blip r:embed="rId3"/>
          <a:stretch>
            <a:fillRect/>
          </a:stretch>
        </p:blipFill>
        <p:spPr>
          <a:xfrm>
            <a:off x="577850" y="895350"/>
            <a:ext cx="7988300" cy="3352800"/>
          </a:xfrm>
          <a:prstGeom prst="rect">
            <a:avLst/>
          </a:prstGeom>
        </p:spPr>
      </p:pic>
      <p:sp>
        <p:nvSpPr>
          <p:cNvPr id="6" name="Rounded Rectangle 5">
            <a:extLst>
              <a:ext uri="{FF2B5EF4-FFF2-40B4-BE49-F238E27FC236}">
                <a16:creationId xmlns:a16="http://schemas.microsoft.com/office/drawing/2014/main" id="{AB5264FE-8DB3-6B4C-8D78-029D1CCC9F6E}"/>
              </a:ext>
            </a:extLst>
          </p:cNvPr>
          <p:cNvSpPr/>
          <p:nvPr/>
        </p:nvSpPr>
        <p:spPr>
          <a:xfrm>
            <a:off x="577850" y="2286000"/>
            <a:ext cx="7988300" cy="40144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932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E01B-F749-094F-B067-E5477D057407}"/>
              </a:ext>
            </a:extLst>
          </p:cNvPr>
          <p:cNvSpPr>
            <a:spLocks noGrp="1"/>
          </p:cNvSpPr>
          <p:nvPr>
            <p:ph type="title"/>
          </p:nvPr>
        </p:nvSpPr>
        <p:spPr/>
        <p:txBody>
          <a:bodyPr/>
          <a:lstStyle/>
          <a:p>
            <a:r>
              <a:rPr lang="en-US" dirty="0"/>
              <a:t>Obviously</a:t>
            </a:r>
          </a:p>
        </p:txBody>
      </p:sp>
      <p:sp>
        <p:nvSpPr>
          <p:cNvPr id="3" name="Text Placeholder 2">
            <a:extLst>
              <a:ext uri="{FF2B5EF4-FFF2-40B4-BE49-F238E27FC236}">
                <a16:creationId xmlns:a16="http://schemas.microsoft.com/office/drawing/2014/main" id="{33116DF1-CCD6-E442-87C3-E57163C39691}"/>
              </a:ext>
            </a:extLst>
          </p:cNvPr>
          <p:cNvSpPr>
            <a:spLocks noGrp="1"/>
          </p:cNvSpPr>
          <p:nvPr>
            <p:ph type="body"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E2AF9C11-3828-7543-9E7E-EC4C4E0FBD44}"/>
              </a:ext>
            </a:extLst>
          </p:cNvPr>
          <p:cNvPicPr>
            <a:picLocks noChangeAspect="1"/>
          </p:cNvPicPr>
          <p:nvPr/>
        </p:nvPicPr>
        <p:blipFill>
          <a:blip r:embed="rId3"/>
          <a:stretch>
            <a:fillRect/>
          </a:stretch>
        </p:blipFill>
        <p:spPr>
          <a:xfrm>
            <a:off x="558800" y="819150"/>
            <a:ext cx="8026400" cy="3505200"/>
          </a:xfrm>
          <a:prstGeom prst="rect">
            <a:avLst/>
          </a:prstGeom>
        </p:spPr>
      </p:pic>
      <p:sp>
        <p:nvSpPr>
          <p:cNvPr id="6" name="Rounded Rectangle 5">
            <a:extLst>
              <a:ext uri="{FF2B5EF4-FFF2-40B4-BE49-F238E27FC236}">
                <a16:creationId xmlns:a16="http://schemas.microsoft.com/office/drawing/2014/main" id="{3BC5299A-2678-3A4B-BB7A-129905D68F48}"/>
              </a:ext>
            </a:extLst>
          </p:cNvPr>
          <p:cNvSpPr/>
          <p:nvPr/>
        </p:nvSpPr>
        <p:spPr>
          <a:xfrm>
            <a:off x="577850" y="2286000"/>
            <a:ext cx="7988300" cy="40144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603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CA9D-06C1-D247-B39E-C31BF9B05674}"/>
              </a:ext>
            </a:extLst>
          </p:cNvPr>
          <p:cNvSpPr>
            <a:spLocks noGrp="1"/>
          </p:cNvSpPr>
          <p:nvPr>
            <p:ph type="title"/>
          </p:nvPr>
        </p:nvSpPr>
        <p:spPr/>
        <p:txBody>
          <a:bodyPr/>
          <a:lstStyle/>
          <a:p>
            <a:r>
              <a:rPr lang="en-US" dirty="0"/>
              <a:t>Get passives</a:t>
            </a:r>
          </a:p>
        </p:txBody>
      </p:sp>
      <p:sp>
        <p:nvSpPr>
          <p:cNvPr id="3" name="Text Placeholder 2">
            <a:extLst>
              <a:ext uri="{FF2B5EF4-FFF2-40B4-BE49-F238E27FC236}">
                <a16:creationId xmlns:a16="http://schemas.microsoft.com/office/drawing/2014/main" id="{C0549EE7-F19D-D144-9AE7-A7ABD758E67B}"/>
              </a:ext>
            </a:extLst>
          </p:cNvPr>
          <p:cNvSpPr>
            <a:spLocks noGrp="1"/>
          </p:cNvSpPr>
          <p:nvPr>
            <p:ph type="body"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456F0D3A-7BE8-9147-8E06-A5AD98569813}"/>
              </a:ext>
            </a:extLst>
          </p:cNvPr>
          <p:cNvPicPr>
            <a:picLocks noChangeAspect="1"/>
          </p:cNvPicPr>
          <p:nvPr/>
        </p:nvPicPr>
        <p:blipFill>
          <a:blip r:embed="rId2"/>
          <a:stretch>
            <a:fillRect/>
          </a:stretch>
        </p:blipFill>
        <p:spPr>
          <a:xfrm>
            <a:off x="565150" y="787400"/>
            <a:ext cx="8013700" cy="3568700"/>
          </a:xfrm>
          <a:prstGeom prst="rect">
            <a:avLst/>
          </a:prstGeom>
        </p:spPr>
      </p:pic>
      <p:sp>
        <p:nvSpPr>
          <p:cNvPr id="6" name="Rounded Rectangle 5">
            <a:extLst>
              <a:ext uri="{FF2B5EF4-FFF2-40B4-BE49-F238E27FC236}">
                <a16:creationId xmlns:a16="http://schemas.microsoft.com/office/drawing/2014/main" id="{6800CB3D-1F50-1249-BD0D-8E80E30B4AB8}"/>
              </a:ext>
            </a:extLst>
          </p:cNvPr>
          <p:cNvSpPr/>
          <p:nvPr/>
        </p:nvSpPr>
        <p:spPr>
          <a:xfrm>
            <a:off x="577850" y="2286000"/>
            <a:ext cx="7988300" cy="40144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635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7206C-6D4F-B246-8483-55390E660BD4}"/>
              </a:ext>
            </a:extLst>
          </p:cNvPr>
          <p:cNvSpPr>
            <a:spLocks noGrp="1"/>
          </p:cNvSpPr>
          <p:nvPr>
            <p:ph type="title"/>
          </p:nvPr>
        </p:nvSpPr>
        <p:spPr/>
        <p:txBody>
          <a:bodyPr/>
          <a:lstStyle/>
          <a:p>
            <a:r>
              <a:rPr lang="en-US" dirty="0"/>
              <a:t>Be Passives</a:t>
            </a:r>
          </a:p>
        </p:txBody>
      </p:sp>
      <p:sp>
        <p:nvSpPr>
          <p:cNvPr id="3" name="Text Placeholder 2">
            <a:extLst>
              <a:ext uri="{FF2B5EF4-FFF2-40B4-BE49-F238E27FC236}">
                <a16:creationId xmlns:a16="http://schemas.microsoft.com/office/drawing/2014/main" id="{C10577AD-15F5-9C44-9C30-794C518CB9E6}"/>
              </a:ext>
            </a:extLst>
          </p:cNvPr>
          <p:cNvSpPr>
            <a:spLocks noGrp="1"/>
          </p:cNvSpPr>
          <p:nvPr>
            <p:ph type="body"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AA5BED84-2BD7-6840-B377-AF9D260BC8B2}"/>
              </a:ext>
            </a:extLst>
          </p:cNvPr>
          <p:cNvPicPr>
            <a:picLocks noChangeAspect="1"/>
          </p:cNvPicPr>
          <p:nvPr/>
        </p:nvPicPr>
        <p:blipFill>
          <a:blip r:embed="rId2"/>
          <a:stretch>
            <a:fillRect/>
          </a:stretch>
        </p:blipFill>
        <p:spPr>
          <a:xfrm>
            <a:off x="393700" y="876300"/>
            <a:ext cx="8356600" cy="3390900"/>
          </a:xfrm>
          <a:prstGeom prst="rect">
            <a:avLst/>
          </a:prstGeom>
        </p:spPr>
      </p:pic>
      <p:sp>
        <p:nvSpPr>
          <p:cNvPr id="6" name="Rounded Rectangle 5">
            <a:extLst>
              <a:ext uri="{FF2B5EF4-FFF2-40B4-BE49-F238E27FC236}">
                <a16:creationId xmlns:a16="http://schemas.microsoft.com/office/drawing/2014/main" id="{32809A76-7ECE-A64D-91FE-9165A7EA568A}"/>
              </a:ext>
            </a:extLst>
          </p:cNvPr>
          <p:cNvSpPr/>
          <p:nvPr/>
        </p:nvSpPr>
        <p:spPr>
          <a:xfrm>
            <a:off x="577850" y="2286000"/>
            <a:ext cx="7988300" cy="40144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589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581B-6400-A24B-8BB6-870976583BE4}"/>
              </a:ext>
            </a:extLst>
          </p:cNvPr>
          <p:cNvSpPr>
            <a:spLocks noGrp="1"/>
          </p:cNvSpPr>
          <p:nvPr>
            <p:ph type="title"/>
          </p:nvPr>
        </p:nvSpPr>
        <p:spPr/>
        <p:txBody>
          <a:bodyPr/>
          <a:lstStyle/>
          <a:p>
            <a:r>
              <a:rPr lang="en-US" dirty="0"/>
              <a:t>Get passives vs Be passives</a:t>
            </a:r>
          </a:p>
        </p:txBody>
      </p:sp>
      <p:sp>
        <p:nvSpPr>
          <p:cNvPr id="3" name="Text Placeholder 2">
            <a:extLst>
              <a:ext uri="{FF2B5EF4-FFF2-40B4-BE49-F238E27FC236}">
                <a16:creationId xmlns:a16="http://schemas.microsoft.com/office/drawing/2014/main" id="{1CC46787-B904-0B41-A064-8159F360675A}"/>
              </a:ext>
            </a:extLst>
          </p:cNvPr>
          <p:cNvSpPr>
            <a:spLocks noGrp="1"/>
          </p:cNvSpPr>
          <p:nvPr>
            <p:ph type="body" idx="1"/>
          </p:nvPr>
        </p:nvSpPr>
        <p:spPr/>
        <p:txBody>
          <a:bodyPr/>
          <a:lstStyle/>
          <a:p>
            <a:endParaRPr lang="en-US"/>
          </a:p>
        </p:txBody>
      </p:sp>
      <p:pic>
        <p:nvPicPr>
          <p:cNvPr id="4" name="Picture 3" descr="Table&#10;&#10;Description automatically generated">
            <a:extLst>
              <a:ext uri="{FF2B5EF4-FFF2-40B4-BE49-F238E27FC236}">
                <a16:creationId xmlns:a16="http://schemas.microsoft.com/office/drawing/2014/main" id="{ED1745EE-4854-764F-86F8-53BF8D106886}"/>
              </a:ext>
            </a:extLst>
          </p:cNvPr>
          <p:cNvPicPr>
            <a:picLocks noChangeAspect="1"/>
          </p:cNvPicPr>
          <p:nvPr/>
        </p:nvPicPr>
        <p:blipFill rotWithShape="1">
          <a:blip r:embed="rId2"/>
          <a:srcRect l="89519"/>
          <a:stretch/>
        </p:blipFill>
        <p:spPr>
          <a:xfrm>
            <a:off x="1683834" y="1029550"/>
            <a:ext cx="839904" cy="3568700"/>
          </a:xfrm>
          <a:prstGeom prst="rect">
            <a:avLst/>
          </a:prstGeom>
        </p:spPr>
      </p:pic>
      <p:pic>
        <p:nvPicPr>
          <p:cNvPr id="5" name="Picture 4" descr="Table&#10;&#10;Description automatically generated">
            <a:extLst>
              <a:ext uri="{FF2B5EF4-FFF2-40B4-BE49-F238E27FC236}">
                <a16:creationId xmlns:a16="http://schemas.microsoft.com/office/drawing/2014/main" id="{D40D8454-F0D8-8F45-85C2-297B2FD54E3F}"/>
              </a:ext>
            </a:extLst>
          </p:cNvPr>
          <p:cNvPicPr>
            <a:picLocks noChangeAspect="1"/>
          </p:cNvPicPr>
          <p:nvPr/>
        </p:nvPicPr>
        <p:blipFill rotWithShape="1">
          <a:blip r:embed="rId3"/>
          <a:srcRect l="88164"/>
          <a:stretch/>
        </p:blipFill>
        <p:spPr>
          <a:xfrm>
            <a:off x="2564321" y="1100250"/>
            <a:ext cx="989051" cy="3390900"/>
          </a:xfrm>
          <a:prstGeom prst="rect">
            <a:avLst/>
          </a:prstGeom>
        </p:spPr>
      </p:pic>
    </p:spTree>
    <p:extLst>
      <p:ext uri="{BB962C8B-B14F-4D97-AF65-F5344CB8AC3E}">
        <p14:creationId xmlns:p14="http://schemas.microsoft.com/office/powerpoint/2010/main" val="894921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9F632-43D8-E24C-95F5-7DF6D889C31C}"/>
              </a:ext>
            </a:extLst>
          </p:cNvPr>
          <p:cNvSpPr>
            <a:spLocks noGrp="1"/>
          </p:cNvSpPr>
          <p:nvPr>
            <p:ph type="title"/>
          </p:nvPr>
        </p:nvSpPr>
        <p:spPr/>
        <p:txBody>
          <a:bodyPr/>
          <a:lstStyle/>
          <a:p>
            <a:r>
              <a:rPr lang="en-US" dirty="0"/>
              <a:t>circumjacent</a:t>
            </a:r>
          </a:p>
        </p:txBody>
      </p:sp>
      <p:sp>
        <p:nvSpPr>
          <p:cNvPr id="3" name="Text Placeholder 2">
            <a:extLst>
              <a:ext uri="{FF2B5EF4-FFF2-40B4-BE49-F238E27FC236}">
                <a16:creationId xmlns:a16="http://schemas.microsoft.com/office/drawing/2014/main" id="{137545E8-4E05-EA45-8695-DF81E66B583D}"/>
              </a:ext>
            </a:extLst>
          </p:cNvPr>
          <p:cNvSpPr>
            <a:spLocks noGrp="1"/>
          </p:cNvSpPr>
          <p:nvPr>
            <p:ph type="body" idx="1"/>
          </p:nvPr>
        </p:nvSpPr>
        <p:spPr/>
        <p:txBody>
          <a:bodyPr/>
          <a:lstStyle/>
          <a:p>
            <a:endParaRPr lang="en-US"/>
          </a:p>
        </p:txBody>
      </p:sp>
      <p:pic>
        <p:nvPicPr>
          <p:cNvPr id="5" name="Picture 4" descr="A picture containing table&#10;&#10;Description automatically generated">
            <a:extLst>
              <a:ext uri="{FF2B5EF4-FFF2-40B4-BE49-F238E27FC236}">
                <a16:creationId xmlns:a16="http://schemas.microsoft.com/office/drawing/2014/main" id="{99436AC5-C6ED-AD4E-8B0F-4A19EFF7E472}"/>
              </a:ext>
            </a:extLst>
          </p:cNvPr>
          <p:cNvPicPr>
            <a:picLocks noChangeAspect="1"/>
          </p:cNvPicPr>
          <p:nvPr/>
        </p:nvPicPr>
        <p:blipFill>
          <a:blip r:embed="rId3"/>
          <a:stretch>
            <a:fillRect/>
          </a:stretch>
        </p:blipFill>
        <p:spPr>
          <a:xfrm>
            <a:off x="584200" y="869950"/>
            <a:ext cx="7975600" cy="3403600"/>
          </a:xfrm>
          <a:prstGeom prst="rect">
            <a:avLst/>
          </a:prstGeom>
        </p:spPr>
      </p:pic>
      <p:sp>
        <p:nvSpPr>
          <p:cNvPr id="6" name="Rounded Rectangle 5">
            <a:extLst>
              <a:ext uri="{FF2B5EF4-FFF2-40B4-BE49-F238E27FC236}">
                <a16:creationId xmlns:a16="http://schemas.microsoft.com/office/drawing/2014/main" id="{F76E1235-E00C-004F-A01B-3019CE69DBF3}"/>
              </a:ext>
            </a:extLst>
          </p:cNvPr>
          <p:cNvSpPr/>
          <p:nvPr/>
        </p:nvSpPr>
        <p:spPr>
          <a:xfrm>
            <a:off x="577850" y="2286000"/>
            <a:ext cx="7988300" cy="40144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22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F2D0-F77D-DF42-BF15-DE0FC63DF50A}"/>
              </a:ext>
            </a:extLst>
          </p:cNvPr>
          <p:cNvSpPr>
            <a:spLocks noGrp="1"/>
          </p:cNvSpPr>
          <p:nvPr>
            <p:ph type="title"/>
          </p:nvPr>
        </p:nvSpPr>
        <p:spPr/>
        <p:txBody>
          <a:bodyPr/>
          <a:lstStyle/>
          <a:p>
            <a:r>
              <a:rPr lang="en-US" dirty="0"/>
              <a:t>In Addition</a:t>
            </a:r>
          </a:p>
        </p:txBody>
      </p:sp>
      <p:sp>
        <p:nvSpPr>
          <p:cNvPr id="3" name="Text Placeholder 2">
            <a:extLst>
              <a:ext uri="{FF2B5EF4-FFF2-40B4-BE49-F238E27FC236}">
                <a16:creationId xmlns:a16="http://schemas.microsoft.com/office/drawing/2014/main" id="{90C5F80A-FCDF-B74E-B3E7-4A774DEB07EF}"/>
              </a:ext>
            </a:extLst>
          </p:cNvPr>
          <p:cNvSpPr>
            <a:spLocks noGrp="1"/>
          </p:cNvSpPr>
          <p:nvPr>
            <p:ph type="body"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0958C14F-D7BE-A04D-ABD0-81BDAEA2255A}"/>
              </a:ext>
            </a:extLst>
          </p:cNvPr>
          <p:cNvPicPr>
            <a:picLocks noChangeAspect="1"/>
          </p:cNvPicPr>
          <p:nvPr/>
        </p:nvPicPr>
        <p:blipFill>
          <a:blip r:embed="rId3"/>
          <a:stretch>
            <a:fillRect/>
          </a:stretch>
        </p:blipFill>
        <p:spPr>
          <a:xfrm>
            <a:off x="571500" y="901700"/>
            <a:ext cx="8001000" cy="3340100"/>
          </a:xfrm>
          <a:prstGeom prst="rect">
            <a:avLst/>
          </a:prstGeom>
        </p:spPr>
      </p:pic>
      <p:sp>
        <p:nvSpPr>
          <p:cNvPr id="6" name="Rounded Rectangle 5">
            <a:extLst>
              <a:ext uri="{FF2B5EF4-FFF2-40B4-BE49-F238E27FC236}">
                <a16:creationId xmlns:a16="http://schemas.microsoft.com/office/drawing/2014/main" id="{23EE43B7-771B-634A-89FE-0F5576C997AA}"/>
              </a:ext>
            </a:extLst>
          </p:cNvPr>
          <p:cNvSpPr/>
          <p:nvPr/>
        </p:nvSpPr>
        <p:spPr>
          <a:xfrm>
            <a:off x="577850" y="2286000"/>
            <a:ext cx="7988300" cy="40144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254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3642-F39B-6547-8381-D8A02B0D00E6}"/>
              </a:ext>
            </a:extLst>
          </p:cNvPr>
          <p:cNvSpPr>
            <a:spLocks noGrp="1"/>
          </p:cNvSpPr>
          <p:nvPr>
            <p:ph type="title"/>
          </p:nvPr>
        </p:nvSpPr>
        <p:spPr/>
        <p:txBody>
          <a:bodyPr/>
          <a:lstStyle/>
          <a:p>
            <a:r>
              <a:rPr lang="en-US" dirty="0"/>
              <a:t>Additionally</a:t>
            </a:r>
          </a:p>
        </p:txBody>
      </p:sp>
      <p:sp>
        <p:nvSpPr>
          <p:cNvPr id="3" name="Text Placeholder 2">
            <a:extLst>
              <a:ext uri="{FF2B5EF4-FFF2-40B4-BE49-F238E27FC236}">
                <a16:creationId xmlns:a16="http://schemas.microsoft.com/office/drawing/2014/main" id="{236C64F7-F294-D841-8754-D046E8B4A1CB}"/>
              </a:ext>
            </a:extLst>
          </p:cNvPr>
          <p:cNvSpPr>
            <a:spLocks noGrp="1"/>
          </p:cNvSpPr>
          <p:nvPr>
            <p:ph type="body"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66FAF5EA-7284-CA4B-A7B7-B671F2BB8D7A}"/>
              </a:ext>
            </a:extLst>
          </p:cNvPr>
          <p:cNvPicPr>
            <a:picLocks noChangeAspect="1"/>
          </p:cNvPicPr>
          <p:nvPr/>
        </p:nvPicPr>
        <p:blipFill>
          <a:blip r:embed="rId2"/>
          <a:stretch>
            <a:fillRect/>
          </a:stretch>
        </p:blipFill>
        <p:spPr>
          <a:xfrm>
            <a:off x="438150" y="882650"/>
            <a:ext cx="8267700" cy="3378200"/>
          </a:xfrm>
          <a:prstGeom prst="rect">
            <a:avLst/>
          </a:prstGeom>
        </p:spPr>
      </p:pic>
    </p:spTree>
    <p:extLst>
      <p:ext uri="{BB962C8B-B14F-4D97-AF65-F5344CB8AC3E}">
        <p14:creationId xmlns:p14="http://schemas.microsoft.com/office/powerpoint/2010/main" val="3637391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1CC4D-792A-0742-AED6-A2316D13D3A7}"/>
              </a:ext>
            </a:extLst>
          </p:cNvPr>
          <p:cNvSpPr>
            <a:spLocks noGrp="1"/>
          </p:cNvSpPr>
          <p:nvPr>
            <p:ph type="title"/>
          </p:nvPr>
        </p:nvSpPr>
        <p:spPr>
          <a:xfrm>
            <a:off x="1996068" y="172805"/>
            <a:ext cx="6266985" cy="635400"/>
          </a:xfrm>
        </p:spPr>
        <p:txBody>
          <a:bodyPr/>
          <a:lstStyle/>
          <a:p>
            <a:pPr algn="ctr"/>
            <a:r>
              <a:rPr lang="en-US" dirty="0"/>
              <a:t>In addition   vs   Additionally</a:t>
            </a:r>
          </a:p>
        </p:txBody>
      </p:sp>
      <p:sp>
        <p:nvSpPr>
          <p:cNvPr id="3" name="Text Placeholder 2">
            <a:extLst>
              <a:ext uri="{FF2B5EF4-FFF2-40B4-BE49-F238E27FC236}">
                <a16:creationId xmlns:a16="http://schemas.microsoft.com/office/drawing/2014/main" id="{1138C342-85D2-0743-9C62-A3EA85AFB685}"/>
              </a:ext>
            </a:extLst>
          </p:cNvPr>
          <p:cNvSpPr>
            <a:spLocks noGrp="1"/>
          </p:cNvSpPr>
          <p:nvPr>
            <p:ph type="body" idx="1"/>
          </p:nvPr>
        </p:nvSpPr>
        <p:spPr/>
        <p:txBody>
          <a:bodyPr/>
          <a:lstStyle/>
          <a:p>
            <a:endParaRPr lang="en-US" dirty="0"/>
          </a:p>
        </p:txBody>
      </p:sp>
      <p:pic>
        <p:nvPicPr>
          <p:cNvPr id="4" name="Picture 3" descr="Table&#10;&#10;Description automatically generated">
            <a:extLst>
              <a:ext uri="{FF2B5EF4-FFF2-40B4-BE49-F238E27FC236}">
                <a16:creationId xmlns:a16="http://schemas.microsoft.com/office/drawing/2014/main" id="{5A02CDCB-015E-424D-9CFC-0E2AE2D31536}"/>
              </a:ext>
            </a:extLst>
          </p:cNvPr>
          <p:cNvPicPr>
            <a:picLocks noChangeAspect="1"/>
          </p:cNvPicPr>
          <p:nvPr/>
        </p:nvPicPr>
        <p:blipFill rotWithShape="1">
          <a:blip r:embed="rId2"/>
          <a:srcRect l="1033" t="8393" r="82056" b="3468"/>
          <a:stretch/>
        </p:blipFill>
        <p:spPr>
          <a:xfrm>
            <a:off x="1601975" y="913678"/>
            <a:ext cx="1718582" cy="3739317"/>
          </a:xfrm>
          <a:prstGeom prst="rect">
            <a:avLst/>
          </a:prstGeom>
        </p:spPr>
      </p:pic>
      <p:pic>
        <p:nvPicPr>
          <p:cNvPr id="5" name="Picture 4" descr="Table&#10;&#10;Description automatically generated">
            <a:extLst>
              <a:ext uri="{FF2B5EF4-FFF2-40B4-BE49-F238E27FC236}">
                <a16:creationId xmlns:a16="http://schemas.microsoft.com/office/drawing/2014/main" id="{87553D6C-E4BB-984A-A8B6-47551651B5C9}"/>
              </a:ext>
            </a:extLst>
          </p:cNvPr>
          <p:cNvPicPr>
            <a:picLocks noChangeAspect="1"/>
          </p:cNvPicPr>
          <p:nvPr/>
        </p:nvPicPr>
        <p:blipFill rotWithShape="1">
          <a:blip r:embed="rId2"/>
          <a:srcRect l="90236" t="8393" r="2084" b="3468"/>
          <a:stretch/>
        </p:blipFill>
        <p:spPr>
          <a:xfrm>
            <a:off x="3891778" y="913679"/>
            <a:ext cx="791735" cy="3793236"/>
          </a:xfrm>
          <a:prstGeom prst="rect">
            <a:avLst/>
          </a:prstGeom>
        </p:spPr>
      </p:pic>
      <p:pic>
        <p:nvPicPr>
          <p:cNvPr id="6" name="Picture 5" descr="Table&#10;&#10;Description automatically generated">
            <a:extLst>
              <a:ext uri="{FF2B5EF4-FFF2-40B4-BE49-F238E27FC236}">
                <a16:creationId xmlns:a16="http://schemas.microsoft.com/office/drawing/2014/main" id="{4070B16B-7789-B542-832B-0048D1524C2B}"/>
              </a:ext>
            </a:extLst>
          </p:cNvPr>
          <p:cNvPicPr>
            <a:picLocks noChangeAspect="1"/>
          </p:cNvPicPr>
          <p:nvPr/>
        </p:nvPicPr>
        <p:blipFill rotWithShape="1">
          <a:blip r:embed="rId3"/>
          <a:srcRect l="89519" t="6441" r="1359" b="5578"/>
          <a:stretch/>
        </p:blipFill>
        <p:spPr>
          <a:xfrm>
            <a:off x="5375463" y="832186"/>
            <a:ext cx="969582" cy="3820809"/>
          </a:xfrm>
          <a:prstGeom prst="rect">
            <a:avLst/>
          </a:prstGeom>
        </p:spPr>
      </p:pic>
      <p:sp>
        <p:nvSpPr>
          <p:cNvPr id="7" name="Rounded Rectangle 6">
            <a:extLst>
              <a:ext uri="{FF2B5EF4-FFF2-40B4-BE49-F238E27FC236}">
                <a16:creationId xmlns:a16="http://schemas.microsoft.com/office/drawing/2014/main" id="{B5D91061-47CC-544E-818A-4423DE5C828D}"/>
              </a:ext>
            </a:extLst>
          </p:cNvPr>
          <p:cNvSpPr/>
          <p:nvPr/>
        </p:nvSpPr>
        <p:spPr>
          <a:xfrm>
            <a:off x="1776700" y="2408853"/>
            <a:ext cx="4568345" cy="40144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1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9DAA-2C2A-454A-9DAF-563AB3DEA6F0}"/>
              </a:ext>
            </a:extLst>
          </p:cNvPr>
          <p:cNvSpPr>
            <a:spLocks noGrp="1"/>
          </p:cNvSpPr>
          <p:nvPr>
            <p:ph type="title"/>
          </p:nvPr>
        </p:nvSpPr>
        <p:spPr/>
        <p:txBody>
          <a:bodyPr/>
          <a:lstStyle/>
          <a:p>
            <a:r>
              <a:rPr lang="en-US" dirty="0"/>
              <a:t>but</a:t>
            </a:r>
          </a:p>
        </p:txBody>
      </p:sp>
      <p:sp>
        <p:nvSpPr>
          <p:cNvPr id="3" name="Text Placeholder 2">
            <a:extLst>
              <a:ext uri="{FF2B5EF4-FFF2-40B4-BE49-F238E27FC236}">
                <a16:creationId xmlns:a16="http://schemas.microsoft.com/office/drawing/2014/main" id="{B2CB236B-2988-994F-BFAE-54B7BDFFD5B5}"/>
              </a:ext>
            </a:extLst>
          </p:cNvPr>
          <p:cNvSpPr>
            <a:spLocks noGrp="1"/>
          </p:cNvSpPr>
          <p:nvPr>
            <p:ph type="body" idx="1"/>
          </p:nvPr>
        </p:nvSpPr>
        <p:spPr/>
        <p:txBody>
          <a:bodyPr/>
          <a:lstStyle/>
          <a:p>
            <a:endParaRPr lang="en-US"/>
          </a:p>
        </p:txBody>
      </p:sp>
      <p:pic>
        <p:nvPicPr>
          <p:cNvPr id="5" name="Picture 4" descr="A picture containing table&#10;&#10;Description automatically generated">
            <a:extLst>
              <a:ext uri="{FF2B5EF4-FFF2-40B4-BE49-F238E27FC236}">
                <a16:creationId xmlns:a16="http://schemas.microsoft.com/office/drawing/2014/main" id="{C3E2C141-7FF5-2D49-B822-3FA5B325D4C2}"/>
              </a:ext>
            </a:extLst>
          </p:cNvPr>
          <p:cNvPicPr>
            <a:picLocks noChangeAspect="1"/>
          </p:cNvPicPr>
          <p:nvPr/>
        </p:nvPicPr>
        <p:blipFill>
          <a:blip r:embed="rId2"/>
          <a:stretch>
            <a:fillRect/>
          </a:stretch>
        </p:blipFill>
        <p:spPr>
          <a:xfrm>
            <a:off x="450850" y="869950"/>
            <a:ext cx="8242300" cy="3403600"/>
          </a:xfrm>
          <a:prstGeom prst="rect">
            <a:avLst/>
          </a:prstGeom>
        </p:spPr>
      </p:pic>
      <p:sp>
        <p:nvSpPr>
          <p:cNvPr id="6" name="Rounded Rectangle 5">
            <a:extLst>
              <a:ext uri="{FF2B5EF4-FFF2-40B4-BE49-F238E27FC236}">
                <a16:creationId xmlns:a16="http://schemas.microsoft.com/office/drawing/2014/main" id="{368C1B4F-744C-B447-9FC9-34E50EA72563}"/>
              </a:ext>
            </a:extLst>
          </p:cNvPr>
          <p:cNvSpPr/>
          <p:nvPr/>
        </p:nvSpPr>
        <p:spPr>
          <a:xfrm>
            <a:off x="577850" y="2286000"/>
            <a:ext cx="7988300" cy="40144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8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1252-ED6A-3F47-8CDE-E2ACF18A28E8}"/>
              </a:ext>
            </a:extLst>
          </p:cNvPr>
          <p:cNvSpPr>
            <a:spLocks noGrp="1"/>
          </p:cNvSpPr>
          <p:nvPr>
            <p:ph type="title"/>
          </p:nvPr>
        </p:nvSpPr>
        <p:spPr/>
        <p:txBody>
          <a:bodyPr/>
          <a:lstStyle/>
          <a:p>
            <a:r>
              <a:rPr lang="en-US" dirty="0" err="1"/>
              <a:t>UnCommon</a:t>
            </a:r>
            <a:r>
              <a:rPr lang="en-US" dirty="0"/>
              <a:t> Choices- Clichés</a:t>
            </a:r>
          </a:p>
        </p:txBody>
      </p:sp>
      <p:sp>
        <p:nvSpPr>
          <p:cNvPr id="3" name="Text Placeholder 2">
            <a:extLst>
              <a:ext uri="{FF2B5EF4-FFF2-40B4-BE49-F238E27FC236}">
                <a16:creationId xmlns:a16="http://schemas.microsoft.com/office/drawing/2014/main" id="{4413D0EA-C7B4-C541-9DF4-191A4A03F74C}"/>
              </a:ext>
            </a:extLst>
          </p:cNvPr>
          <p:cNvSpPr>
            <a:spLocks noGrp="1"/>
          </p:cNvSpPr>
          <p:nvPr>
            <p:ph type="body" idx="1"/>
          </p:nvPr>
        </p:nvSpPr>
        <p:spPr/>
        <p:txBody>
          <a:bodyPr/>
          <a:lstStyle/>
          <a:p>
            <a:r>
              <a:rPr lang="en-US" dirty="0"/>
              <a:t>Examples of Clichés</a:t>
            </a:r>
          </a:p>
          <a:p>
            <a:pPr lvl="1"/>
            <a:r>
              <a:rPr lang="en-US" dirty="0"/>
              <a:t>In this day and age</a:t>
            </a:r>
          </a:p>
          <a:p>
            <a:pPr lvl="1"/>
            <a:r>
              <a:rPr lang="en-US" dirty="0"/>
              <a:t>In the current climate</a:t>
            </a:r>
          </a:p>
          <a:p>
            <a:pPr lvl="1"/>
            <a:r>
              <a:rPr lang="en-US" dirty="0"/>
              <a:t>Good things come to those who wait</a:t>
            </a:r>
          </a:p>
          <a:p>
            <a:pPr lvl="1"/>
            <a:r>
              <a:rPr lang="en-US" dirty="0"/>
              <a:t>Little did I know</a:t>
            </a:r>
          </a:p>
          <a:p>
            <a:pPr lvl="1"/>
            <a:r>
              <a:rPr lang="en-US" dirty="0"/>
              <a:t>Since the beginning of time</a:t>
            </a:r>
          </a:p>
          <a:p>
            <a:pPr lvl="1"/>
            <a:endParaRPr lang="en-US" dirty="0"/>
          </a:p>
        </p:txBody>
      </p:sp>
      <p:sp>
        <p:nvSpPr>
          <p:cNvPr id="4" name="Rectangle 3">
            <a:extLst>
              <a:ext uri="{FF2B5EF4-FFF2-40B4-BE49-F238E27FC236}">
                <a16:creationId xmlns:a16="http://schemas.microsoft.com/office/drawing/2014/main" id="{9A0ABA53-E131-2345-86BA-5D6E47A4CD29}"/>
              </a:ext>
            </a:extLst>
          </p:cNvPr>
          <p:cNvSpPr/>
          <p:nvPr/>
        </p:nvSpPr>
        <p:spPr>
          <a:xfrm>
            <a:off x="654200" y="4367417"/>
            <a:ext cx="6553397"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400" dirty="0"/>
              <a:t>Avoid these in most academic/technical writing</a:t>
            </a:r>
          </a:p>
        </p:txBody>
      </p:sp>
    </p:spTree>
    <p:custDataLst>
      <p:tags r:id="rId1"/>
    </p:custDataLst>
    <p:extLst>
      <p:ext uri="{BB962C8B-B14F-4D97-AF65-F5344CB8AC3E}">
        <p14:creationId xmlns:p14="http://schemas.microsoft.com/office/powerpoint/2010/main" val="4175136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B1DE4-14BC-FC4E-831A-86115DF1D5F4}"/>
              </a:ext>
            </a:extLst>
          </p:cNvPr>
          <p:cNvSpPr>
            <a:spLocks noGrp="1"/>
          </p:cNvSpPr>
          <p:nvPr>
            <p:ph type="title"/>
          </p:nvPr>
        </p:nvSpPr>
        <p:spPr/>
        <p:txBody>
          <a:bodyPr/>
          <a:lstStyle/>
          <a:p>
            <a:r>
              <a:rPr lang="en-US" dirty="0"/>
              <a:t>However</a:t>
            </a:r>
            <a:br>
              <a:rPr lang="en-US" dirty="0"/>
            </a:br>
            <a:endParaRPr lang="en-US" dirty="0"/>
          </a:p>
        </p:txBody>
      </p:sp>
      <p:sp>
        <p:nvSpPr>
          <p:cNvPr id="3" name="Text Placeholder 2">
            <a:extLst>
              <a:ext uri="{FF2B5EF4-FFF2-40B4-BE49-F238E27FC236}">
                <a16:creationId xmlns:a16="http://schemas.microsoft.com/office/drawing/2014/main" id="{FC018DE9-4911-7444-8E34-CF9BAEDA6648}"/>
              </a:ext>
            </a:extLst>
          </p:cNvPr>
          <p:cNvSpPr>
            <a:spLocks noGrp="1"/>
          </p:cNvSpPr>
          <p:nvPr>
            <p:ph type="body"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DB212CAB-CF6B-D146-9593-1DACCF1DBA8A}"/>
              </a:ext>
            </a:extLst>
          </p:cNvPr>
          <p:cNvPicPr>
            <a:picLocks noChangeAspect="1"/>
          </p:cNvPicPr>
          <p:nvPr/>
        </p:nvPicPr>
        <p:blipFill>
          <a:blip r:embed="rId2"/>
          <a:stretch>
            <a:fillRect/>
          </a:stretch>
        </p:blipFill>
        <p:spPr>
          <a:xfrm>
            <a:off x="527050" y="876300"/>
            <a:ext cx="8089900" cy="3390900"/>
          </a:xfrm>
          <a:prstGeom prst="rect">
            <a:avLst/>
          </a:prstGeom>
        </p:spPr>
      </p:pic>
    </p:spTree>
    <p:extLst>
      <p:ext uri="{BB962C8B-B14F-4D97-AF65-F5344CB8AC3E}">
        <p14:creationId xmlns:p14="http://schemas.microsoft.com/office/powerpoint/2010/main" val="2824550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FA808-64D0-4244-AEEB-DCB9D7772C6A}"/>
              </a:ext>
            </a:extLst>
          </p:cNvPr>
          <p:cNvSpPr>
            <a:spLocks noGrp="1"/>
          </p:cNvSpPr>
          <p:nvPr>
            <p:ph type="title"/>
          </p:nvPr>
        </p:nvSpPr>
        <p:spPr/>
        <p:txBody>
          <a:bodyPr/>
          <a:lstStyle/>
          <a:p>
            <a:r>
              <a:rPr lang="en-US" dirty="0" err="1"/>
              <a:t>AntConc</a:t>
            </a:r>
            <a:r>
              <a:rPr lang="en-US" dirty="0"/>
              <a:t> (</a:t>
            </a:r>
            <a:r>
              <a:rPr lang="en-US" dirty="0">
                <a:hlinkClick r:id="rId3"/>
              </a:rPr>
              <a:t>free software</a:t>
            </a:r>
            <a:r>
              <a:rPr lang="en-US" dirty="0"/>
              <a:t>)</a:t>
            </a:r>
          </a:p>
        </p:txBody>
      </p:sp>
      <p:sp>
        <p:nvSpPr>
          <p:cNvPr id="3" name="Text Placeholder 2">
            <a:extLst>
              <a:ext uri="{FF2B5EF4-FFF2-40B4-BE49-F238E27FC236}">
                <a16:creationId xmlns:a16="http://schemas.microsoft.com/office/drawing/2014/main" id="{728694FE-5A31-454D-BF55-D176B13A25EA}"/>
              </a:ext>
            </a:extLst>
          </p:cNvPr>
          <p:cNvSpPr>
            <a:spLocks noGrp="1"/>
          </p:cNvSpPr>
          <p:nvPr>
            <p:ph type="body" idx="1"/>
          </p:nvPr>
        </p:nvSpPr>
        <p:spPr>
          <a:xfrm>
            <a:off x="416250" y="1102056"/>
            <a:ext cx="8471272" cy="3434575"/>
          </a:xfrm>
        </p:spPr>
        <p:txBody>
          <a:bodyPr/>
          <a:lstStyle/>
          <a:p>
            <a:r>
              <a:rPr lang="en-US" dirty="0"/>
              <a:t>You give the program .</a:t>
            </a:r>
            <a:r>
              <a:rPr lang="en-US" dirty="0" err="1"/>
              <a:t>txts</a:t>
            </a:r>
            <a:r>
              <a:rPr lang="en-US" dirty="0"/>
              <a:t> of the type of writing to explore</a:t>
            </a:r>
          </a:p>
          <a:p>
            <a:pPr lvl="1"/>
            <a:r>
              <a:rPr lang="en-US" dirty="0"/>
              <a:t>Ex. Chemical engineering research paper abstracts</a:t>
            </a:r>
          </a:p>
          <a:p>
            <a:r>
              <a:rPr lang="en-US" dirty="0"/>
              <a:t>Concordance/KWIC lines, Plots, Collocations, N-Grams</a:t>
            </a:r>
          </a:p>
          <a:p>
            <a:endParaRPr lang="en-US" dirty="0"/>
          </a:p>
          <a:p>
            <a:r>
              <a:rPr lang="en-US" dirty="0"/>
              <a:t>Find common phrases, patterns of use, </a:t>
            </a:r>
            <a:r>
              <a:rPr lang="en-US" dirty="0" err="1"/>
              <a:t>etc</a:t>
            </a:r>
            <a:endParaRPr lang="en-US" dirty="0"/>
          </a:p>
          <a:p>
            <a:r>
              <a:rPr lang="en-US" dirty="0"/>
              <a:t>Big picture view of where terms/phrases occur in the text</a:t>
            </a:r>
          </a:p>
          <a:p>
            <a:r>
              <a:rPr lang="en-US" dirty="0"/>
              <a:t>Terms/usage in context: what prepositions w/this verb?</a:t>
            </a:r>
          </a:p>
          <a:p>
            <a:endParaRPr lang="en-US" dirty="0"/>
          </a:p>
          <a:p>
            <a:r>
              <a:rPr lang="en-US" dirty="0"/>
              <a:t>Slides, tutorials, download links in </a:t>
            </a:r>
            <a:r>
              <a:rPr lang="en-US" dirty="0" err="1"/>
              <a:t>collab</a:t>
            </a:r>
            <a:r>
              <a:rPr lang="en-US" dirty="0"/>
              <a:t> </a:t>
            </a:r>
          </a:p>
          <a:p>
            <a:endParaRPr lang="en-US" dirty="0"/>
          </a:p>
        </p:txBody>
      </p:sp>
      <p:pic>
        <p:nvPicPr>
          <p:cNvPr id="4" name="Picture 3">
            <a:extLst>
              <a:ext uri="{FF2B5EF4-FFF2-40B4-BE49-F238E27FC236}">
                <a16:creationId xmlns:a16="http://schemas.microsoft.com/office/drawing/2014/main" id="{B3817C6C-9073-204F-8746-76D1C5571434}"/>
              </a:ext>
            </a:extLst>
          </p:cNvPr>
          <p:cNvPicPr>
            <a:picLocks noChangeAspect="1"/>
          </p:cNvPicPr>
          <p:nvPr/>
        </p:nvPicPr>
        <p:blipFill>
          <a:blip r:embed="rId4"/>
          <a:stretch>
            <a:fillRect/>
          </a:stretch>
        </p:blipFill>
        <p:spPr>
          <a:xfrm>
            <a:off x="7913276" y="-133156"/>
            <a:ext cx="1230724" cy="1315185"/>
          </a:xfrm>
          <a:prstGeom prst="rect">
            <a:avLst/>
          </a:prstGeom>
        </p:spPr>
      </p:pic>
    </p:spTree>
    <p:extLst>
      <p:ext uri="{BB962C8B-B14F-4D97-AF65-F5344CB8AC3E}">
        <p14:creationId xmlns:p14="http://schemas.microsoft.com/office/powerpoint/2010/main" val="3720840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1DA6-C07C-6840-8D30-AADDC614BB90}"/>
              </a:ext>
            </a:extLst>
          </p:cNvPr>
          <p:cNvSpPr>
            <a:spLocks noGrp="1"/>
          </p:cNvSpPr>
          <p:nvPr>
            <p:ph type="title"/>
          </p:nvPr>
        </p:nvSpPr>
        <p:spPr/>
        <p:txBody>
          <a:bodyPr/>
          <a:lstStyle/>
          <a:p>
            <a:r>
              <a:rPr lang="en-US" dirty="0"/>
              <a:t>Collocation &amp; Technical Dictionaries</a:t>
            </a:r>
          </a:p>
        </p:txBody>
      </p:sp>
      <p:sp>
        <p:nvSpPr>
          <p:cNvPr id="3" name="Text Placeholder 2">
            <a:extLst>
              <a:ext uri="{FF2B5EF4-FFF2-40B4-BE49-F238E27FC236}">
                <a16:creationId xmlns:a16="http://schemas.microsoft.com/office/drawing/2014/main" id="{63FFB6B4-0782-ED41-996D-C672B451069C}"/>
              </a:ext>
            </a:extLst>
          </p:cNvPr>
          <p:cNvSpPr>
            <a:spLocks noGrp="1"/>
          </p:cNvSpPr>
          <p:nvPr>
            <p:ph type="body" idx="1"/>
          </p:nvPr>
        </p:nvSpPr>
        <p:spPr/>
        <p:txBody>
          <a:bodyPr/>
          <a:lstStyle/>
          <a:p>
            <a:r>
              <a:rPr lang="en-US" sz="2000" dirty="0">
                <a:hlinkClick r:id="rId3"/>
              </a:rPr>
              <a:t>BABYLON 10 SCIENCE &amp; ENGINEERING DICTIONARY</a:t>
            </a:r>
            <a:endParaRPr lang="en-US" sz="2000" dirty="0"/>
          </a:p>
          <a:p>
            <a:r>
              <a:rPr lang="en-US" sz="2000" dirty="0">
                <a:hlinkClick r:id="rId4"/>
              </a:rPr>
              <a:t>JUST THE WORD</a:t>
            </a:r>
            <a:r>
              <a:rPr lang="en-US" sz="2000" dirty="0"/>
              <a:t> Collocation dictionary - see which words go together</a:t>
            </a:r>
          </a:p>
          <a:p>
            <a:r>
              <a:rPr lang="en-US" sz="2000" dirty="0">
                <a:hlinkClick r:id="rId5"/>
              </a:rPr>
              <a:t>OZDIC COLLOCATION DICTIONARY</a:t>
            </a:r>
            <a:r>
              <a:rPr lang="en-US" sz="2000" dirty="0"/>
              <a:t> Shows common constructions, collocations, and grammatical context for the word you look up; note: may not show some very common uses.</a:t>
            </a:r>
          </a:p>
          <a:p>
            <a:r>
              <a:rPr lang="en-US" sz="2000" dirty="0">
                <a:hlinkClick r:id="rId6"/>
              </a:rPr>
              <a:t>Collocation Dictionary</a:t>
            </a:r>
            <a:r>
              <a:rPr lang="en-US" sz="2000" dirty="0"/>
              <a:t> (Oxford)</a:t>
            </a:r>
          </a:p>
          <a:p>
            <a:r>
              <a:rPr lang="en-US" sz="2000" dirty="0">
                <a:hlinkClick r:id="rId7"/>
              </a:rPr>
              <a:t>Forvo</a:t>
            </a:r>
            <a:r>
              <a:rPr lang="en-US" sz="2000" dirty="0"/>
              <a:t> – pronunciation dictionary, includes many technical terms</a:t>
            </a:r>
          </a:p>
          <a:p>
            <a:r>
              <a:rPr lang="en-US" sz="2000" dirty="0">
                <a:hlinkClick r:id="rId8"/>
              </a:rPr>
              <a:t>Write Better-</a:t>
            </a:r>
            <a:r>
              <a:rPr lang="en-US" sz="2000" dirty="0"/>
              <a:t> new plug in for Word, chrome &amp; phone- highlight words &amp; look up corpus examples, patterns, definitions &amp; translation</a:t>
            </a:r>
            <a:r>
              <a:rPr lang="en-US" sz="1600" i="1" dirty="0"/>
              <a:t>- check their privacy policy &amp; data source</a:t>
            </a:r>
          </a:p>
        </p:txBody>
      </p:sp>
      <p:sp>
        <p:nvSpPr>
          <p:cNvPr id="4" name="5-Point Star 3">
            <a:extLst>
              <a:ext uri="{FF2B5EF4-FFF2-40B4-BE49-F238E27FC236}">
                <a16:creationId xmlns:a16="http://schemas.microsoft.com/office/drawing/2014/main" id="{E407D496-12E0-ED4A-8F5C-521E59960C1F}"/>
              </a:ext>
            </a:extLst>
          </p:cNvPr>
          <p:cNvSpPr/>
          <p:nvPr/>
        </p:nvSpPr>
        <p:spPr>
          <a:xfrm>
            <a:off x="654200" y="2016198"/>
            <a:ext cx="506618" cy="473180"/>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1464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AAEFB-1259-1049-9D47-4D6E96AE33FF}"/>
              </a:ext>
            </a:extLst>
          </p:cNvPr>
          <p:cNvSpPr>
            <a:spLocks noGrp="1"/>
          </p:cNvSpPr>
          <p:nvPr>
            <p:ph type="title"/>
          </p:nvPr>
        </p:nvSpPr>
        <p:spPr/>
        <p:txBody>
          <a:bodyPr/>
          <a:lstStyle/>
          <a:p>
            <a:r>
              <a:rPr lang="en-US" dirty="0">
                <a:solidFill>
                  <a:schemeClr val="bg1"/>
                </a:solidFill>
              </a:rPr>
              <a:t>What next?</a:t>
            </a:r>
          </a:p>
        </p:txBody>
      </p:sp>
    </p:spTree>
    <p:extLst>
      <p:ext uri="{BB962C8B-B14F-4D97-AF65-F5344CB8AC3E}">
        <p14:creationId xmlns:p14="http://schemas.microsoft.com/office/powerpoint/2010/main" val="3425944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7D1A0-7BAA-5B4F-A319-B3115F1A1EAB}"/>
              </a:ext>
            </a:extLst>
          </p:cNvPr>
          <p:cNvSpPr>
            <a:spLocks noGrp="1"/>
          </p:cNvSpPr>
          <p:nvPr>
            <p:ph type="title"/>
          </p:nvPr>
        </p:nvSpPr>
        <p:spPr/>
        <p:txBody>
          <a:bodyPr/>
          <a:lstStyle/>
          <a:p>
            <a:r>
              <a:rPr lang="en-US" dirty="0"/>
              <a:t>Try It</a:t>
            </a:r>
          </a:p>
        </p:txBody>
      </p:sp>
      <p:sp>
        <p:nvSpPr>
          <p:cNvPr id="3" name="Text Placeholder 2">
            <a:extLst>
              <a:ext uri="{FF2B5EF4-FFF2-40B4-BE49-F238E27FC236}">
                <a16:creationId xmlns:a16="http://schemas.microsoft.com/office/drawing/2014/main" id="{18D7E6CD-E419-0647-A813-C5FF7A2CC36A}"/>
              </a:ext>
            </a:extLst>
          </p:cNvPr>
          <p:cNvSpPr>
            <a:spLocks noGrp="1"/>
          </p:cNvSpPr>
          <p:nvPr>
            <p:ph type="body" idx="1"/>
          </p:nvPr>
        </p:nvSpPr>
        <p:spPr>
          <a:xfrm>
            <a:off x="654200" y="1100250"/>
            <a:ext cx="8306920" cy="3498000"/>
          </a:xfrm>
        </p:spPr>
        <p:txBody>
          <a:bodyPr/>
          <a:lstStyle/>
          <a:p>
            <a:r>
              <a:rPr lang="en-US" dirty="0"/>
              <a:t>Other exercises in collab</a:t>
            </a:r>
          </a:p>
          <a:p>
            <a:r>
              <a:rPr lang="en-US" dirty="0"/>
              <a:t>Options </a:t>
            </a:r>
            <a:r>
              <a:rPr lang="en-US"/>
              <a:t>in 1.5 </a:t>
            </a:r>
            <a:r>
              <a:rPr lang="en-US" dirty="0"/>
              <a:t>Going Further</a:t>
            </a:r>
          </a:p>
          <a:p>
            <a:r>
              <a:rPr lang="en-US" dirty="0"/>
              <a:t>Use Checklists for your writing</a:t>
            </a:r>
          </a:p>
          <a:p>
            <a:endParaRPr lang="en-US" dirty="0"/>
          </a:p>
          <a:p>
            <a:r>
              <a:rPr lang="en-US" dirty="0"/>
              <a:t>Try resources &amp; practice in additional resources in Collab</a:t>
            </a:r>
          </a:p>
          <a:p>
            <a:r>
              <a:rPr lang="en-US" dirty="0"/>
              <a:t>Try using </a:t>
            </a:r>
            <a:r>
              <a:rPr lang="en-US" dirty="0" err="1"/>
              <a:t>CoCA</a:t>
            </a:r>
            <a:r>
              <a:rPr lang="en-US" dirty="0"/>
              <a:t> or </a:t>
            </a:r>
            <a:r>
              <a:rPr lang="en-US" dirty="0" err="1"/>
              <a:t>AntConc</a:t>
            </a:r>
            <a:r>
              <a:rPr lang="en-US" dirty="0"/>
              <a:t> to help with choices</a:t>
            </a:r>
          </a:p>
        </p:txBody>
      </p:sp>
    </p:spTree>
    <p:extLst>
      <p:ext uri="{BB962C8B-B14F-4D97-AF65-F5344CB8AC3E}">
        <p14:creationId xmlns:p14="http://schemas.microsoft.com/office/powerpoint/2010/main" val="4075264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6BB31-91B8-7046-9B93-FE3BB41FAD4F}"/>
              </a:ext>
            </a:extLst>
          </p:cNvPr>
          <p:cNvSpPr>
            <a:spLocks noGrp="1"/>
          </p:cNvSpPr>
          <p:nvPr>
            <p:ph type="title"/>
          </p:nvPr>
        </p:nvSpPr>
        <p:spPr/>
        <p:txBody>
          <a:bodyPr/>
          <a:lstStyle/>
          <a:p>
            <a:r>
              <a:rPr lang="en-US" dirty="0"/>
              <a:t>Going Further- Self Study</a:t>
            </a:r>
          </a:p>
        </p:txBody>
      </p:sp>
      <p:sp>
        <p:nvSpPr>
          <p:cNvPr id="3" name="Text Placeholder 2">
            <a:extLst>
              <a:ext uri="{FF2B5EF4-FFF2-40B4-BE49-F238E27FC236}">
                <a16:creationId xmlns:a16="http://schemas.microsoft.com/office/drawing/2014/main" id="{B4FA3829-A82C-9743-9021-0DBDFE0C0EFD}"/>
              </a:ext>
            </a:extLst>
          </p:cNvPr>
          <p:cNvSpPr>
            <a:spLocks noGrp="1"/>
          </p:cNvSpPr>
          <p:nvPr>
            <p:ph type="body" idx="1"/>
          </p:nvPr>
        </p:nvSpPr>
        <p:spPr/>
        <p:txBody>
          <a:bodyPr/>
          <a:lstStyle/>
          <a:p>
            <a:r>
              <a:rPr lang="en-US" b="1" dirty="0"/>
              <a:t>Maintain an </a:t>
            </a:r>
            <a:r>
              <a:rPr lang="en-US" b="1" i="1" dirty="0">
                <a:solidFill>
                  <a:srgbClr val="E46E20"/>
                </a:solidFill>
              </a:rPr>
              <a:t>instead of… Try.. </a:t>
            </a:r>
            <a:r>
              <a:rPr lang="en-US" b="1" dirty="0"/>
              <a:t>list</a:t>
            </a:r>
          </a:p>
          <a:p>
            <a:pPr marL="76200" indent="0">
              <a:buNone/>
            </a:pPr>
            <a:r>
              <a:rPr lang="en-US" dirty="0"/>
              <a:t>Following the table, keep your own personal list of words and phrases that you find to be useful replacements.</a:t>
            </a:r>
          </a:p>
          <a:p>
            <a:pPr marL="76200" indent="0">
              <a:buNone/>
            </a:pPr>
            <a:endParaRPr lang="en-US" dirty="0"/>
          </a:p>
          <a:p>
            <a:pPr marL="76200" indent="0">
              <a:buNone/>
            </a:pPr>
            <a:r>
              <a:rPr lang="en-US" dirty="0"/>
              <a:t>Refer to the Word Choice Cheat Sheet</a:t>
            </a:r>
          </a:p>
          <a:p>
            <a:endParaRPr lang="en-US" dirty="0"/>
          </a:p>
        </p:txBody>
      </p:sp>
    </p:spTree>
    <p:extLst>
      <p:ext uri="{BB962C8B-B14F-4D97-AF65-F5344CB8AC3E}">
        <p14:creationId xmlns:p14="http://schemas.microsoft.com/office/powerpoint/2010/main" val="30129855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2BAA-6C52-574D-5080-C07206089611}"/>
              </a:ext>
            </a:extLst>
          </p:cNvPr>
          <p:cNvSpPr>
            <a:spLocks noGrp="1"/>
          </p:cNvSpPr>
          <p:nvPr>
            <p:ph type="title"/>
          </p:nvPr>
        </p:nvSpPr>
        <p:spPr/>
        <p:txBody>
          <a:bodyPr/>
          <a:lstStyle/>
          <a:p>
            <a:r>
              <a:rPr lang="en-US" dirty="0"/>
              <a:t>Books</a:t>
            </a:r>
          </a:p>
        </p:txBody>
      </p:sp>
      <p:sp>
        <p:nvSpPr>
          <p:cNvPr id="3" name="Text Placeholder 2">
            <a:extLst>
              <a:ext uri="{FF2B5EF4-FFF2-40B4-BE49-F238E27FC236}">
                <a16:creationId xmlns:a16="http://schemas.microsoft.com/office/drawing/2014/main" id="{C2BF7BDE-3E11-5068-B396-E397914176BE}"/>
              </a:ext>
            </a:extLst>
          </p:cNvPr>
          <p:cNvSpPr>
            <a:spLocks noGrp="1"/>
          </p:cNvSpPr>
          <p:nvPr>
            <p:ph type="body" idx="1"/>
          </p:nvPr>
        </p:nvSpPr>
        <p:spPr/>
        <p:txBody>
          <a:bodyPr/>
          <a:lstStyle/>
          <a:p>
            <a:r>
              <a:rPr lang="en-US" dirty="0"/>
              <a:t>Swales &amp; Feak – </a:t>
            </a:r>
            <a:r>
              <a:rPr lang="en-US" b="1" dirty="0"/>
              <a:t>Academic Writing for Grad Students</a:t>
            </a:r>
            <a:r>
              <a:rPr lang="en-US" dirty="0"/>
              <a:t> - </a:t>
            </a:r>
            <a:r>
              <a:rPr lang="en-US" u="sng" dirty="0">
                <a:hlinkClick r:id="rId2" tooltip="https://www.press.umich.edu/2173936/academic_writing_for_graduate_students_3rd_edition"/>
              </a:rPr>
              <a:t>https://www.press.umich.edu/2173936/academic_writing_for_graduate_students_3rd_edition</a:t>
            </a:r>
            <a:endParaRPr lang="en-US" dirty="0"/>
          </a:p>
          <a:p>
            <a:r>
              <a:rPr lang="en-US" dirty="0" err="1"/>
              <a:t>Gastel</a:t>
            </a:r>
            <a:r>
              <a:rPr lang="en-US" dirty="0"/>
              <a:t> &amp; Day- </a:t>
            </a:r>
            <a:r>
              <a:rPr lang="en-US" b="1" dirty="0"/>
              <a:t>How to Write and Publish a Scientific Paper-</a:t>
            </a:r>
            <a:endParaRPr lang="en-US" dirty="0"/>
          </a:p>
          <a:p>
            <a:r>
              <a:rPr lang="en-US" u="sng" dirty="0">
                <a:hlinkClick r:id="rId3" tooltip="https://www.amazon.com/How-Write-Publish-Scientific-Paper/dp/1440842809/ref=pd_lpo_1?pd_rd_i=1440842809&amp;psc=1"/>
              </a:rPr>
              <a:t>https://www.amazon.com/How-Write-Publish-Scientific-Paper/dp/1440842809/ref=pd_lpo_1?pd_rd_i=1440842809&amp;psc=1</a:t>
            </a:r>
            <a:endParaRPr lang="en-US" dirty="0"/>
          </a:p>
          <a:p>
            <a:endParaRPr lang="en-US" dirty="0"/>
          </a:p>
        </p:txBody>
      </p:sp>
    </p:spTree>
    <p:extLst>
      <p:ext uri="{BB962C8B-B14F-4D97-AF65-F5344CB8AC3E}">
        <p14:creationId xmlns:p14="http://schemas.microsoft.com/office/powerpoint/2010/main" val="1632704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E6398E-A511-AD44-B6E3-A43E5C28A8D9}"/>
              </a:ext>
            </a:extLst>
          </p:cNvPr>
          <p:cNvSpPr>
            <a:spLocks noGrp="1"/>
          </p:cNvSpPr>
          <p:nvPr>
            <p:ph type="body" sz="quarter" idx="10"/>
          </p:nvPr>
        </p:nvSpPr>
        <p:spPr>
          <a:xfrm>
            <a:off x="0" y="3900488"/>
            <a:ext cx="9143999" cy="1285875"/>
          </a:xfrm>
          <a:ln>
            <a:noFill/>
          </a:ln>
        </p:spPr>
        <p:style>
          <a:lnRef idx="2">
            <a:schemeClr val="accent1"/>
          </a:lnRef>
          <a:fillRef idx="1">
            <a:schemeClr val="lt1"/>
          </a:fillRef>
          <a:effectRef idx="0">
            <a:schemeClr val="accent1"/>
          </a:effectRef>
          <a:fontRef idx="minor">
            <a:schemeClr val="dk1"/>
          </a:fontRef>
        </p:style>
        <p:txBody>
          <a:bodyPr/>
          <a:lstStyle/>
          <a:p>
            <a:r>
              <a:rPr lang="en-US" sz="4000" b="1" cap="none" dirty="0" err="1">
                <a:solidFill>
                  <a:schemeClr val="tx1">
                    <a:lumMod val="75000"/>
                  </a:schemeClr>
                </a:solidFill>
              </a:rPr>
              <a:t>bit.ly</a:t>
            </a:r>
            <a:r>
              <a:rPr lang="en-US" sz="4000" b="1" cap="none" dirty="0">
                <a:solidFill>
                  <a:schemeClr val="tx1">
                    <a:lumMod val="75000"/>
                  </a:schemeClr>
                </a:solidFill>
              </a:rPr>
              <a:t>/SEASGWL</a:t>
            </a:r>
          </a:p>
          <a:p>
            <a:r>
              <a:rPr lang="en-US" sz="3200" cap="none" dirty="0" err="1">
                <a:solidFill>
                  <a:schemeClr val="accent1">
                    <a:lumMod val="50000"/>
                  </a:schemeClr>
                </a:solidFill>
              </a:rPr>
              <a:t>gradwritinglab@virginia.edu</a:t>
            </a:r>
            <a:endParaRPr lang="en-US" sz="3200" cap="none" dirty="0">
              <a:solidFill>
                <a:schemeClr val="accent1">
                  <a:lumMod val="50000"/>
                </a:schemeClr>
              </a:solidFill>
            </a:endParaRPr>
          </a:p>
        </p:txBody>
      </p:sp>
    </p:spTree>
    <p:extLst>
      <p:ext uri="{BB962C8B-B14F-4D97-AF65-F5344CB8AC3E}">
        <p14:creationId xmlns:p14="http://schemas.microsoft.com/office/powerpoint/2010/main" val="1122484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6200-BF14-6A44-A94A-63CF5CD975B4}"/>
              </a:ext>
            </a:extLst>
          </p:cNvPr>
          <p:cNvSpPr>
            <a:spLocks noGrp="1"/>
          </p:cNvSpPr>
          <p:nvPr>
            <p:ph type="title"/>
          </p:nvPr>
        </p:nvSpPr>
        <p:spPr/>
        <p:txBody>
          <a:bodyPr/>
          <a:lstStyle/>
          <a:p>
            <a:r>
              <a:rPr lang="en-US" dirty="0"/>
              <a:t>References from Guelph presentation</a:t>
            </a:r>
          </a:p>
        </p:txBody>
      </p:sp>
      <p:sp>
        <p:nvSpPr>
          <p:cNvPr id="3" name="Text Placeholder 2">
            <a:extLst>
              <a:ext uri="{FF2B5EF4-FFF2-40B4-BE49-F238E27FC236}">
                <a16:creationId xmlns:a16="http://schemas.microsoft.com/office/drawing/2014/main" id="{3E42BF9A-7DA0-B340-B323-1081BE49D941}"/>
              </a:ext>
            </a:extLst>
          </p:cNvPr>
          <p:cNvSpPr>
            <a:spLocks noGrp="1"/>
          </p:cNvSpPr>
          <p:nvPr>
            <p:ph type="body" idx="1"/>
          </p:nvPr>
        </p:nvSpPr>
        <p:spPr/>
        <p:txBody>
          <a:bodyPr/>
          <a:lstStyle/>
          <a:p>
            <a:endParaRPr lang="en-US" sz="1000" dirty="0"/>
          </a:p>
          <a:p>
            <a:pPr marL="76200" indent="0">
              <a:buNone/>
            </a:pPr>
            <a:r>
              <a:rPr lang="en-US" sz="1000" dirty="0"/>
              <a:t>Cottrell, Stella. (2011). Critical Thinking Skills. New York: Palgrave MacMillan. </a:t>
            </a:r>
          </a:p>
          <a:p>
            <a:pPr marL="76200" indent="0">
              <a:buNone/>
            </a:pPr>
            <a:r>
              <a:rPr lang="en-US" sz="1000" dirty="0"/>
              <a:t>◼Davies, Martin. (2011). Study Skills for International Postgraduates. New York: Palgrave MacMillan. </a:t>
            </a:r>
          </a:p>
          <a:p>
            <a:pPr marL="76200" indent="0">
              <a:buNone/>
            </a:pPr>
            <a:r>
              <a:rPr lang="en-US" sz="1000" dirty="0"/>
              <a:t>◼</a:t>
            </a:r>
            <a:r>
              <a:rPr lang="en-US" sz="1000" dirty="0" err="1"/>
              <a:t>Raimes</a:t>
            </a:r>
            <a:r>
              <a:rPr lang="en-US" sz="1000" dirty="0"/>
              <a:t>, Ann. (1998). </a:t>
            </a:r>
            <a:r>
              <a:rPr lang="en-US" sz="1000" i="1" dirty="0"/>
              <a:t>How English Works</a:t>
            </a:r>
            <a:r>
              <a:rPr lang="en-US" sz="1000" dirty="0"/>
              <a:t>. New York: Cambridge University Press. </a:t>
            </a:r>
          </a:p>
          <a:p>
            <a:pPr marL="76200" indent="0">
              <a:buNone/>
            </a:pPr>
            <a:r>
              <a:rPr lang="en-US" sz="1000" dirty="0"/>
              <a:t>◼Swan, Michael. (2005). </a:t>
            </a:r>
            <a:r>
              <a:rPr lang="en-US" sz="1000" i="1" dirty="0"/>
              <a:t>Practical English Usage. </a:t>
            </a:r>
            <a:r>
              <a:rPr lang="en-US" sz="1000" dirty="0"/>
              <a:t>Oxford: Oxford University Press. </a:t>
            </a:r>
          </a:p>
          <a:p>
            <a:endParaRPr lang="en-US" sz="1000" dirty="0"/>
          </a:p>
        </p:txBody>
      </p:sp>
      <p:sp>
        <p:nvSpPr>
          <p:cNvPr id="4" name="Text Placeholder 3">
            <a:extLst>
              <a:ext uri="{FF2B5EF4-FFF2-40B4-BE49-F238E27FC236}">
                <a16:creationId xmlns:a16="http://schemas.microsoft.com/office/drawing/2014/main" id="{75E0FE25-AD35-2F46-8287-576DD524D6B3}"/>
              </a:ext>
            </a:extLst>
          </p:cNvPr>
          <p:cNvSpPr>
            <a:spLocks noGrp="1"/>
          </p:cNvSpPr>
          <p:nvPr>
            <p:ph type="body" idx="2"/>
          </p:nvPr>
        </p:nvSpPr>
        <p:spPr/>
        <p:txBody>
          <a:bodyPr/>
          <a:lstStyle/>
          <a:p>
            <a:pPr marL="76200" indent="0">
              <a:buNone/>
            </a:pPr>
            <a:r>
              <a:rPr lang="en-US" sz="1000" dirty="0"/>
              <a:t>Alley, M. 1996. The craft of scientific writing. 3rd ed. New York: Springer. </a:t>
            </a:r>
          </a:p>
          <a:p>
            <a:pPr marL="76200" indent="0">
              <a:buNone/>
            </a:pPr>
            <a:r>
              <a:rPr lang="en-US" sz="1000" dirty="0"/>
              <a:t>Babington, D, </a:t>
            </a:r>
            <a:r>
              <a:rPr lang="en-US" sz="1000" dirty="0" err="1"/>
              <a:t>LePan</a:t>
            </a:r>
            <a:r>
              <a:rPr lang="en-US" sz="1000" dirty="0"/>
              <a:t>, D. 2005. The Broadview Guide to Writing. 3rd ed. Peterborough: Broadview Press. </a:t>
            </a:r>
          </a:p>
          <a:p>
            <a:pPr marL="76200" indent="0">
              <a:buNone/>
            </a:pPr>
            <a:r>
              <a:rPr lang="en-US" sz="1000" dirty="0"/>
              <a:t>Baker, S. 1998. The Canadian Practical Stylist. 4th Canadian ed. Toronto: Pearson Education Canada. </a:t>
            </a:r>
          </a:p>
          <a:p>
            <a:pPr marL="76200" indent="0">
              <a:buNone/>
            </a:pPr>
            <a:r>
              <a:rPr lang="en-US" sz="1000" dirty="0"/>
              <a:t>Hacker, D, Sommers, N. 2011. A Canadian Writer’s Reference. 5th ed. Scarborough: Bedford Books. </a:t>
            </a:r>
          </a:p>
          <a:p>
            <a:pPr marL="76200" indent="0">
              <a:buNone/>
            </a:pPr>
            <a:r>
              <a:rPr lang="en-US" sz="1000" dirty="0" err="1"/>
              <a:t>LePan</a:t>
            </a:r>
            <a:r>
              <a:rPr lang="en-US" sz="1000" dirty="0"/>
              <a:t>, D. 2003. The Broadview Book of Common Errors in English. 5th ed. Peterborough: Broadview Press. </a:t>
            </a:r>
          </a:p>
          <a:p>
            <a:pPr marL="76200" indent="0">
              <a:buNone/>
            </a:pPr>
            <a:r>
              <a:rPr lang="en-US" sz="1000" dirty="0"/>
              <a:t>Rosa, A, </a:t>
            </a:r>
            <a:r>
              <a:rPr lang="en-US" sz="1000" dirty="0" err="1"/>
              <a:t>Eschholz</a:t>
            </a:r>
            <a:r>
              <a:rPr lang="en-US" sz="1000" dirty="0"/>
              <a:t>, P, Roberts, J. 1999. The Writer’s Brief Handbook. 2nd </a:t>
            </a:r>
            <a:r>
              <a:rPr lang="en-US" sz="1000" dirty="0" err="1"/>
              <a:t>Cdn</a:t>
            </a:r>
            <a:r>
              <a:rPr lang="en-US" sz="1000" dirty="0"/>
              <a:t>. ed. Scarborough: Allyn and Bacon Canada. </a:t>
            </a:r>
          </a:p>
          <a:p>
            <a:pPr marL="76200" indent="0">
              <a:buNone/>
            </a:pPr>
            <a:r>
              <a:rPr lang="en-US" sz="1000" dirty="0"/>
              <a:t>Strunk, W, Jr., and White, EB. 1999. The Elements of Style. 4th ed. New York: Longman. </a:t>
            </a:r>
          </a:p>
          <a:p>
            <a:pPr marL="76200" indent="0">
              <a:buNone/>
            </a:pPr>
            <a:r>
              <a:rPr lang="en-US" sz="1000" dirty="0"/>
              <a:t>Thurman, S. 2003. The Only Grammar Book You’ll Ever Need. Avon, MA: Adams Media Corporation. </a:t>
            </a:r>
          </a:p>
          <a:p>
            <a:pPr marL="76200" indent="0">
              <a:buNone/>
            </a:pPr>
            <a:r>
              <a:rPr lang="en-US" sz="1000" dirty="0"/>
              <a:t>Truss, L. 2006. Eats, Shoots and Leaves. New York: Gotham Books. </a:t>
            </a:r>
          </a:p>
          <a:p>
            <a:endParaRPr lang="en-US" sz="1000" dirty="0"/>
          </a:p>
        </p:txBody>
      </p:sp>
    </p:spTree>
    <p:extLst>
      <p:ext uri="{BB962C8B-B14F-4D97-AF65-F5344CB8AC3E}">
        <p14:creationId xmlns:p14="http://schemas.microsoft.com/office/powerpoint/2010/main" val="3094472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5114-CD76-394A-B540-7C70DEB0A4EA}"/>
              </a:ext>
            </a:extLst>
          </p:cNvPr>
          <p:cNvSpPr>
            <a:spLocks noGrp="1"/>
          </p:cNvSpPr>
          <p:nvPr>
            <p:ph type="title"/>
          </p:nvPr>
        </p:nvSpPr>
        <p:spPr/>
        <p:txBody>
          <a:bodyPr/>
          <a:lstStyle/>
          <a:p>
            <a:r>
              <a:rPr lang="en-US" dirty="0" err="1"/>
              <a:t>UnCommon</a:t>
            </a:r>
            <a:r>
              <a:rPr lang="en-US" dirty="0"/>
              <a:t> Choices</a:t>
            </a:r>
          </a:p>
        </p:txBody>
      </p:sp>
      <p:sp>
        <p:nvSpPr>
          <p:cNvPr id="3" name="Text Placeholder 2">
            <a:extLst>
              <a:ext uri="{FF2B5EF4-FFF2-40B4-BE49-F238E27FC236}">
                <a16:creationId xmlns:a16="http://schemas.microsoft.com/office/drawing/2014/main" id="{E4E3EAB0-20D3-5B49-8E7C-CFC9F561E49F}"/>
              </a:ext>
            </a:extLst>
          </p:cNvPr>
          <p:cNvSpPr>
            <a:spLocks noGrp="1"/>
          </p:cNvSpPr>
          <p:nvPr>
            <p:ph type="body" idx="1"/>
          </p:nvPr>
        </p:nvSpPr>
        <p:spPr/>
        <p:txBody>
          <a:bodyPr/>
          <a:lstStyle/>
          <a:p>
            <a:r>
              <a:rPr lang="en-US" dirty="0"/>
              <a:t>Avoid outdated or archaic words</a:t>
            </a:r>
          </a:p>
          <a:p>
            <a:pPr lvl="1"/>
            <a:r>
              <a:rPr lang="en-US" dirty="0"/>
              <a:t>No longer in common use</a:t>
            </a:r>
          </a:p>
          <a:p>
            <a:pPr lvl="1"/>
            <a:r>
              <a:rPr lang="en-US" dirty="0"/>
              <a:t>In dictionary may be labelled as </a:t>
            </a:r>
          </a:p>
          <a:p>
            <a:pPr lvl="2"/>
            <a:r>
              <a:rPr lang="en-US" dirty="0"/>
              <a:t>Archaic</a:t>
            </a:r>
          </a:p>
          <a:p>
            <a:pPr lvl="2"/>
            <a:r>
              <a:rPr lang="en-US" dirty="0"/>
              <a:t>Old English </a:t>
            </a:r>
          </a:p>
          <a:p>
            <a:pPr lvl="2"/>
            <a:r>
              <a:rPr lang="en-US" dirty="0"/>
              <a:t>obsolete</a:t>
            </a:r>
          </a:p>
        </p:txBody>
      </p:sp>
    </p:spTree>
    <p:extLst>
      <p:ext uri="{BB962C8B-B14F-4D97-AF65-F5344CB8AC3E}">
        <p14:creationId xmlns:p14="http://schemas.microsoft.com/office/powerpoint/2010/main" val="208377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7BDB0-8111-F447-9B8E-B69CC69F86A1}"/>
              </a:ext>
            </a:extLst>
          </p:cNvPr>
          <p:cNvSpPr>
            <a:spLocks noGrp="1"/>
          </p:cNvSpPr>
          <p:nvPr>
            <p:ph type="title"/>
          </p:nvPr>
        </p:nvSpPr>
        <p:spPr/>
        <p:txBody>
          <a:bodyPr/>
          <a:lstStyle/>
          <a:p>
            <a:r>
              <a:rPr lang="en-US" dirty="0" err="1"/>
              <a:t>UnCommon</a:t>
            </a:r>
            <a:r>
              <a:rPr lang="en-US" dirty="0"/>
              <a:t> Choices</a:t>
            </a:r>
          </a:p>
        </p:txBody>
      </p:sp>
      <p:sp>
        <p:nvSpPr>
          <p:cNvPr id="3" name="Text Placeholder 2">
            <a:extLst>
              <a:ext uri="{FF2B5EF4-FFF2-40B4-BE49-F238E27FC236}">
                <a16:creationId xmlns:a16="http://schemas.microsoft.com/office/drawing/2014/main" id="{D6C44D6B-7DD5-2C45-AB8B-0920F6B82F0F}"/>
              </a:ext>
            </a:extLst>
          </p:cNvPr>
          <p:cNvSpPr>
            <a:spLocks noGrp="1"/>
          </p:cNvSpPr>
          <p:nvPr>
            <p:ph type="body" idx="1"/>
          </p:nvPr>
        </p:nvSpPr>
        <p:spPr/>
        <p:txBody>
          <a:bodyPr/>
          <a:lstStyle/>
          <a:p>
            <a:r>
              <a:rPr lang="en-US" dirty="0"/>
              <a:t>Examples of outdated or archaic words:</a:t>
            </a:r>
          </a:p>
          <a:p>
            <a:pPr lvl="1"/>
            <a:r>
              <a:rPr lang="en-US" dirty="0"/>
              <a:t>Wither (meaning wherever)</a:t>
            </a:r>
          </a:p>
          <a:p>
            <a:pPr lvl="1"/>
            <a:r>
              <a:rPr lang="en-US" dirty="0"/>
              <a:t>Circumjacent</a:t>
            </a:r>
          </a:p>
          <a:p>
            <a:pPr lvl="1"/>
            <a:r>
              <a:rPr lang="en-US" dirty="0"/>
              <a:t>Behold</a:t>
            </a:r>
          </a:p>
          <a:p>
            <a:pPr lvl="1"/>
            <a:r>
              <a:rPr lang="en-US" dirty="0"/>
              <a:t>Heretofore</a:t>
            </a:r>
          </a:p>
          <a:p>
            <a:pPr lvl="1"/>
            <a:r>
              <a:rPr lang="en-US" dirty="0"/>
              <a:t>Howbeit</a:t>
            </a:r>
          </a:p>
        </p:txBody>
      </p:sp>
      <p:sp>
        <p:nvSpPr>
          <p:cNvPr id="4" name="Rectangle 3">
            <a:extLst>
              <a:ext uri="{FF2B5EF4-FFF2-40B4-BE49-F238E27FC236}">
                <a16:creationId xmlns:a16="http://schemas.microsoft.com/office/drawing/2014/main" id="{965259D8-1FCD-2644-AF30-9334DB96396B}"/>
              </a:ext>
            </a:extLst>
          </p:cNvPr>
          <p:cNvSpPr/>
          <p:nvPr/>
        </p:nvSpPr>
        <p:spPr>
          <a:xfrm>
            <a:off x="654200" y="4367417"/>
            <a:ext cx="6287299"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400" dirty="0"/>
              <a:t>Not common in contemporary usage-&gt; Avoid</a:t>
            </a:r>
          </a:p>
        </p:txBody>
      </p:sp>
    </p:spTree>
    <p:custDataLst>
      <p:tags r:id="rId1"/>
    </p:custDataLst>
    <p:extLst>
      <p:ext uri="{BB962C8B-B14F-4D97-AF65-F5344CB8AC3E}">
        <p14:creationId xmlns:p14="http://schemas.microsoft.com/office/powerpoint/2010/main" val="2324790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B756-53CC-4F48-AD68-A7713ED4EEF2}"/>
              </a:ext>
            </a:extLst>
          </p:cNvPr>
          <p:cNvSpPr>
            <a:spLocks noGrp="1"/>
          </p:cNvSpPr>
          <p:nvPr>
            <p:ph type="title"/>
          </p:nvPr>
        </p:nvSpPr>
        <p:spPr/>
        <p:txBody>
          <a:bodyPr/>
          <a:lstStyle/>
          <a:p>
            <a:r>
              <a:rPr lang="en-US" dirty="0" err="1"/>
              <a:t>UnCommon</a:t>
            </a:r>
            <a:r>
              <a:rPr lang="en-US" dirty="0"/>
              <a:t> Choices</a:t>
            </a:r>
          </a:p>
        </p:txBody>
      </p:sp>
      <p:sp>
        <p:nvSpPr>
          <p:cNvPr id="3" name="Text Placeholder 2">
            <a:extLst>
              <a:ext uri="{FF2B5EF4-FFF2-40B4-BE49-F238E27FC236}">
                <a16:creationId xmlns:a16="http://schemas.microsoft.com/office/drawing/2014/main" id="{B8845C31-85D9-B54C-8C0F-B747184A5227}"/>
              </a:ext>
            </a:extLst>
          </p:cNvPr>
          <p:cNvSpPr>
            <a:spLocks noGrp="1"/>
          </p:cNvSpPr>
          <p:nvPr>
            <p:ph type="body" idx="1"/>
          </p:nvPr>
        </p:nvSpPr>
        <p:spPr>
          <a:xfrm>
            <a:off x="654200" y="1100250"/>
            <a:ext cx="8258306" cy="3498000"/>
          </a:xfrm>
        </p:spPr>
        <p:txBody>
          <a:bodyPr/>
          <a:lstStyle/>
          <a:p>
            <a:r>
              <a:rPr lang="en-US" dirty="0"/>
              <a:t>Typically avoid words/phrases that are too ‘informal’</a:t>
            </a:r>
          </a:p>
          <a:p>
            <a:pPr lvl="1"/>
            <a:r>
              <a:rPr lang="en-US" dirty="0"/>
              <a:t>Not/no longer used in most academic/technical writing</a:t>
            </a:r>
          </a:p>
          <a:p>
            <a:pPr lvl="1"/>
            <a:r>
              <a:rPr lang="en-US" dirty="0"/>
              <a:t>Not specific enough for academic use</a:t>
            </a:r>
          </a:p>
          <a:p>
            <a:pPr lvl="1"/>
            <a:r>
              <a:rPr lang="en-US" dirty="0"/>
              <a:t>Assumptions that are not reader friendly (ex. obviously)</a:t>
            </a:r>
          </a:p>
          <a:p>
            <a:pPr lvl="1"/>
            <a:endParaRPr lang="en-US" dirty="0"/>
          </a:p>
          <a:p>
            <a:pPr lvl="1"/>
            <a:r>
              <a:rPr lang="en-US" dirty="0"/>
              <a:t>Often common in conversation &amp; less formal contexts</a:t>
            </a:r>
          </a:p>
          <a:p>
            <a:pPr lvl="1"/>
            <a:r>
              <a:rPr lang="en-US" dirty="0"/>
              <a:t>Less common in academic, technical or research writing</a:t>
            </a:r>
          </a:p>
        </p:txBody>
      </p:sp>
    </p:spTree>
    <p:extLst>
      <p:ext uri="{BB962C8B-B14F-4D97-AF65-F5344CB8AC3E}">
        <p14:creationId xmlns:p14="http://schemas.microsoft.com/office/powerpoint/2010/main" val="27859532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7.6"/>
</p:tagLst>
</file>

<file path=ppt/tags/tag2.xml><?xml version="1.0" encoding="utf-8"?>
<p:tagLst xmlns:a="http://schemas.openxmlformats.org/drawingml/2006/main" xmlns:r="http://schemas.openxmlformats.org/officeDocument/2006/relationships" xmlns:p="http://schemas.openxmlformats.org/presentationml/2006/main">
  <p:tag name="TIMING" val="|23.6"/>
</p:tagLst>
</file>

<file path=ppt/tags/tag3.xml><?xml version="1.0" encoding="utf-8"?>
<p:tagLst xmlns:a="http://schemas.openxmlformats.org/drawingml/2006/main" xmlns:r="http://schemas.openxmlformats.org/officeDocument/2006/relationships" xmlns:p="http://schemas.openxmlformats.org/presentationml/2006/main">
  <p:tag name="TIMING" val="|14.8|17.5"/>
</p:tagLst>
</file>

<file path=ppt/tags/tag4.xml><?xml version="1.0" encoding="utf-8"?>
<p:tagLst xmlns:a="http://schemas.openxmlformats.org/drawingml/2006/main" xmlns:r="http://schemas.openxmlformats.org/officeDocument/2006/relationships" xmlns:p="http://schemas.openxmlformats.org/presentationml/2006/main">
  <p:tag name="TIMING" val="|65"/>
</p:tagLst>
</file>

<file path=ppt/tags/tag5.xml><?xml version="1.0" encoding="utf-8"?>
<p:tagLst xmlns:a="http://schemas.openxmlformats.org/drawingml/2006/main" xmlns:r="http://schemas.openxmlformats.org/officeDocument/2006/relationships" xmlns:p="http://schemas.openxmlformats.org/presentationml/2006/main">
  <p:tag name="TIMING" val="|20.3|7.8|3.6|1.6|1.7"/>
</p:tagLst>
</file>

<file path=ppt/tags/tag6.xml><?xml version="1.0" encoding="utf-8"?>
<p:tagLst xmlns:a="http://schemas.openxmlformats.org/drawingml/2006/main" xmlns:r="http://schemas.openxmlformats.org/officeDocument/2006/relationships" xmlns:p="http://schemas.openxmlformats.org/presentationml/2006/main">
  <p:tag name="TIMING" val="|1.1|2.1|0.6"/>
</p:tagLst>
</file>

<file path=ppt/tags/tag7.xml><?xml version="1.0" encoding="utf-8"?>
<p:tagLst xmlns:a="http://schemas.openxmlformats.org/drawingml/2006/main" xmlns:r="http://schemas.openxmlformats.org/officeDocument/2006/relationships" xmlns:p="http://schemas.openxmlformats.org/presentationml/2006/main">
  <p:tag name="TIMING" val="|0.4|0.6|0.6|0.5|0.5"/>
</p:tagLst>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b" anchorCtr="0"/>
      <a:lstStyle>
        <a:defPPr algn="r">
          <a:defRPr b="1" dirty="0"/>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46866</TotalTime>
  <Words>5465</Words>
  <Application>Microsoft Macintosh PowerPoint</Application>
  <PresentationFormat>On-screen Show (16:9)</PresentationFormat>
  <Paragraphs>497</Paragraphs>
  <Slides>68</Slides>
  <Notes>44</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Adobe Caslon Pro</vt:lpstr>
      <vt:lpstr>Arial</vt:lpstr>
      <vt:lpstr>Bodoni</vt:lpstr>
      <vt:lpstr>Franklin Gothic</vt:lpstr>
      <vt:lpstr>Helvetica</vt:lpstr>
      <vt:lpstr>ITC Franklin Gothic Std Bk Cd</vt:lpstr>
      <vt:lpstr>Lato</vt:lpstr>
      <vt:lpstr>Raleway</vt:lpstr>
      <vt:lpstr>Swiss</vt:lpstr>
      <vt:lpstr>PowerPoint Presentation</vt:lpstr>
      <vt:lpstr>Word Choice is a Language Choice</vt:lpstr>
      <vt:lpstr>Technical/Research/Engineering Writing</vt:lpstr>
      <vt:lpstr>Uncommon Choices</vt:lpstr>
      <vt:lpstr>UnCommon Choices- Clichés</vt:lpstr>
      <vt:lpstr>UnCommon Choices- Clichés</vt:lpstr>
      <vt:lpstr>UnCommon Choices</vt:lpstr>
      <vt:lpstr>UnCommon Choices</vt:lpstr>
      <vt:lpstr>UnCommon Choices</vt:lpstr>
      <vt:lpstr>UnCommon Choices</vt:lpstr>
      <vt:lpstr>PowerPoint Presentation</vt:lpstr>
      <vt:lpstr>PowerPoint Presentation</vt:lpstr>
      <vt:lpstr>Some negative forms may be more common in technical/ academic writing</vt:lpstr>
      <vt:lpstr>Less formal &amp; more common in speaking (colloquial)</vt:lpstr>
      <vt:lpstr>PowerPoint Presentation</vt:lpstr>
      <vt:lpstr>Less formal &amp; more common in speaking</vt:lpstr>
      <vt:lpstr>Try Activity</vt:lpstr>
      <vt:lpstr>Activity 8.3</vt:lpstr>
      <vt:lpstr>Activity 1.3- circle</vt:lpstr>
      <vt:lpstr>Activity 8.3</vt:lpstr>
      <vt:lpstr>Activity 1.3- rephrase</vt:lpstr>
      <vt:lpstr>Activity 1.3- rephrase</vt:lpstr>
      <vt:lpstr>See similar charts for Jargon vs preferred</vt:lpstr>
      <vt:lpstr>Also consider…</vt:lpstr>
      <vt:lpstr>Can the subject do it?</vt:lpstr>
      <vt:lpstr>Activity 1.4: revise</vt:lpstr>
      <vt:lpstr>Working with technical terms &amp; complex concepts</vt:lpstr>
      <vt:lpstr>Technical Terms &amp; Phrases</vt:lpstr>
      <vt:lpstr>PowerPoint Presentation</vt:lpstr>
      <vt:lpstr>Shell nouns</vt:lpstr>
      <vt:lpstr>Shell nouns- maintain wording</vt:lpstr>
      <vt:lpstr>Shell nouns- maintain wording</vt:lpstr>
      <vt:lpstr>Shell nouns- maintain wording</vt:lpstr>
      <vt:lpstr>Shell nouns- avoid ambiguity</vt:lpstr>
      <vt:lpstr>Shell nouns- change verb to noun</vt:lpstr>
      <vt:lpstr>Shell nouns- change verb to noun</vt:lpstr>
      <vt:lpstr>Shell nouns- create a package</vt:lpstr>
      <vt:lpstr>What is ‘these algorithms referring to?’</vt:lpstr>
      <vt:lpstr>What is ‘these algorithms referring to?’</vt:lpstr>
      <vt:lpstr>What is ‘this compendium’ referring to? </vt:lpstr>
      <vt:lpstr>What is ‘this compendium’ referring to?</vt:lpstr>
      <vt:lpstr>Resources for Academic Words &amp; Phrases</vt:lpstr>
      <vt:lpstr>Academic word lists</vt:lpstr>
      <vt:lpstr>Phrase-based resources</vt:lpstr>
      <vt:lpstr>Academic Phrasebank</vt:lpstr>
      <vt:lpstr>Academic Phrasebank</vt:lpstr>
      <vt:lpstr>Using Phraseology in Context</vt:lpstr>
      <vt:lpstr>Using Phraseology- Corpus Resources</vt:lpstr>
      <vt:lpstr>Is this common in academic texts?</vt:lpstr>
      <vt:lpstr>Absolutely</vt:lpstr>
      <vt:lpstr>Obviously</vt:lpstr>
      <vt:lpstr>Get passives</vt:lpstr>
      <vt:lpstr>Be Passives</vt:lpstr>
      <vt:lpstr>Get passives vs Be passives</vt:lpstr>
      <vt:lpstr>circumjacent</vt:lpstr>
      <vt:lpstr>In Addition</vt:lpstr>
      <vt:lpstr>Additionally</vt:lpstr>
      <vt:lpstr>In addition   vs   Additionally</vt:lpstr>
      <vt:lpstr>but</vt:lpstr>
      <vt:lpstr>However </vt:lpstr>
      <vt:lpstr>AntConc (free software)</vt:lpstr>
      <vt:lpstr>Collocation &amp; Technical Dictionaries</vt:lpstr>
      <vt:lpstr>What next?</vt:lpstr>
      <vt:lpstr>Try It</vt:lpstr>
      <vt:lpstr>Going Further- Self Study</vt:lpstr>
      <vt:lpstr>Books</vt:lpstr>
      <vt:lpstr>PowerPoint Presentation</vt:lpstr>
      <vt:lpstr>References from Guelph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consultants</dc:title>
  <cp:lastModifiedBy>Cunningham, Kelly J. (kjc5z)</cp:lastModifiedBy>
  <cp:revision>210</cp:revision>
  <dcterms:modified xsi:type="dcterms:W3CDTF">2022-07-29T23:08:01Z</dcterms:modified>
</cp:coreProperties>
</file>