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57" r:id="rId5"/>
    <p:sldId id="282" r:id="rId6"/>
    <p:sldId id="283" r:id="rId7"/>
    <p:sldId id="284" r:id="rId8"/>
    <p:sldId id="261" r:id="rId9"/>
    <p:sldId id="262" r:id="rId10"/>
    <p:sldId id="263" r:id="rId11"/>
    <p:sldId id="264" r:id="rId12"/>
    <p:sldId id="274" r:id="rId13"/>
    <p:sldId id="265" r:id="rId14"/>
    <p:sldId id="259" r:id="rId15"/>
    <p:sldId id="275" r:id="rId16"/>
    <p:sldId id="269" r:id="rId17"/>
    <p:sldId id="273" r:id="rId18"/>
    <p:sldId id="276" r:id="rId19"/>
    <p:sldId id="270" r:id="rId20"/>
    <p:sldId id="277" r:id="rId21"/>
    <p:sldId id="271" r:id="rId22"/>
    <p:sldId id="278" r:id="rId23"/>
    <p:sldId id="272" r:id="rId24"/>
    <p:sldId id="260" r:id="rId25"/>
    <p:sldId id="281" r:id="rId26"/>
    <p:sldId id="280" r:id="rId27"/>
    <p:sldId id="285" r:id="rId28"/>
    <p:sldId id="28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FAE987-6BB2-407E-A662-7ABE1248DE2B}" type="datetimeFigureOut">
              <a:rPr/>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F5F278-E72E-483B-BAB6-3353D961D285}" type="slidenum">
              <a:rPr/>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panose="020F0502020204030204"/>
                <a:cs typeface="Calibri" panose="020F0502020204030204"/>
              </a:rPr>
              <a:t>Today's topic is</a:t>
            </a:r>
            <a:r>
              <a:rPr lang="en-US"/>
              <a:t> interdisciplinary teaching and learning from perspectives of psychology and visual communication. </a:t>
            </a: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D1F5F278-E72E-483B-BAB6-3353D961D285}" type="slidenum">
              <a:rPr/>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panose="020F0502020204030204"/>
                <a:cs typeface="Calibri" panose="020F0502020204030204"/>
              </a:rPr>
              <a:t>Here is screenshot of a mini-lecture given by my collaborator Professor Feixue Mei from the school of art about infographic design for my students in my community psychology and developmental psychology classes. Students now have this resource from my collaborator, an expert in graphic design, when they practice presenting psychological empirical data in the visual form of </a:t>
            </a:r>
            <a:r>
              <a:rPr lang="en-US" b="1">
                <a:ea typeface="Calibri" panose="020F0502020204030204"/>
                <a:cs typeface="Calibri" panose="020F0502020204030204"/>
              </a:rPr>
              <a:t>infographics, forming shared understanding and strategies across the disciplines of psychology and visual communication.</a:t>
            </a: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D1F5F278-E72E-483B-BAB6-3353D961D285}" type="slidenum">
              <a:rPr lang="en-US"/>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panose="020F0502020204030204"/>
                <a:cs typeface="Calibri" panose="020F0502020204030204"/>
              </a:rPr>
              <a:t>First, you are seeing a clip from </a:t>
            </a:r>
            <a:r>
              <a:rPr lang="en-US"/>
              <a:t>a psychology class assignment on language development, Designing a Children's Book–  when students are writing some simple scripts</a:t>
            </a:r>
            <a:endParaRPr lang="en-US">
              <a:ea typeface="Calibri" panose="020F0502020204030204"/>
              <a:cs typeface="Calibri" panose="020F0502020204030204"/>
            </a:endParaRPr>
          </a:p>
          <a:p>
            <a:r>
              <a:rPr lang="en-US">
                <a:ea typeface="Calibri" panose="020F0502020204030204"/>
                <a:cs typeface="Calibri" panose="020F0502020204030204"/>
              </a:rPr>
              <a:t>Now, you are seeing an artwork by a collaborator </a:t>
            </a:r>
            <a:r>
              <a:rPr lang="en-US"/>
              <a:t>of Industrial Design, which can be used by psych students too for designing a creative form of children's book </a:t>
            </a:r>
            <a:endParaRPr lang="en-US">
              <a:ea typeface="Calibri" panose="020F0502020204030204"/>
              <a:cs typeface="Calibri" panose="020F0502020204030204"/>
            </a:endParaRPr>
          </a:p>
          <a:p>
            <a:endParaRPr lang="en-US">
              <a:ea typeface="Calibri" panose="020F0502020204030204"/>
              <a:cs typeface="Calibri" panose="020F0502020204030204"/>
            </a:endParaRPr>
          </a:p>
          <a:p>
            <a:endParaRPr lang="en-US">
              <a:ea typeface="Calibri" panose="020F0502020204030204"/>
              <a:cs typeface="Calibri" panose="020F0502020204030204"/>
            </a:endParaRPr>
          </a:p>
          <a:p>
            <a:r>
              <a:rPr lang="en-US"/>
              <a:t>Prelinguistic communication</a:t>
            </a:r>
            <a:br>
              <a:rPr lang="en-US">
                <a:cs typeface="+mn-lt"/>
              </a:rPr>
            </a:br>
            <a:r>
              <a:rPr lang="en-US"/>
              <a:t> Phonological development</a:t>
            </a:r>
            <a:br>
              <a:rPr lang="en-US">
                <a:cs typeface="+mn-lt"/>
              </a:rPr>
            </a:br>
            <a:r>
              <a:rPr lang="en-US"/>
              <a:t> Semantic development</a:t>
            </a:r>
            <a:br>
              <a:rPr lang="en-US">
                <a:cs typeface="+mn-lt"/>
              </a:rPr>
            </a:br>
            <a:r>
              <a:rPr lang="en-US"/>
              <a:t> Protowords (10-12 months)</a:t>
            </a:r>
            <a:br>
              <a:rPr lang="en-US">
                <a:cs typeface="+mn-lt"/>
              </a:rPr>
            </a:br>
            <a:r>
              <a:rPr lang="en-US"/>
              <a:t> Syntactic development</a:t>
            </a:r>
            <a:br>
              <a:rPr lang="en-US">
                <a:cs typeface="+mn-lt"/>
              </a:rPr>
            </a:br>
            <a:r>
              <a:rPr lang="en-US"/>
              <a:t> One word phase (12-18 months)</a:t>
            </a:r>
            <a:br>
              <a:rPr lang="en-US">
                <a:cs typeface="+mn-lt"/>
              </a:rPr>
            </a:br>
            <a:r>
              <a:rPr lang="en-US"/>
              <a:t> First sentences (18-28 months); two- and three-word sentences</a:t>
            </a:r>
            <a:br>
              <a:rPr lang="en-US">
                <a:cs typeface="+mn-lt"/>
              </a:rPr>
            </a:br>
            <a:r>
              <a:rPr lang="en-US"/>
              <a:t> Later development; by 4 or 5 years of age, almost complete acquisition of grammar</a:t>
            </a:r>
            <a:br>
              <a:rPr lang="en-US">
                <a:cs typeface="+mn-lt"/>
              </a:rPr>
            </a:br>
            <a:r>
              <a:rPr lang="en-US"/>
              <a:t> Pragmatics, language as communication</a:t>
            </a:r>
            <a:br>
              <a:rPr lang="en-US">
                <a:cs typeface="+mn-lt"/>
              </a:rPr>
            </a:br>
            <a:r>
              <a:rPr lang="en-US"/>
              <a:t>Activity Instructions:</a:t>
            </a:r>
            <a:br>
              <a:rPr lang="en-US">
                <a:cs typeface="+mn-lt"/>
              </a:rPr>
            </a:br>
            <a:r>
              <a:rPr lang="en-US"/>
              <a:t>1. Select a Target Age Group</a:t>
            </a:r>
            <a:br>
              <a:rPr lang="en-US">
                <a:cs typeface="+mn-lt"/>
              </a:rPr>
            </a:br>
            <a:r>
              <a:rPr lang="en-US"/>
              <a:t>Choose an age range (e.g., 12–18 months, 2–3 years) to focus your book's content appropriately.</a:t>
            </a:r>
            <a:br>
              <a:rPr lang="en-US">
                <a:cs typeface="+mn-lt"/>
              </a:rPr>
            </a:br>
            <a:r>
              <a:rPr lang="en-US"/>
              <a:t>2. Develop a Central Theme or Storyline</a:t>
            </a:r>
            <a:br>
              <a:rPr lang="en-US">
                <a:cs typeface="+mn-lt"/>
              </a:rPr>
            </a:br>
            <a:r>
              <a:rPr lang="en-US"/>
              <a:t>Create a simple, relatable theme that resonates with everyday experiences of children in your selected age</a:t>
            </a:r>
            <a:br>
              <a:rPr lang="en-US">
                <a:cs typeface="+mn-lt"/>
              </a:rPr>
            </a:br>
            <a:r>
              <a:rPr lang="en-US"/>
              <a:t>group.</a:t>
            </a:r>
            <a:br>
              <a:rPr lang="en-US">
                <a:cs typeface="+mn-lt"/>
              </a:rPr>
            </a:br>
            <a:r>
              <a:rPr lang="en-US"/>
              <a:t>3. Incorporate Age-Appropriate Language Features</a:t>
            </a:r>
            <a:br>
              <a:rPr lang="en-US">
                <a:cs typeface="+mn-lt"/>
              </a:rPr>
            </a:br>
            <a:r>
              <a:rPr lang="en-US"/>
              <a:t>For 12–18 months: Use single, familiar words accompanied by clear images.</a:t>
            </a:r>
            <a:br>
              <a:rPr lang="en-US">
                <a:cs typeface="+mn-lt"/>
              </a:rPr>
            </a:br>
            <a:r>
              <a:rPr lang="en-US"/>
              <a:t>For 18–24 months: Introduce two-word phrases (e.g., "big truck").</a:t>
            </a:r>
            <a:br>
              <a:rPr lang="en-US">
                <a:cs typeface="+mn-lt"/>
              </a:rPr>
            </a:br>
            <a:r>
              <a:rPr lang="en-US"/>
              <a:t>For 2–3 years: Formulate short sentences with basic syntax.</a:t>
            </a:r>
            <a:br>
              <a:rPr lang="en-US">
                <a:cs typeface="+mn-lt"/>
              </a:rPr>
            </a:br>
            <a:r>
              <a:rPr lang="en-US"/>
              <a:t>For 3–5 years: Utilize more complex sentences and introduce simple dialogues.</a:t>
            </a:r>
            <a:br>
              <a:rPr lang="en-US">
                <a:cs typeface="+mn-lt"/>
              </a:rPr>
            </a:br>
            <a:r>
              <a:rPr lang="en-US"/>
              <a:t>4. Design Engaging Illustrations</a:t>
            </a:r>
            <a:br>
              <a:rPr lang="en-US">
                <a:cs typeface="+mn-lt"/>
              </a:rPr>
            </a:br>
            <a:r>
              <a:rPr lang="en-US"/>
              <a:t>Ensure illustrations are colorful, clear, and directly related to the text to aid comprehension and maintain</a:t>
            </a:r>
            <a:br>
              <a:rPr lang="en-US">
                <a:cs typeface="+mn-lt"/>
              </a:rPr>
            </a:br>
            <a:r>
              <a:rPr lang="en-US"/>
              <a:t>interest.</a:t>
            </a:r>
            <a:endParaRPr lang="en-US"/>
          </a:p>
          <a:p>
            <a:br>
              <a:rPr lang="en-US"/>
            </a:br>
            <a:endParaRPr lang="en-US"/>
          </a:p>
        </p:txBody>
      </p:sp>
      <p:sp>
        <p:nvSpPr>
          <p:cNvPr id="4" name="Slide Number Placeholder 3"/>
          <p:cNvSpPr>
            <a:spLocks noGrp="1"/>
          </p:cNvSpPr>
          <p:nvPr>
            <p:ph type="sldNum" sz="quarter" idx="5"/>
          </p:nvPr>
        </p:nvSpPr>
        <p:spPr/>
        <p:txBody>
          <a:bodyPr/>
          <a:lstStyle/>
          <a:p>
            <a:fld id="{D1F5F278-E72E-483B-BAB6-3353D961D285}" type="slidenum">
              <a:rPr/>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Talking </a:t>
            </a:r>
            <a:r>
              <a:rPr lang="en-US" err="1"/>
              <a:t>conceptsand</a:t>
            </a:r>
            <a:r>
              <a:rPr lang="en-US"/>
              <a:t> using tools of </a:t>
            </a:r>
            <a:r>
              <a:rPr lang="en-US" err="1"/>
              <a:t>eachdiscipline</a:t>
            </a:r>
            <a:r>
              <a:rPr lang="en-US"/>
              <a:t> </a:t>
            </a:r>
            <a:r>
              <a:rPr lang="en-US" b="1"/>
              <a:t>in class and through assignments</a:t>
            </a:r>
            <a:r>
              <a:rPr lang="en-US"/>
              <a:t>.</a:t>
            </a:r>
            <a:endParaRPr lang="en-US"/>
          </a:p>
          <a:p>
            <a:r>
              <a:rPr lang="en-US"/>
              <a:t>(4) Reflecting </a:t>
            </a:r>
            <a:r>
              <a:rPr lang="en-US" err="1"/>
              <a:t>onthe</a:t>
            </a:r>
            <a:r>
              <a:rPr lang="en-US"/>
              <a:t> epistemology </a:t>
            </a:r>
            <a:r>
              <a:rPr lang="en-US" b="1"/>
              <a:t>of knowledge</a:t>
            </a:r>
            <a:r>
              <a:rPr lang="en-US"/>
              <a:t> and </a:t>
            </a:r>
            <a:r>
              <a:rPr lang="en-US" err="1"/>
              <a:t>underlyingassumptions,norms</a:t>
            </a:r>
            <a:r>
              <a:rPr lang="en-US"/>
              <a:t>, </a:t>
            </a:r>
            <a:r>
              <a:rPr lang="en-US" err="1"/>
              <a:t>andpowerdynamics</a:t>
            </a:r>
            <a:r>
              <a:rPr lang="en-US"/>
              <a:t>  </a:t>
            </a: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D1F5F278-E72E-483B-BAB6-3353D961D285}" type="slidenum">
              <a:rPr/>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Remixing Authorship: Fan Art, Ethics, and the Evolution of Digital Creation</a:t>
            </a:r>
            <a:endParaRPr lang="en-US"/>
          </a:p>
        </p:txBody>
      </p:sp>
      <p:sp>
        <p:nvSpPr>
          <p:cNvPr id="4" name="Slide Number Placeholder 3"/>
          <p:cNvSpPr>
            <a:spLocks noGrp="1"/>
          </p:cNvSpPr>
          <p:nvPr>
            <p:ph type="sldNum" sz="quarter" idx="5"/>
          </p:nvPr>
        </p:nvSpPr>
        <p:spPr/>
        <p:txBody>
          <a:bodyPr/>
          <a:lstStyle/>
          <a:p>
            <a:fld id="{D1F5F278-E72E-483B-BAB6-3353D961D285}" type="slidenum">
              <a:rPr/>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Talking </a:t>
            </a:r>
            <a:r>
              <a:rPr lang="en-US" err="1"/>
              <a:t>conceptsand</a:t>
            </a:r>
            <a:r>
              <a:rPr lang="en-US"/>
              <a:t> using tools of </a:t>
            </a:r>
            <a:r>
              <a:rPr lang="en-US" err="1"/>
              <a:t>eachdiscipline</a:t>
            </a:r>
            <a:r>
              <a:rPr lang="en-US"/>
              <a:t> </a:t>
            </a:r>
            <a:r>
              <a:rPr lang="en-US" b="1"/>
              <a:t>in class and through assignments</a:t>
            </a:r>
            <a:r>
              <a:rPr lang="en-US"/>
              <a:t>.</a:t>
            </a:r>
            <a:endParaRPr lang="en-US"/>
          </a:p>
          <a:p>
            <a:r>
              <a:rPr lang="en-US"/>
              <a:t>(4) Reflecting </a:t>
            </a:r>
            <a:r>
              <a:rPr lang="en-US" err="1"/>
              <a:t>onthe</a:t>
            </a:r>
            <a:r>
              <a:rPr lang="en-US"/>
              <a:t> epistemology </a:t>
            </a:r>
            <a:r>
              <a:rPr lang="en-US" b="1"/>
              <a:t>of knowledge</a:t>
            </a:r>
            <a:r>
              <a:rPr lang="en-US"/>
              <a:t> and </a:t>
            </a:r>
            <a:r>
              <a:rPr lang="en-US" err="1"/>
              <a:t>underlyingassumptions,norms</a:t>
            </a:r>
            <a:r>
              <a:rPr lang="en-US"/>
              <a:t>, </a:t>
            </a:r>
            <a:r>
              <a:rPr lang="en-US" err="1"/>
              <a:t>andpowerdynamics</a:t>
            </a:r>
            <a:r>
              <a:rPr lang="en-US"/>
              <a:t>  </a:t>
            </a: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D1F5F278-E72E-483B-BAB6-3353D961D285}" type="slidenum">
              <a:rPr/>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Reflecting on the epistemology of knowledge and underlying assumptions, norms, and power dynamics </a:t>
            </a:r>
            <a:r>
              <a:rPr lang="en-US" b="1"/>
              <a:t>in each of the collaborating disciplines and their intersection.</a:t>
            </a:r>
            <a:endParaRPr lang="en-US" b="1"/>
          </a:p>
          <a:p>
            <a:endParaRPr lang="en-US" b="1">
              <a:ea typeface="Calibri" panose="020F0502020204030204"/>
              <a:cs typeface="Calibri" panose="020F0502020204030204"/>
            </a:endParaRPr>
          </a:p>
          <a:p>
            <a:r>
              <a:rPr lang="en-US" b="1"/>
              <a:t>Labor (2025)</a:t>
            </a:r>
            <a:endParaRPr lang="en-US"/>
          </a:p>
          <a:p>
            <a:r>
              <a:rPr lang="en-US" i="1"/>
              <a:t>What makes one a mother?</a:t>
            </a:r>
            <a:endParaRPr lang="en-US"/>
          </a:p>
          <a:p>
            <a:r>
              <a:rPr lang="en-US"/>
              <a:t>This question rests at the heart of my sculptural artist’s book, a fragile, glass house on wheels that cradles pastel handmade paper sheets, each embedded with jumbled, fragmented cutouts from adoption applications.</a:t>
            </a:r>
            <a:endParaRPr lang="en-US">
              <a:ea typeface="Calibri" panose="020F0502020204030204"/>
              <a:cs typeface="Calibri" panose="020F0502020204030204"/>
            </a:endParaRPr>
          </a:p>
          <a:p>
            <a:r>
              <a:rPr lang="en-US"/>
              <a:t>In this work, I draw on theorist Judith Butler’s reflections on kinship, Butler writes that “what makes a family is not simply biology or legality, but the acts of responsibility, care, and recognition that structure human relations.” My piece responds to that and a reimagine motherhood as a condition not of origin but of orientation. </a:t>
            </a:r>
            <a:r>
              <a:rPr lang="en-US" b="1"/>
              <a:t>The house structure suggests the long, uncertain journey many faces in the process of adoption and for the adoptee. It also emphasizes that motherhood is a continuous movement, one of becoming rather than being.</a:t>
            </a:r>
            <a:endParaRPr lang="en-US" b="1">
              <a:ea typeface="Calibri" panose="020F0502020204030204"/>
              <a:cs typeface="Calibri" panose="020F0502020204030204"/>
            </a:endParaRPr>
          </a:p>
          <a:p>
            <a:r>
              <a:rPr lang="en-US"/>
              <a:t>Inside this shelter, pages of soft, handmade cotton </a:t>
            </a:r>
            <a:r>
              <a:rPr lang="en-US" err="1"/>
              <a:t>fibres</a:t>
            </a:r>
            <a:r>
              <a:rPr lang="en-US"/>
              <a:t> wrap around cutouts of adoption documents. This artist’s book questions who gets to be a mother and who decides. </a:t>
            </a:r>
            <a:endParaRPr lang="en-US">
              <a:ea typeface="Calibri" panose="020F0502020204030204"/>
              <a:cs typeface="Calibri" panose="020F0502020204030204"/>
            </a:endParaRPr>
          </a:p>
          <a:p>
            <a:endParaRPr lang="en-US" b="1">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D1F5F278-E72E-483B-BAB6-3353D961D285}" type="slidenum">
              <a:rPr/>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Talking </a:t>
            </a:r>
            <a:r>
              <a:rPr lang="en-US" err="1"/>
              <a:t>conceptsand</a:t>
            </a:r>
            <a:r>
              <a:rPr lang="en-US"/>
              <a:t> using tools of </a:t>
            </a:r>
            <a:r>
              <a:rPr lang="en-US" err="1"/>
              <a:t>eachdiscipline</a:t>
            </a:r>
            <a:r>
              <a:rPr lang="en-US"/>
              <a:t> </a:t>
            </a:r>
            <a:r>
              <a:rPr lang="en-US" b="1"/>
              <a:t>in class and through assignments</a:t>
            </a:r>
            <a:r>
              <a:rPr lang="en-US"/>
              <a:t>.</a:t>
            </a:r>
            <a:endParaRPr lang="en-US"/>
          </a:p>
          <a:p>
            <a:r>
              <a:rPr lang="en-US"/>
              <a:t>(4) Reflecting </a:t>
            </a:r>
            <a:r>
              <a:rPr lang="en-US" err="1"/>
              <a:t>onthe</a:t>
            </a:r>
            <a:r>
              <a:rPr lang="en-US"/>
              <a:t> epistemology </a:t>
            </a:r>
            <a:r>
              <a:rPr lang="en-US" b="1"/>
              <a:t>of knowledge</a:t>
            </a:r>
            <a:r>
              <a:rPr lang="en-US"/>
              <a:t> and </a:t>
            </a:r>
            <a:r>
              <a:rPr lang="en-US" err="1"/>
              <a:t>underlyingassumptions,norms</a:t>
            </a:r>
            <a:r>
              <a:rPr lang="en-US"/>
              <a:t>, </a:t>
            </a:r>
            <a:r>
              <a:rPr lang="en-US" err="1"/>
              <a:t>andpowerdynamics</a:t>
            </a:r>
            <a:r>
              <a:rPr lang="en-US"/>
              <a:t>  </a:t>
            </a: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D1F5F278-E72E-483B-BAB6-3353D961D285}" type="slidenum">
              <a:rPr/>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panose="020B0604020202020204"/>
              <a:buChar char="•"/>
            </a:pPr>
            <a:r>
              <a:rPr lang="en-US"/>
              <a:t>Developing and using new Schemas for problem-solving </a:t>
            </a:r>
            <a:endParaRPr lang="en-US"/>
          </a:p>
          <a:p>
            <a:pPr>
              <a:lnSpc>
                <a:spcPct val="90000"/>
              </a:lnSpc>
              <a:spcBef>
                <a:spcPts val="1000"/>
              </a:spcBef>
            </a:pPr>
            <a:r>
              <a:rPr lang="en-US">
                <a:ea typeface="Calibri" panose="020F0502020204030204"/>
                <a:cs typeface="Calibri" panose="020F0502020204030204"/>
              </a:rPr>
              <a:t>This is an example initiated by one of collaborators in studio art, Yulin Yuan</a:t>
            </a:r>
            <a:endParaRPr lang="en-US">
              <a:ea typeface="Calibri" panose="020F0502020204030204"/>
              <a:cs typeface="Calibri" panose="020F0502020204030204"/>
            </a:endParaRPr>
          </a:p>
          <a:p>
            <a:r>
              <a:rPr lang="en-US"/>
              <a:t>Creating a podcast channel or a podcast episode is an example of forming </a:t>
            </a:r>
            <a:r>
              <a:rPr lang="en-US" b="1"/>
              <a:t>new mental frameworks</a:t>
            </a:r>
            <a:r>
              <a:rPr lang="en-US"/>
              <a:t> (schemas) for how to </a:t>
            </a:r>
            <a:r>
              <a:rPr lang="en-US" b="1"/>
              <a:t>understand, communicate, and address cultural issues</a:t>
            </a:r>
            <a:r>
              <a:rPr lang="en-US"/>
              <a:t>. </a:t>
            </a: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D1F5F278-E72E-483B-BAB6-3353D961D285}" type="slidenum">
              <a:rPr/>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Talking </a:t>
            </a:r>
            <a:r>
              <a:rPr lang="en-US" err="1"/>
              <a:t>conceptsand</a:t>
            </a:r>
            <a:r>
              <a:rPr lang="en-US"/>
              <a:t> using tools of </a:t>
            </a:r>
            <a:r>
              <a:rPr lang="en-US" err="1"/>
              <a:t>eachdiscipline</a:t>
            </a:r>
            <a:r>
              <a:rPr lang="en-US"/>
              <a:t> </a:t>
            </a:r>
            <a:r>
              <a:rPr lang="en-US" b="1"/>
              <a:t>in class and through assignments</a:t>
            </a:r>
            <a:r>
              <a:rPr lang="en-US"/>
              <a:t>.</a:t>
            </a:r>
            <a:endParaRPr lang="en-US"/>
          </a:p>
          <a:p>
            <a:r>
              <a:rPr lang="en-US"/>
              <a:t>(4) Reflecting </a:t>
            </a:r>
            <a:r>
              <a:rPr lang="en-US" err="1"/>
              <a:t>onthe</a:t>
            </a:r>
            <a:r>
              <a:rPr lang="en-US"/>
              <a:t> epistemology </a:t>
            </a:r>
            <a:r>
              <a:rPr lang="en-US" b="1"/>
              <a:t>of knowledge</a:t>
            </a:r>
            <a:r>
              <a:rPr lang="en-US"/>
              <a:t> and </a:t>
            </a:r>
            <a:r>
              <a:rPr lang="en-US" err="1"/>
              <a:t>underlyingassumptions,norms</a:t>
            </a:r>
            <a:r>
              <a:rPr lang="en-US"/>
              <a:t>, </a:t>
            </a:r>
            <a:r>
              <a:rPr lang="en-US" err="1"/>
              <a:t>andpowerdynamics</a:t>
            </a:r>
            <a:r>
              <a:rPr lang="en-US"/>
              <a:t>  </a:t>
            </a: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D1F5F278-E72E-483B-BAB6-3353D961D285}" type="slidenum">
              <a:rPr/>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panose="020F0502020204030204"/>
              <a:buChar char="-"/>
            </a:pPr>
            <a:r>
              <a:rPr lang="en-US">
                <a:ea typeface="Calibri" panose="020F0502020204030204"/>
                <a:cs typeface="Calibri" panose="020F0502020204030204"/>
              </a:rPr>
              <a:t>Keep learning from each other</a:t>
            </a:r>
            <a:endParaRPr lang="en-US">
              <a:ea typeface="Calibri" panose="020F0502020204030204"/>
              <a:cs typeface="Calibri" panose="020F0502020204030204"/>
            </a:endParaRPr>
          </a:p>
          <a:p>
            <a:pPr marL="171450" indent="-171450">
              <a:buFont typeface="Calibri" panose="020F0502020204030204"/>
              <a:buChar char="-"/>
            </a:pPr>
            <a:r>
              <a:rPr lang="en-US">
                <a:ea typeface="Calibri" panose="020F0502020204030204"/>
                <a:cs typeface="Calibri" panose="020F0502020204030204"/>
              </a:rPr>
              <a:t>Ask questions; the most recent question I asked my collaborators: what is </a:t>
            </a:r>
            <a:r>
              <a:rPr lang="en-US" err="1">
                <a:ea typeface="Calibri" panose="020F0502020204030204"/>
                <a:cs typeface="Calibri" panose="020F0502020204030204"/>
              </a:rPr>
              <a:t>riso</a:t>
            </a:r>
            <a:r>
              <a:rPr lang="en-US">
                <a:ea typeface="Calibri" panose="020F0502020204030204"/>
                <a:cs typeface="Calibri" panose="020F0502020204030204"/>
              </a:rPr>
              <a:t> graph printing? Can psych students also use this for their assignment?</a:t>
            </a:r>
            <a:endParaRPr lang="en-US">
              <a:ea typeface="Calibri" panose="020F0502020204030204"/>
              <a:cs typeface="Calibri" panose="020F0502020204030204"/>
            </a:endParaRPr>
          </a:p>
          <a:p>
            <a:pPr marL="171450" indent="-171450">
              <a:buFont typeface="Calibri" panose="020F0502020204030204"/>
              <a:buChar char="-"/>
            </a:pPr>
            <a:r>
              <a:rPr lang="en-US">
                <a:ea typeface="Calibri" panose="020F0502020204030204"/>
                <a:cs typeface="Calibri" panose="020F0502020204030204"/>
              </a:rPr>
              <a:t>Be creative: my collaborator and I recently talk about the possibility of using and developing serious/educational games for teaching psych and interdisciplinary classes.</a:t>
            </a:r>
            <a:endParaRPr lang="en-US">
              <a:ea typeface="Calibri" panose="020F0502020204030204"/>
              <a:cs typeface="Calibri" panose="020F0502020204030204"/>
            </a:endParaRPr>
          </a:p>
          <a:p>
            <a:r>
              <a:rPr lang="en-US">
                <a:ea typeface="Calibri" panose="020F0502020204030204"/>
                <a:cs typeface="Calibri" panose="020F0502020204030204"/>
              </a:rPr>
              <a:t>We also work together on an interdisciplinary publishing initiative, which we hope can also bring to the students some more interdisciplinary learning experiences.</a:t>
            </a: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D1F5F278-E72E-483B-BAB6-3353D961D285}" type="slidenum">
              <a:rPr lang="en-US"/>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applying the interdisciplinary teaching and learning frameworks </a:t>
            </a:r>
            <a:r>
              <a:rPr lang="en-US" err="1"/>
              <a:t>incollege</a:t>
            </a:r>
            <a:r>
              <a:rPr lang="en-US"/>
              <a:t> classrooms, including some teaching strategies and a </a:t>
            </a:r>
            <a:r>
              <a:rPr lang="en-US" err="1"/>
              <a:t>briefteaching</a:t>
            </a:r>
            <a:r>
              <a:rPr lang="en-US"/>
              <a:t> demo (10 minutes).</a:t>
            </a:r>
            <a:endParaRPr lang="en-US"/>
          </a:p>
        </p:txBody>
      </p:sp>
      <p:sp>
        <p:nvSpPr>
          <p:cNvPr id="4" name="Slide Number Placeholder 3"/>
          <p:cNvSpPr>
            <a:spLocks noGrp="1"/>
          </p:cNvSpPr>
          <p:nvPr>
            <p:ph type="sldNum" sz="quarter" idx="5"/>
          </p:nvPr>
        </p:nvSpPr>
        <p:spPr/>
        <p:txBody>
          <a:bodyPr/>
          <a:lstStyle/>
          <a:p>
            <a:fld id="{D1F5F278-E72E-483B-BAB6-3353D961D285}" type="slidenum">
              <a:rPr/>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Based on the scaffolding theory (Vygotsky, 1978; Woods et al., 1976), collaborators (i.e., collaborating teachers and students) from different disciplines serve as the Knowledgeable Other for each other in teaching and learning, facilitating each other’s teaching and learning with tailored guidance. </a:t>
            </a:r>
            <a:endParaRPr lang="en-US"/>
          </a:p>
          <a:p>
            <a:r>
              <a:rPr lang="en-US"/>
              <a:t>Two: In light of Mariani’s work (1997) defining scaffolding as “high challenge: high support,” we proposed that both </a:t>
            </a:r>
            <a:r>
              <a:rPr lang="en-US" err="1"/>
              <a:t>collaboratingteachers</a:t>
            </a:r>
            <a:r>
              <a:rPr lang="en-US"/>
              <a:t> and students can </a:t>
            </a:r>
            <a:r>
              <a:rPr lang="en-US" b="1"/>
              <a:t>achieve high-level learning outcomes through the high challenge of interdisciplinary assignments with high support from educators across disciplines</a:t>
            </a:r>
            <a:r>
              <a:rPr lang="en-US"/>
              <a:t>. </a:t>
            </a:r>
            <a:endParaRPr lang="en-US"/>
          </a:p>
          <a:p>
            <a:r>
              <a:rPr lang="en-US">
                <a:ea typeface="Calibri" panose="020F0502020204030204"/>
                <a:cs typeface="Calibri" panose="020F0502020204030204"/>
              </a:rPr>
              <a:t>Three: </a:t>
            </a:r>
            <a:r>
              <a:rPr lang="en-US"/>
              <a:t>Through </a:t>
            </a:r>
            <a:r>
              <a:rPr lang="en-US" b="1"/>
              <a:t>designing, completing, reflecting on, and discussing interdisciplinary assignments</a:t>
            </a:r>
            <a:r>
              <a:rPr lang="en-US"/>
              <a:t>, such as designing creative artworks based on empirical psychological studies.</a:t>
            </a: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D1F5F278-E72E-483B-BAB6-3353D961D285}" type="slidenum">
              <a:rPr lang="en-US"/>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panose="020F0502020204030204"/>
                <a:cs typeface="Calibri" panose="020F0502020204030204"/>
              </a:rPr>
              <a:t>The second is an artist book by another collaborator about motherhood and adoption.</a:t>
            </a:r>
            <a:endParaRPr lang="en-US">
              <a:ea typeface="Calibri" panose="020F0502020204030204"/>
              <a:cs typeface="Calibri" panose="020F0502020204030204"/>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D1F5F278-E72E-483B-BAB6-3353D961D285}" type="slidenum">
              <a:rPr lang="en-US"/>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I first talked with my collaborators about what we study and teach, we were like, </a:t>
            </a:r>
            <a:r>
              <a:rPr lang="en-US" err="1"/>
              <a:t>ohhhh</a:t>
            </a:r>
            <a:r>
              <a:rPr lang="en-US"/>
              <a:t>, you also teach about this! You also teach about that!</a:t>
            </a:r>
            <a:endParaRPr lang="en-US"/>
          </a:p>
        </p:txBody>
      </p:sp>
      <p:sp>
        <p:nvSpPr>
          <p:cNvPr id="4" name="Slide Number Placeholder 3"/>
          <p:cNvSpPr>
            <a:spLocks noGrp="1"/>
          </p:cNvSpPr>
          <p:nvPr>
            <p:ph type="sldNum" sz="quarter" idx="5"/>
          </p:nvPr>
        </p:nvSpPr>
        <p:spPr/>
        <p:txBody>
          <a:bodyPr/>
          <a:lstStyle/>
          <a:p>
            <a:fld id="{D1F5F278-E72E-483B-BAB6-3353D961D285}" type="slidenum">
              <a:rPr lang="en-US"/>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panose="020F0502020204030204"/>
                <a:cs typeface="Calibri" panose="020F0502020204030204"/>
              </a:rPr>
              <a:t>We used theoretical frameworks from psychology of learning and communication studies,</a:t>
            </a:r>
            <a:endParaRPr lang="en-US"/>
          </a:p>
          <a:p>
            <a:r>
              <a:rPr lang="en-US"/>
              <a:t>More specifically, Based on the scaffolding theory (Van Der </a:t>
            </a:r>
            <a:r>
              <a:rPr lang="en-US" err="1"/>
              <a:t>Stuyf</a:t>
            </a:r>
            <a:r>
              <a:rPr lang="en-US"/>
              <a:t>, 2002; Vygotsky, 1978; Woods et al., 1976) and Woods’ (2007) conceptual framework of Interdisciplinary Communicative Competence for interdisciplinary teaching in college classrooms</a:t>
            </a:r>
            <a:endParaRPr lang="en-US"/>
          </a:p>
        </p:txBody>
      </p:sp>
      <p:sp>
        <p:nvSpPr>
          <p:cNvPr id="4" name="Slide Number Placeholder 3"/>
          <p:cNvSpPr>
            <a:spLocks noGrp="1"/>
          </p:cNvSpPr>
          <p:nvPr>
            <p:ph type="sldNum" sz="quarter" idx="5"/>
          </p:nvPr>
        </p:nvSpPr>
        <p:spPr/>
        <p:txBody>
          <a:bodyPr/>
          <a:lstStyle/>
          <a:p>
            <a:fld id="{D1F5F278-E72E-483B-BAB6-3353D961D285}" type="slidenum">
              <a:rPr/>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Based on the scaffolding theory (Vygotsky, 1978; Woods et al., 1976), collaborators (i.e., collaborating teachers and students) from different disciplines serve as the Knowledgeable Other for each other in teaching and learning, facilitating each other’s teaching and learning with tailored guidance. </a:t>
            </a:r>
            <a:endParaRPr lang="en-US"/>
          </a:p>
          <a:p>
            <a:r>
              <a:rPr lang="en-US"/>
              <a:t>Two: In light of Mariani’s work (1997) defining scaffolding as “high challenge: high support,” we proposed that both </a:t>
            </a:r>
            <a:r>
              <a:rPr lang="en-US" err="1"/>
              <a:t>collaboratingteachers</a:t>
            </a:r>
            <a:r>
              <a:rPr lang="en-US"/>
              <a:t> and students can </a:t>
            </a:r>
            <a:r>
              <a:rPr lang="en-US" b="1"/>
              <a:t>achieve high-level learning outcomes through the high challenge of interdisciplinary assignments with high support from educators across disciplines</a:t>
            </a:r>
            <a:r>
              <a:rPr lang="en-US"/>
              <a:t>. </a:t>
            </a:r>
            <a:endParaRPr lang="en-US"/>
          </a:p>
          <a:p>
            <a:r>
              <a:rPr lang="en-US">
                <a:ea typeface="Calibri" panose="020F0502020204030204"/>
                <a:cs typeface="Calibri" panose="020F0502020204030204"/>
              </a:rPr>
              <a:t>Three: </a:t>
            </a:r>
            <a:r>
              <a:rPr lang="en-US"/>
              <a:t>Through </a:t>
            </a:r>
            <a:r>
              <a:rPr lang="en-US" b="1"/>
              <a:t>designing, completing, reflecting on, and discussing interdisciplinary assignments</a:t>
            </a:r>
            <a:r>
              <a:rPr lang="en-US"/>
              <a:t>, such as designing creative artworks based on empirical psychological studies.</a:t>
            </a: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D1F5F278-E72E-483B-BAB6-3353D961D285}" type="slidenum">
              <a:rPr lang="en-US"/>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Talking </a:t>
            </a:r>
            <a:r>
              <a:rPr lang="en-US" err="1"/>
              <a:t>conceptsand</a:t>
            </a:r>
            <a:r>
              <a:rPr lang="en-US"/>
              <a:t> using tools of </a:t>
            </a:r>
            <a:r>
              <a:rPr lang="en-US" err="1"/>
              <a:t>eachdiscipline</a:t>
            </a:r>
            <a:r>
              <a:rPr lang="en-US"/>
              <a:t> </a:t>
            </a:r>
            <a:r>
              <a:rPr lang="en-US" b="1"/>
              <a:t>in class and through assignments</a:t>
            </a:r>
            <a:r>
              <a:rPr lang="en-US"/>
              <a:t>.</a:t>
            </a:r>
            <a:endParaRPr lang="en-US"/>
          </a:p>
          <a:p>
            <a:r>
              <a:rPr lang="en-US"/>
              <a:t>(4) Reflecting </a:t>
            </a:r>
            <a:r>
              <a:rPr lang="en-US" err="1"/>
              <a:t>onthe</a:t>
            </a:r>
            <a:r>
              <a:rPr lang="en-US"/>
              <a:t> epistemology </a:t>
            </a:r>
            <a:r>
              <a:rPr lang="en-US" b="1"/>
              <a:t>of knowledge</a:t>
            </a:r>
            <a:r>
              <a:rPr lang="en-US"/>
              <a:t> and </a:t>
            </a:r>
            <a:r>
              <a:rPr lang="en-US" err="1"/>
              <a:t>underlyingassumptions,norms</a:t>
            </a:r>
            <a:r>
              <a:rPr lang="en-US"/>
              <a:t>, </a:t>
            </a:r>
            <a:r>
              <a:rPr lang="en-US" err="1"/>
              <a:t>andpowerdynamics</a:t>
            </a:r>
            <a:r>
              <a:rPr lang="en-US"/>
              <a:t>  </a:t>
            </a: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D1F5F278-E72E-483B-BAB6-3353D961D285}" type="slidenum">
              <a:rPr/>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Talking concepts and using tools across disciplines </a:t>
            </a:r>
            <a:r>
              <a:rPr lang="en-US" b="1"/>
              <a:t>in class and through assignments</a:t>
            </a:r>
            <a:r>
              <a:rPr lang="en-US"/>
              <a:t>.</a:t>
            </a:r>
            <a:endParaRPr lang="en-US"/>
          </a:p>
          <a:p>
            <a:r>
              <a:rPr lang="en-US">
                <a:ea typeface="Calibri" panose="020F0502020204030204"/>
                <a:cs typeface="Calibri" panose="020F0502020204030204"/>
              </a:rPr>
              <a:t>This is an example illustration of an interdisciplinary course we have worked on about </a:t>
            </a:r>
            <a:r>
              <a:rPr lang="en-US" b="1"/>
              <a:t>Women of Color’s Development, Well-being, and Empowerment</a:t>
            </a:r>
            <a:endParaRPr lang="en-US">
              <a:ea typeface="Calibri" panose="020F0502020204030204"/>
              <a:cs typeface="Calibri" panose="020F0502020204030204"/>
            </a:endParaRPr>
          </a:p>
          <a:p>
            <a:r>
              <a:rPr lang="en-US"/>
              <a:t>Students may be instructed to create visual presentation of concepts and ideas they learned and developed in class.</a:t>
            </a: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D1F5F278-E72E-483B-BAB6-3353D961D285}" type="slidenum">
              <a:rPr/>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Talking </a:t>
            </a:r>
            <a:r>
              <a:rPr lang="en-US" err="1"/>
              <a:t>conceptsand</a:t>
            </a:r>
            <a:r>
              <a:rPr lang="en-US"/>
              <a:t> using tools of </a:t>
            </a:r>
            <a:r>
              <a:rPr lang="en-US" err="1"/>
              <a:t>eachdiscipline</a:t>
            </a:r>
            <a:r>
              <a:rPr lang="en-US"/>
              <a:t> </a:t>
            </a:r>
            <a:r>
              <a:rPr lang="en-US" b="1"/>
              <a:t>in class and through assignments</a:t>
            </a:r>
            <a:r>
              <a:rPr lang="en-US"/>
              <a:t>.</a:t>
            </a:r>
            <a:endParaRPr lang="en-US"/>
          </a:p>
          <a:p>
            <a:r>
              <a:rPr lang="en-US"/>
              <a:t>(4) Reflecting </a:t>
            </a:r>
            <a:r>
              <a:rPr lang="en-US" err="1"/>
              <a:t>onthe</a:t>
            </a:r>
            <a:r>
              <a:rPr lang="en-US"/>
              <a:t> epistemology </a:t>
            </a:r>
            <a:r>
              <a:rPr lang="en-US" b="1"/>
              <a:t>of knowledge</a:t>
            </a:r>
            <a:r>
              <a:rPr lang="en-US"/>
              <a:t> and </a:t>
            </a:r>
            <a:r>
              <a:rPr lang="en-US" err="1"/>
              <a:t>underlyingassumptions,norms</a:t>
            </a:r>
            <a:r>
              <a:rPr lang="en-US"/>
              <a:t>, </a:t>
            </a:r>
            <a:r>
              <a:rPr lang="en-US" err="1"/>
              <a:t>andpowerdynamics</a:t>
            </a:r>
            <a:r>
              <a:rPr lang="en-US"/>
              <a:t>  </a:t>
            </a: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D1F5F278-E72E-483B-BAB6-3353D961D285}" type="slidenum">
              <a:rPr/>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microsoft.com/office/2007/relationships/hdphoto" Target="../media/image8.wdp"/><Relationship Id="rId8" Type="http://schemas.openxmlformats.org/officeDocument/2006/relationships/image" Target="../media/image7.png"/><Relationship Id="rId7" Type="http://schemas.microsoft.com/office/2007/relationships/hdphoto" Target="../media/image6.wdp"/><Relationship Id="rId6" Type="http://schemas.openxmlformats.org/officeDocument/2006/relationships/image" Target="../media/image5.png"/><Relationship Id="rId5" Type="http://schemas.microsoft.com/office/2007/relationships/hdphoto" Target="../media/image4.wdp"/><Relationship Id="rId4" Type="http://schemas.openxmlformats.org/officeDocument/2006/relationships/image" Target="../media/image3.png"/><Relationship Id="rId3" Type="http://schemas.microsoft.com/office/2007/relationships/hdphoto" Target="../media/image2.wdp"/><Relationship Id="rId2" Type="http://schemas.openxmlformats.org/officeDocument/2006/relationships/image" Target="../media/image1.png"/><Relationship Id="rId10"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846CE7D5-CF57-46EF-B807-FDD0502418D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fld>
            <a:endParaRPr lang="en-US"/>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46CE7D5-CF57-46EF-B807-FDD0502418D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fld>
            <a:endParaRPr lang="en-US"/>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46CE7D5-CF57-46EF-B807-FDD0502418D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fld>
            <a:endParaRPr lang="en-US"/>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1" name="图片 10"/>
          <p:cNvPicPr>
            <a:picLocks noChangeAspect="1"/>
          </p:cNvPicPr>
          <p:nvPr userDrawn="1"/>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12" name="图片 11"/>
          <p:cNvPicPr>
            <a:picLocks noChangeAspect="1"/>
          </p:cNvPicPr>
          <p:nvPr userDrawn="1"/>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t="81852" r="59929"/>
          <a:stretch>
            <a:fillRect/>
          </a:stretch>
        </p:blipFill>
        <p:spPr>
          <a:xfrm rot="10800000" flipV="1">
            <a:off x="10072877" y="6201205"/>
            <a:ext cx="2119123" cy="671206"/>
          </a:xfrm>
          <a:prstGeom prst="rect">
            <a:avLst/>
          </a:prstGeom>
        </p:spPr>
      </p:pic>
      <p:pic>
        <p:nvPicPr>
          <p:cNvPr id="13" name="图片 12"/>
          <p:cNvPicPr>
            <a:picLocks noChangeAspect="1"/>
          </p:cNvPicPr>
          <p:nvPr userDrawn="1"/>
        </p:nvPicPr>
        <p:blipFill rotWithShape="1">
          <a:blip r:embed="rId6" cstate="print">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r="29106" b="58519"/>
          <a:stretch>
            <a:fillRect/>
          </a:stretch>
        </p:blipFill>
        <p:spPr>
          <a:xfrm>
            <a:off x="2" y="0"/>
            <a:ext cx="1903749" cy="758267"/>
          </a:xfrm>
          <a:prstGeom prst="rect">
            <a:avLst/>
          </a:prstGeom>
        </p:spPr>
      </p:pic>
      <p:pic>
        <p:nvPicPr>
          <p:cNvPr id="14" name="图片 13"/>
          <p:cNvPicPr>
            <a:picLocks noChangeAspect="1"/>
          </p:cNvPicPr>
          <p:nvPr userDrawn="1"/>
        </p:nvPicPr>
        <p:blipFill rotWithShape="1">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l="47237" r="27466" b="86296"/>
          <a:stretch>
            <a:fillRect/>
          </a:stretch>
        </p:blipFill>
        <p:spPr>
          <a:xfrm>
            <a:off x="1299146" y="-14411"/>
            <a:ext cx="814090" cy="308410"/>
          </a:xfrm>
          <a:prstGeom prst="rect">
            <a:avLst/>
          </a:prstGeom>
        </p:spPr>
      </p:pic>
      <p:pic>
        <p:nvPicPr>
          <p:cNvPr id="15" name="图片 14"/>
          <p:cNvPicPr>
            <a:picLocks noChangeAspect="1"/>
          </p:cNvPicPr>
          <p:nvPr userDrawn="1"/>
        </p:nvPicPr>
        <p:blipFill rotWithShape="1">
          <a:blip r:embed="rId10" cstate="print">
            <a:extLst>
              <a:ext uri="{28A0092B-C50C-407E-A947-70E740481C1C}">
                <a14:useLocalDpi xmlns:a14="http://schemas.microsoft.com/office/drawing/2010/main" val="0"/>
              </a:ext>
            </a:extLst>
          </a:blip>
          <a:srcRect l="92479" t="33210" b="35926"/>
          <a:stretch>
            <a:fillRect/>
          </a:stretch>
        </p:blipFill>
        <p:spPr>
          <a:xfrm rot="5400000" flipV="1">
            <a:off x="9874012" y="6095587"/>
            <a:ext cx="397731" cy="1141508"/>
          </a:xfrm>
          <a:prstGeom prst="rect">
            <a:avLst/>
          </a:prstGeom>
        </p:spPr>
      </p:pic>
      <p:sp>
        <p:nvSpPr>
          <p:cNvPr id="16" name="矩形 15"/>
          <p:cNvSpPr/>
          <p:nvPr userDrawn="1"/>
        </p:nvSpPr>
        <p:spPr>
          <a:xfrm>
            <a:off x="-1" y="764500"/>
            <a:ext cx="12192001" cy="52868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userDrawn="1"/>
        </p:nvSpPr>
        <p:spPr>
          <a:xfrm>
            <a:off x="4784607" y="101735"/>
            <a:ext cx="2646878" cy="584775"/>
          </a:xfrm>
          <a:prstGeom prst="rect">
            <a:avLst/>
          </a:prstGeom>
        </p:spPr>
        <p:txBody>
          <a:bodyPr wrap="none">
            <a:spAutoFit/>
          </a:bodyPr>
          <a:lstStyle/>
          <a:p>
            <a:pPr algn="ctr"/>
            <a:r>
              <a:rPr lang="zh-CN" altLang="en-US" sz="3200" dirty="0">
                <a:solidFill>
                  <a:schemeClr val="bg1">
                    <a:lumMod val="50000"/>
                  </a:schemeClr>
                </a:solidFill>
                <a:effectLst>
                  <a:innerShdw blurRad="63500" dist="50800" dir="13500000">
                    <a:prstClr val="black">
                      <a:alpha val="50000"/>
                    </a:prstClr>
                  </a:innerShdw>
                </a:effectLst>
                <a:latin typeface="汉仪昌黎宋刻本原版W" panose="00020600040101010101" pitchFamily="18" charset="-122"/>
                <a:ea typeface="汉仪昌黎宋刻本原版W" panose="00020600040101010101" pitchFamily="18" charset="-122"/>
                <a:sym typeface="+mn-lt"/>
              </a:rPr>
              <a:t>阶段工作概述</a:t>
            </a:r>
            <a:endParaRPr lang="zh-CN" altLang="en-US" sz="3200" dirty="0">
              <a:solidFill>
                <a:schemeClr val="bg1">
                  <a:lumMod val="50000"/>
                </a:schemeClr>
              </a:solidFill>
              <a:effectLst>
                <a:innerShdw blurRad="63500" dist="50800" dir="13500000">
                  <a:prstClr val="black">
                    <a:alpha val="50000"/>
                  </a:prstClr>
                </a:innerShdw>
              </a:effectLst>
              <a:latin typeface="汉仪昌黎宋刻本原版W" panose="00020600040101010101" pitchFamily="18" charset="-122"/>
              <a:ea typeface="汉仪昌黎宋刻本原版W" panose="00020600040101010101" pitchFamily="18" charset="-122"/>
              <a:sym typeface="+mn-lt"/>
            </a:endParaRPr>
          </a:p>
        </p:txBody>
      </p:sp>
      <p:sp>
        <p:nvSpPr>
          <p:cNvPr id="18" name="矩形 17"/>
          <p:cNvSpPr/>
          <p:nvPr userDrawn="1"/>
        </p:nvSpPr>
        <p:spPr>
          <a:xfrm>
            <a:off x="5292101" y="513639"/>
            <a:ext cx="1630575" cy="292388"/>
          </a:xfrm>
          <a:prstGeom prst="rect">
            <a:avLst/>
          </a:prstGeom>
        </p:spPr>
        <p:txBody>
          <a:bodyPr wrap="none">
            <a:spAutoFit/>
          </a:bodyPr>
          <a:lstStyle/>
          <a:p>
            <a:pPr algn="ctr"/>
            <a:r>
              <a:rPr lang="zh-CN" altLang="en-US" sz="1300" dirty="0">
                <a:solidFill>
                  <a:srgbClr val="B5C2C2"/>
                </a:solidFill>
                <a:latin typeface="汉仪昌黎宋刻本原版W" panose="00020600040101010101" pitchFamily="18" charset="-122"/>
                <a:ea typeface="汉仪昌黎宋刻本原版W" panose="00020600040101010101" pitchFamily="18" charset="-122"/>
              </a:rPr>
              <a:t>Overview of Phase work</a:t>
            </a:r>
            <a:endParaRPr lang="zh-CN" altLang="en-US" sz="1300" dirty="0">
              <a:solidFill>
                <a:srgbClr val="B5C2C2"/>
              </a:solidFill>
              <a:latin typeface="汉仪昌黎宋刻本原版W" panose="00020600040101010101" pitchFamily="18" charset="-122"/>
              <a:ea typeface="汉仪昌黎宋刻本原版W" panose="00020600040101010101" pitchFamily="18" charset="-122"/>
            </a:endParaRPr>
          </a:p>
        </p:txBody>
      </p:sp>
      <p:cxnSp>
        <p:nvCxnSpPr>
          <p:cNvPr id="19" name="直接连接符 18"/>
          <p:cNvCxnSpPr/>
          <p:nvPr userDrawn="1"/>
        </p:nvCxnSpPr>
        <p:spPr>
          <a:xfrm>
            <a:off x="5381469" y="779494"/>
            <a:ext cx="1439055" cy="0"/>
          </a:xfrm>
          <a:prstGeom prst="line">
            <a:avLst/>
          </a:prstGeom>
          <a:ln w="12700">
            <a:solidFill>
              <a:srgbClr val="B5C2C2"/>
            </a:solidFill>
            <a:prstDash val="lg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46CE7D5-CF57-46EF-B807-FDD0502418D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fld>
            <a:endParaRPr lang="en-US"/>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846CE7D5-CF57-46EF-B807-FDD0502418D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fld>
            <a:endParaRPr lang="en-US"/>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846CE7D5-CF57-46EF-B807-FDD0502418D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fld>
            <a:endParaRPr lang="en-US"/>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846CE7D5-CF57-46EF-B807-FDD0502418D4}"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fld>
            <a:endParaRPr lang="en-US"/>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846CE7D5-CF57-46EF-B807-FDD0502418D4}"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fld>
            <a:endParaRPr lang="en-US"/>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fld>
            <a:endParaRPr lang="en-US"/>
          </a:p>
        </p:txBody>
      </p:sp>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46CE7D5-CF57-46EF-B807-FDD0502418D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fld>
            <a:endParaRPr lang="en-US"/>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46CE7D5-CF57-46EF-B807-FDD0502418D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fld>
            <a:endParaRPr lang="en-US"/>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11.png"/><Relationship Id="rId1"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2.xml"/><Relationship Id="rId2" Type="http://schemas.openxmlformats.org/officeDocument/2006/relationships/image" Target="../media/image19.png"/><Relationship Id="rId1"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2.xml"/><Relationship Id="rId2" Type="http://schemas.openxmlformats.org/officeDocument/2006/relationships/image" Target="../media/image24.jpeg"/><Relationship Id="rId1"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2.xml"/><Relationship Id="rId2" Type="http://schemas.openxmlformats.org/officeDocument/2006/relationships/image" Target="../media/image16.svg"/><Relationship Id="rId1" Type="http://schemas.openxmlformats.org/officeDocument/2006/relationships/image" Target="../media/image25.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image" Target="../media/image26.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2.xml"/><Relationship Id="rId2" Type="http://schemas.openxmlformats.org/officeDocument/2006/relationships/image" Target="../media/image16.svg"/><Relationship Id="rId1"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13.jpeg"/><Relationship Id="rId1" Type="http://schemas.openxmlformats.org/officeDocument/2006/relationships/image" Target="../media/image12.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themeOverride" Target="../theme/themeOverride1.xml"/><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4.png"/><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image" Target="../media/image13.jpeg"/><Relationship Id="rId3" Type="http://schemas.openxmlformats.org/officeDocument/2006/relationships/tags" Target="../tags/tag2.xml"/><Relationship Id="rId2" Type="http://schemas.openxmlformats.org/officeDocument/2006/relationships/image" Target="../media/image12.png"/><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16.svg"/><Relationship Id="rId1"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220226"/>
            <a:ext cx="9144000" cy="3567042"/>
          </a:xfrm>
        </p:spPr>
        <p:txBody>
          <a:bodyPr>
            <a:noAutofit/>
          </a:bodyPr>
          <a:lstStyle/>
          <a:p>
            <a:r>
              <a:rPr lang="en-US" sz="5400">
                <a:latin typeface="Aptos Display"/>
              </a:rPr>
              <a:t>Interdisciplinary Teaching and Learning from Perspectives of Psychology and Visual Communication</a:t>
            </a:r>
            <a:endParaRPr lang="en-US" sz="5400">
              <a:latin typeface="Aptos Display"/>
            </a:endParaRPr>
          </a:p>
        </p:txBody>
      </p:sp>
      <p:sp>
        <p:nvSpPr>
          <p:cNvPr id="3" name="Subtitle 2"/>
          <p:cNvSpPr>
            <a:spLocks noGrp="1"/>
          </p:cNvSpPr>
          <p:nvPr>
            <p:ph type="subTitle" idx="1"/>
          </p:nvPr>
        </p:nvSpPr>
        <p:spPr>
          <a:xfrm>
            <a:off x="1564005" y="4932045"/>
            <a:ext cx="9103995" cy="1423670"/>
          </a:xfrm>
        </p:spPr>
        <p:txBody>
          <a:bodyPr vert="horz" lIns="91440" tIns="45720" rIns="91440" bIns="45720" rtlCol="0" anchor="t">
            <a:normAutofit fontScale="85000" lnSpcReduction="20000"/>
          </a:bodyPr>
          <a:lstStyle/>
          <a:p>
            <a:r>
              <a:rPr lang="en-US">
                <a:ea typeface="+mn-lt"/>
                <a:cs typeface="+mn-lt"/>
              </a:rPr>
              <a:t>Yanbin Barbara Li,  Ph.D. &amp; Feixue Mei, M.F.A.</a:t>
            </a:r>
            <a:endParaRPr lang="en-US"/>
          </a:p>
          <a:p>
            <a:r>
              <a:rPr lang="en-US">
                <a:ea typeface="+mn-lt"/>
                <a:cs typeface="+mn-lt"/>
              </a:rPr>
              <a:t>Department of Psychology &amp; School of Art, Design, and Art History</a:t>
            </a:r>
            <a:endParaRPr lang="en-US">
              <a:ea typeface="+mn-lt"/>
              <a:cs typeface="+mn-lt"/>
            </a:endParaRPr>
          </a:p>
          <a:p>
            <a:r>
              <a:rPr lang="en-US">
                <a:ea typeface="+mn-lt"/>
                <a:cs typeface="+mn-lt"/>
              </a:rPr>
              <a:t>James Madison University</a:t>
            </a:r>
            <a:endParaRPr lang="en-US">
              <a:ea typeface="+mn-lt"/>
              <a:cs typeface="+mn-lt"/>
            </a:endParaRPr>
          </a:p>
          <a:p>
            <a:r>
              <a:rPr lang="en-US">
                <a:ea typeface="+mn-lt"/>
                <a:cs typeface="+mn-lt"/>
              </a:rPr>
              <a:t>April 30 2025</a:t>
            </a:r>
            <a:endParaRPr lang="en-US"/>
          </a:p>
          <a:p>
            <a:endParaRPr lang="en-US"/>
          </a:p>
        </p:txBody>
      </p:sp>
      <p:pic>
        <p:nvPicPr>
          <p:cNvPr id="5" name="Picture 4" descr="A purple and black logo&#10;&#10;AI-generated content may be incorrect."/>
          <p:cNvPicPr>
            <a:picLocks noChangeAspect="1"/>
          </p:cNvPicPr>
          <p:nvPr/>
        </p:nvPicPr>
        <p:blipFill>
          <a:blip r:embed="rId1"/>
          <a:stretch>
            <a:fillRect/>
          </a:stretch>
        </p:blipFill>
        <p:spPr>
          <a:xfrm>
            <a:off x="-171435" y="0"/>
            <a:ext cx="2032948" cy="1387232"/>
          </a:xfrm>
          <a:prstGeom prst="rect">
            <a:avLst/>
          </a:prstGeom>
        </p:spPr>
      </p:pic>
      <p:pic>
        <p:nvPicPr>
          <p:cNvPr id="6" name="Picture 5"/>
          <p:cNvPicPr>
            <a:picLocks noChangeAspect="1"/>
          </p:cNvPicPr>
          <p:nvPr/>
        </p:nvPicPr>
        <p:blipFill>
          <a:blip r:embed="rId2"/>
          <a:stretch>
            <a:fillRect/>
          </a:stretch>
        </p:blipFill>
        <p:spPr>
          <a:xfrm>
            <a:off x="8522682" y="403"/>
            <a:ext cx="3663706" cy="1030654"/>
          </a:xfrm>
          <a:prstGeom prst="rect">
            <a:avLst/>
          </a:prstGeom>
        </p:spPr>
      </p:pic>
      <p:sp>
        <p:nvSpPr>
          <p:cNvPr id="4" name="灯片编号占位符 3"/>
          <p:cNvSpPr>
            <a:spLocks noGrp="1"/>
          </p:cNvSpPr>
          <p:nvPr>
            <p:ph type="sldNum" sz="quarter" idx="12"/>
          </p:nvPr>
        </p:nvSpPr>
        <p:spPr/>
        <p:txBody>
          <a:bodyPr/>
          <a:p>
            <a:fld id="{330EA680-D336-4FF7-8B7A-9848BB0A1C32}" type="slidenum">
              <a:rPr lang="en-US" smtClean="0"/>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39699"/>
            <a:ext cx="10515600" cy="1325563"/>
          </a:xfrm>
        </p:spPr>
        <p:txBody>
          <a:bodyPr>
            <a:normAutofit/>
          </a:bodyPr>
          <a:lstStyle/>
          <a:p>
            <a:pPr algn="ctr"/>
            <a:r>
              <a:rPr lang="en-US" sz="3600" b="1">
                <a:latin typeface="Aptos"/>
              </a:rPr>
              <a:t>Application in Classrooms</a:t>
            </a:r>
            <a:endParaRPr lang="en-US" sz="3600"/>
          </a:p>
        </p:txBody>
      </p:sp>
      <p:sp>
        <p:nvSpPr>
          <p:cNvPr id="4" name="TextBox 3"/>
          <p:cNvSpPr txBox="1"/>
          <p:nvPr/>
        </p:nvSpPr>
        <p:spPr>
          <a:xfrm>
            <a:off x="676787" y="471948"/>
            <a:ext cx="3546167"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n-US" sz="2600">
                <a:cs typeface="Arial" panose="020B0604020202020204"/>
              </a:rPr>
              <a:t>(1) Talking concepts and using tools of each discipline in class and through assignments. </a:t>
            </a:r>
            <a:endParaRPr lang="en-US"/>
          </a:p>
        </p:txBody>
      </p:sp>
      <p:sp>
        <p:nvSpPr>
          <p:cNvPr id="5" name="TextBox 4"/>
          <p:cNvSpPr txBox="1"/>
          <p:nvPr/>
        </p:nvSpPr>
        <p:spPr>
          <a:xfrm>
            <a:off x="4855497" y="430980"/>
            <a:ext cx="3136490"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n-US" sz="2600" b="1"/>
              <a:t>(2) Forming shared understanding and strategies</a:t>
            </a:r>
            <a:endParaRPr lang="en-US" b="1"/>
          </a:p>
        </p:txBody>
      </p:sp>
      <p:sp>
        <p:nvSpPr>
          <p:cNvPr id="3" name="灯片编号占位符 2"/>
          <p:cNvSpPr>
            <a:spLocks noGrp="1"/>
          </p:cNvSpPr>
          <p:nvPr>
            <p:ph type="sldNum" sz="quarter" idx="12"/>
          </p:nvPr>
        </p:nvSpPr>
        <p:spPr/>
        <p:txBody>
          <a:bodyPr/>
          <a:p>
            <a:fld id="{330EA680-D336-4FF7-8B7A-9848BB0A1C32}" type="slidenum">
              <a:rPr lang="en-US" smtClean="0"/>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a:latin typeface="Aptos Display"/>
              </a:rPr>
              <a:t>(2) Forming shared understanding and strategies</a:t>
            </a:r>
            <a:endParaRPr lang="en-US" sz="3600"/>
          </a:p>
        </p:txBody>
      </p:sp>
      <p:sp>
        <p:nvSpPr>
          <p:cNvPr id="3" name="Content Placeholder 2"/>
          <p:cNvSpPr>
            <a:spLocks noGrp="1"/>
          </p:cNvSpPr>
          <p:nvPr>
            <p:ph idx="1"/>
          </p:nvPr>
        </p:nvSpPr>
        <p:spPr/>
        <p:txBody>
          <a:bodyPr vert="horz" lIns="91440" tIns="45720" rIns="91440" bIns="45720" rtlCol="0" anchor="t">
            <a:normAutofit/>
          </a:bodyPr>
          <a:lstStyle/>
          <a:p>
            <a:r>
              <a:rPr lang="en-US" sz="2600"/>
              <a:t>for instance, exploring how to co-create infographics based on empirical data.</a:t>
            </a:r>
            <a:endParaRPr lang="en-US"/>
          </a:p>
        </p:txBody>
      </p:sp>
      <p:pic>
        <p:nvPicPr>
          <p:cNvPr id="4" name="Picture 3" descr="A screenshot of a video&#10;&#10;AI-generated content may be incorrect."/>
          <p:cNvPicPr>
            <a:picLocks noChangeAspect="1"/>
          </p:cNvPicPr>
          <p:nvPr/>
        </p:nvPicPr>
        <p:blipFill>
          <a:blip r:embed="rId1"/>
          <a:stretch>
            <a:fillRect/>
          </a:stretch>
        </p:blipFill>
        <p:spPr>
          <a:xfrm>
            <a:off x="128100" y="2622306"/>
            <a:ext cx="5673725" cy="3831004"/>
          </a:xfrm>
          <a:prstGeom prst="rect">
            <a:avLst/>
          </a:prstGeom>
        </p:spPr>
      </p:pic>
      <p:pic>
        <p:nvPicPr>
          <p:cNvPr id="5" name="Picture 4"/>
          <p:cNvPicPr>
            <a:picLocks noChangeAspect="1"/>
          </p:cNvPicPr>
          <p:nvPr/>
        </p:nvPicPr>
        <p:blipFill>
          <a:blip r:embed="rId2"/>
          <a:stretch>
            <a:fillRect/>
          </a:stretch>
        </p:blipFill>
        <p:spPr>
          <a:xfrm>
            <a:off x="5763846" y="2781607"/>
            <a:ext cx="6330462" cy="3199787"/>
          </a:xfrm>
          <a:prstGeom prst="rect">
            <a:avLst/>
          </a:prstGeom>
        </p:spPr>
      </p:pic>
      <p:sp>
        <p:nvSpPr>
          <p:cNvPr id="6" name="灯片编号占位符 5"/>
          <p:cNvSpPr>
            <a:spLocks noGrp="1"/>
          </p:cNvSpPr>
          <p:nvPr>
            <p:ph type="sldNum" sz="quarter" idx="12"/>
          </p:nvPr>
        </p:nvSpPr>
        <p:spPr/>
        <p:txBody>
          <a:bodyPr/>
          <a:p>
            <a:fld id="{330EA680-D336-4FF7-8B7A-9848BB0A1C32}" type="slidenum">
              <a:rPr lang="en-US" smtClean="0"/>
            </a:fld>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Children's Book</a:t>
            </a:r>
            <a:endParaRPr lang="en-US"/>
          </a:p>
        </p:txBody>
      </p:sp>
      <p:sp>
        <p:nvSpPr>
          <p:cNvPr id="3" name="Content Placeholder 2"/>
          <p:cNvSpPr>
            <a:spLocks noGrp="1"/>
          </p:cNvSpPr>
          <p:nvPr>
            <p:ph idx="1"/>
          </p:nvPr>
        </p:nvSpPr>
        <p:spPr>
          <a:xfrm>
            <a:off x="838200" y="1691005"/>
            <a:ext cx="10515600" cy="565919"/>
          </a:xfrm>
        </p:spPr>
        <p:txBody>
          <a:bodyPr vert="horz" lIns="91440" tIns="45720" rIns="91440" bIns="45720" rtlCol="0" anchor="t">
            <a:normAutofit/>
          </a:bodyPr>
          <a:lstStyle/>
          <a:p>
            <a:r>
              <a:rPr lang="en-US"/>
              <a:t>Traditional &amp; Non-traditional</a:t>
            </a:r>
            <a:endParaRPr lang="en-US"/>
          </a:p>
        </p:txBody>
      </p:sp>
      <p:pic>
        <p:nvPicPr>
          <p:cNvPr id="6" name="Picture 5" descr="A screenshot of a video game&#10;&#10;AI-generated content may be incorrect."/>
          <p:cNvPicPr>
            <a:picLocks noChangeAspect="1"/>
          </p:cNvPicPr>
          <p:nvPr/>
        </p:nvPicPr>
        <p:blipFill>
          <a:blip r:embed="rId1"/>
          <a:stretch>
            <a:fillRect/>
          </a:stretch>
        </p:blipFill>
        <p:spPr>
          <a:xfrm>
            <a:off x="6094463" y="2387473"/>
            <a:ext cx="5536238" cy="3728065"/>
          </a:xfrm>
          <a:prstGeom prst="rect">
            <a:avLst/>
          </a:prstGeom>
        </p:spPr>
      </p:pic>
      <p:sp>
        <p:nvSpPr>
          <p:cNvPr id="7" name="TextBox 6"/>
          <p:cNvSpPr txBox="1"/>
          <p:nvPr/>
        </p:nvSpPr>
        <p:spPr>
          <a:xfrm>
            <a:off x="6357620" y="6121400"/>
            <a:ext cx="4715510" cy="521970"/>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n-US" sz="1400"/>
              <a:t>Li, Morong. 2024. https://www.youtube.com/watch?v=ANfkt9JRThY&amp;t=34s</a:t>
            </a:r>
            <a:endParaRPr lang="en-US" sz="1400"/>
          </a:p>
        </p:txBody>
      </p:sp>
      <p:sp>
        <p:nvSpPr>
          <p:cNvPr id="8" name="TextBox 7"/>
          <p:cNvSpPr txBox="1"/>
          <p:nvPr/>
        </p:nvSpPr>
        <p:spPr>
          <a:xfrm>
            <a:off x="836248" y="2254619"/>
            <a:ext cx="5029199" cy="4154170"/>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n-US" sz="2400" b="1">
                <a:latin typeface="+mj-lt"/>
                <a:cs typeface="+mj-lt"/>
              </a:rPr>
              <a:t>Designing a Children's Book</a:t>
            </a:r>
            <a:br>
              <a:rPr lang="en-US" sz="2400">
                <a:latin typeface="+mj-lt"/>
                <a:cs typeface="+mj-lt"/>
              </a:rPr>
            </a:br>
            <a:r>
              <a:rPr lang="en-US" sz="2400" b="1">
                <a:latin typeface="+mj-lt"/>
                <a:cs typeface="+mj-lt"/>
              </a:rPr>
              <a:t>Objective</a:t>
            </a:r>
            <a:r>
              <a:rPr lang="en-US" sz="2400">
                <a:latin typeface="+mj-lt"/>
                <a:cs typeface="+mj-lt"/>
              </a:rPr>
              <a:t>: To create a children's book that aligns with the stages of language development in early</a:t>
            </a:r>
            <a:br>
              <a:rPr lang="en-US" sz="2400">
                <a:latin typeface="+mj-lt"/>
                <a:cs typeface="+mj-lt"/>
              </a:rPr>
            </a:br>
            <a:r>
              <a:rPr lang="en-US" sz="2400">
                <a:latin typeface="+mj-lt"/>
                <a:cs typeface="+mj-lt"/>
              </a:rPr>
              <a:t>childhood, fostering both engagement and linguistic growth.</a:t>
            </a:r>
            <a:br>
              <a:rPr lang="en-US" sz="2400">
                <a:latin typeface="+mj-lt"/>
                <a:cs typeface="+mj-lt"/>
              </a:rPr>
            </a:br>
            <a:r>
              <a:rPr lang="en-US" sz="2400" b="1">
                <a:latin typeface="+mj-lt"/>
                <a:cs typeface="+mj-lt"/>
              </a:rPr>
              <a:t>Background</a:t>
            </a:r>
            <a:r>
              <a:rPr lang="en-US" sz="2400">
                <a:latin typeface="+mj-lt"/>
                <a:cs typeface="+mj-lt"/>
              </a:rPr>
              <a:t>: Understanding the progression of language development is crucial in crafting</a:t>
            </a:r>
            <a:br>
              <a:rPr lang="en-US" sz="2400">
                <a:latin typeface="+mj-lt"/>
                <a:cs typeface="+mj-lt"/>
              </a:rPr>
            </a:br>
            <a:r>
              <a:rPr lang="en-US" sz="2400">
                <a:latin typeface="+mj-lt"/>
                <a:cs typeface="+mj-lt"/>
              </a:rPr>
              <a:t>age-appropriate content for children's books.</a:t>
            </a:r>
            <a:endParaRPr lang="en-US" sz="2400">
              <a:latin typeface="+mj-lt"/>
              <a:cs typeface="+mj-lt"/>
            </a:endParaRPr>
          </a:p>
        </p:txBody>
      </p:sp>
      <p:sp>
        <p:nvSpPr>
          <p:cNvPr id="4" name="灯片编号占位符 3"/>
          <p:cNvSpPr>
            <a:spLocks noGrp="1"/>
          </p:cNvSpPr>
          <p:nvPr>
            <p:ph type="sldNum" sz="quarter" idx="12"/>
          </p:nvPr>
        </p:nvSpPr>
        <p:spPr/>
        <p:txBody>
          <a:bodyPr/>
          <a:p>
            <a:fld id="{330EA680-D336-4FF7-8B7A-9848BB0A1C32}" type="slidenum">
              <a:rPr lang="en-US" smtClean="0"/>
            </a:fld>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39699"/>
            <a:ext cx="10515600" cy="1325563"/>
          </a:xfrm>
        </p:spPr>
        <p:txBody>
          <a:bodyPr>
            <a:normAutofit/>
          </a:bodyPr>
          <a:lstStyle/>
          <a:p>
            <a:pPr algn="ctr"/>
            <a:r>
              <a:rPr lang="en-US" sz="3600" b="1">
                <a:latin typeface="Aptos"/>
              </a:rPr>
              <a:t>Application in Classrooms</a:t>
            </a:r>
            <a:endParaRPr lang="en-US" sz="3600"/>
          </a:p>
        </p:txBody>
      </p:sp>
      <p:sp>
        <p:nvSpPr>
          <p:cNvPr id="4" name="TextBox 3"/>
          <p:cNvSpPr txBox="1"/>
          <p:nvPr/>
        </p:nvSpPr>
        <p:spPr>
          <a:xfrm>
            <a:off x="676787" y="471948"/>
            <a:ext cx="3546167"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n-US" sz="2600">
                <a:cs typeface="Arial" panose="020B0604020202020204"/>
              </a:rPr>
              <a:t>(1) Talking concepts and using tools of each discipline in class and through assignments. </a:t>
            </a:r>
            <a:endParaRPr lang="en-US"/>
          </a:p>
        </p:txBody>
      </p:sp>
      <p:sp>
        <p:nvSpPr>
          <p:cNvPr id="5" name="TextBox 4"/>
          <p:cNvSpPr txBox="1"/>
          <p:nvPr/>
        </p:nvSpPr>
        <p:spPr>
          <a:xfrm>
            <a:off x="4855497" y="430980"/>
            <a:ext cx="3136490"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n-US" sz="2600"/>
              <a:t>(2) Forming shared understanding and strategies</a:t>
            </a:r>
            <a:endParaRPr lang="en-US"/>
          </a:p>
        </p:txBody>
      </p:sp>
      <p:sp>
        <p:nvSpPr>
          <p:cNvPr id="7" name="TextBox 6"/>
          <p:cNvSpPr txBox="1"/>
          <p:nvPr/>
        </p:nvSpPr>
        <p:spPr>
          <a:xfrm>
            <a:off x="8788400" y="452156"/>
            <a:ext cx="3119251" cy="1404787"/>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n-US" sz="2800" b="1"/>
              <a:t>(3) Producing interdisciplinary products</a:t>
            </a:r>
            <a:endParaRPr lang="en-US" b="1"/>
          </a:p>
        </p:txBody>
      </p:sp>
      <p:sp>
        <p:nvSpPr>
          <p:cNvPr id="3" name="灯片编号占位符 2"/>
          <p:cNvSpPr>
            <a:spLocks noGrp="1"/>
          </p:cNvSpPr>
          <p:nvPr>
            <p:ph type="sldNum" sz="quarter" idx="12"/>
          </p:nvPr>
        </p:nvSpPr>
        <p:spPr/>
        <p:txBody>
          <a:bodyPr/>
          <a:p>
            <a:fld id="{330EA680-D336-4FF7-8B7A-9848BB0A1C32}" type="slidenum">
              <a:rPr lang="en-US" smtClean="0"/>
            </a:fld>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spcBef>
                <a:spcPts val="1000"/>
              </a:spcBef>
            </a:pPr>
            <a:r>
              <a:rPr lang="en-US" sz="3600">
                <a:latin typeface="Aptos"/>
              </a:rPr>
              <a:t>(3) Producing interdisciplinary products</a:t>
            </a:r>
            <a:endParaRPr lang="en-US"/>
          </a:p>
        </p:txBody>
      </p:sp>
      <p:sp>
        <p:nvSpPr>
          <p:cNvPr id="3" name="Content Placeholder 2"/>
          <p:cNvSpPr>
            <a:spLocks noGrp="1"/>
          </p:cNvSpPr>
          <p:nvPr>
            <p:ph idx="1"/>
          </p:nvPr>
        </p:nvSpPr>
        <p:spPr>
          <a:xfrm>
            <a:off x="838200" y="1767010"/>
            <a:ext cx="10515600" cy="1715221"/>
          </a:xfrm>
        </p:spPr>
        <p:txBody>
          <a:bodyPr vert="horz" lIns="91440" tIns="45720" rIns="91440" bIns="45720" rtlCol="0" anchor="t">
            <a:normAutofit fontScale="92500" lnSpcReduction="10000"/>
          </a:bodyPr>
          <a:lstStyle/>
          <a:p>
            <a:r>
              <a:rPr lang="en-US" sz="2500"/>
              <a:t>For example, thesis and presentation in scholarly and creative forms. </a:t>
            </a:r>
            <a:endParaRPr lang="en-US" sz="2500"/>
          </a:p>
          <a:p>
            <a:endParaRPr lang="en-US" sz="2500"/>
          </a:p>
          <a:p>
            <a:r>
              <a:rPr lang="en-US" sz="2500" b="1"/>
              <a:t>Visual Essay</a:t>
            </a:r>
            <a:endParaRPr lang="en-US" sz="2500" b="1"/>
          </a:p>
          <a:p>
            <a:r>
              <a:rPr lang="en-US"/>
              <a:t>Risograph</a:t>
            </a:r>
            <a:endParaRPr lang="en-US" sz="2500"/>
          </a:p>
        </p:txBody>
      </p:sp>
      <p:pic>
        <p:nvPicPr>
          <p:cNvPr id="5" name="Picture 4" descr="A book with a red and blue cover&#10;&#10;AI-generated content may be incorrect."/>
          <p:cNvPicPr>
            <a:picLocks noChangeAspect="1"/>
          </p:cNvPicPr>
          <p:nvPr/>
        </p:nvPicPr>
        <p:blipFill>
          <a:blip r:embed="rId1"/>
          <a:stretch>
            <a:fillRect/>
          </a:stretch>
        </p:blipFill>
        <p:spPr>
          <a:xfrm>
            <a:off x="4623315" y="2303962"/>
            <a:ext cx="5634742" cy="4309807"/>
          </a:xfrm>
          <a:prstGeom prst="rect">
            <a:avLst/>
          </a:prstGeom>
        </p:spPr>
      </p:pic>
      <p:sp>
        <p:nvSpPr>
          <p:cNvPr id="7" name="TextBox 6"/>
          <p:cNvSpPr txBox="1"/>
          <p:nvPr/>
        </p:nvSpPr>
        <p:spPr>
          <a:xfrm>
            <a:off x="10258158" y="6183692"/>
            <a:ext cx="1759975" cy="429895"/>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n-US" sz="1100" dirty="0">
                <a:solidFill>
                  <a:schemeClr val="tx1"/>
                </a:solidFill>
                <a:sym typeface="+mn-ea"/>
              </a:rPr>
              <a:t>Mei, </a:t>
            </a:r>
            <a:r>
              <a:rPr lang="en-US" sz="1100" dirty="0">
                <a:solidFill>
                  <a:schemeClr val="tx1"/>
                </a:solidFill>
              </a:rPr>
              <a:t>Feixue. </a:t>
            </a:r>
            <a:r>
              <a:rPr lang="en-US" sz="1100" i="1" dirty="0">
                <a:solidFill>
                  <a:schemeClr val="tx1"/>
                </a:solidFill>
              </a:rPr>
              <a:t>Plastic Existence</a:t>
            </a:r>
            <a:r>
              <a:rPr lang="en-US" sz="1100" dirty="0">
                <a:solidFill>
                  <a:schemeClr val="tx1"/>
                </a:solidFill>
              </a:rPr>
              <a:t>. 2019, Zine.</a:t>
            </a:r>
            <a:endParaRPr lang="en-US" sz="1100" dirty="0">
              <a:solidFill>
                <a:schemeClr val="tx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spcBef>
                <a:spcPts val="1000"/>
              </a:spcBef>
            </a:pPr>
            <a:r>
              <a:rPr lang="en-US" sz="3600">
                <a:latin typeface="Aptos"/>
              </a:rPr>
              <a:t>(3) Producing interdisciplinary products</a:t>
            </a:r>
            <a:endParaRPr lang="en-US"/>
          </a:p>
        </p:txBody>
      </p:sp>
      <p:sp>
        <p:nvSpPr>
          <p:cNvPr id="3" name="Content Placeholder 2"/>
          <p:cNvSpPr>
            <a:spLocks noGrp="1"/>
          </p:cNvSpPr>
          <p:nvPr>
            <p:ph idx="1"/>
          </p:nvPr>
        </p:nvSpPr>
        <p:spPr>
          <a:xfrm>
            <a:off x="838200" y="1767010"/>
            <a:ext cx="10515600" cy="1715221"/>
          </a:xfrm>
        </p:spPr>
        <p:txBody>
          <a:bodyPr vert="horz" lIns="91440" tIns="45720" rIns="91440" bIns="45720" rtlCol="0" anchor="t">
            <a:normAutofit fontScale="92500" lnSpcReduction="10000"/>
          </a:bodyPr>
          <a:lstStyle/>
          <a:p>
            <a:r>
              <a:rPr lang="en-US" sz="2500" dirty="0"/>
              <a:t>For example, thesis and presentation in scholarly and creative forms. </a:t>
            </a:r>
            <a:endParaRPr lang="en-US" sz="2500" dirty="0"/>
          </a:p>
          <a:p>
            <a:endParaRPr lang="en-US" sz="2500"/>
          </a:p>
          <a:p>
            <a:r>
              <a:rPr lang="en-US" sz="2500" dirty="0"/>
              <a:t>Visual Essay</a:t>
            </a:r>
            <a:endParaRPr lang="en-US" sz="2500" dirty="0"/>
          </a:p>
          <a:p>
            <a:r>
              <a:rPr lang="en-US" b="1" dirty="0"/>
              <a:t>Risograph</a:t>
            </a:r>
            <a:endParaRPr lang="en-US" sz="2500" b="1" dirty="0"/>
          </a:p>
        </p:txBody>
      </p:sp>
      <p:sp>
        <p:nvSpPr>
          <p:cNvPr id="5" name="灯片编号占位符 4"/>
          <p:cNvSpPr>
            <a:spLocks noGrp="1"/>
          </p:cNvSpPr>
          <p:nvPr>
            <p:ph type="sldNum" sz="quarter" idx="12"/>
          </p:nvPr>
        </p:nvSpPr>
        <p:spPr/>
        <p:txBody>
          <a:bodyPr/>
          <a:p>
            <a:fld id="{330EA680-D336-4FF7-8B7A-9848BB0A1C32}" type="slidenum">
              <a:rPr lang="en-US" smtClean="0"/>
            </a:fld>
            <a:endParaRPr lang="en-US"/>
          </a:p>
        </p:txBody>
      </p:sp>
      <p:sp>
        <p:nvSpPr>
          <p:cNvPr id="7" name="TextBox 6"/>
          <p:cNvSpPr txBox="1"/>
          <p:nvPr/>
        </p:nvSpPr>
        <p:spPr>
          <a:xfrm>
            <a:off x="10262235" y="5783580"/>
            <a:ext cx="1648460" cy="631825"/>
          </a:xfrm>
          <a:prstGeom prst="rect">
            <a:avLst/>
          </a:prstGeom>
          <a:noFill/>
        </p:spPr>
        <p:txBody>
          <a:bodyPr rot="0" spcFirstLastPara="0" vertOverflow="overflow" horzOverflow="overflow" vert="horz" wrap="square" lIns="91440" tIns="45720" rIns="91440" bIns="45720" numCol="1" spcCol="0" rtlCol="0" fromWordArt="0" anchor="t" anchorCtr="0" forceAA="0" compatLnSpc="1">
            <a:noAutofit/>
          </a:bodyPr>
          <a:p>
            <a:r>
              <a:rPr lang="en-US" sz="1100" dirty="0">
                <a:solidFill>
                  <a:schemeClr val="tx1"/>
                </a:solidFill>
                <a:sym typeface="+mn-ea"/>
              </a:rPr>
              <a:t>Mei, </a:t>
            </a:r>
            <a:r>
              <a:rPr lang="en-US" sz="1100" dirty="0">
                <a:solidFill>
                  <a:schemeClr val="tx1"/>
                </a:solidFill>
              </a:rPr>
              <a:t>Feixue. </a:t>
            </a:r>
            <a:endParaRPr lang="en-US" sz="1100" dirty="0">
              <a:solidFill>
                <a:schemeClr val="tx1"/>
              </a:solidFill>
            </a:endParaRPr>
          </a:p>
          <a:p>
            <a:r>
              <a:rPr lang="en-US" sz="1100" i="1" dirty="0">
                <a:solidFill>
                  <a:schemeClr val="tx1"/>
                </a:solidFill>
              </a:rPr>
              <a:t>Thanks for Being Born</a:t>
            </a:r>
            <a:r>
              <a:rPr lang="en-US" sz="1100" dirty="0">
                <a:solidFill>
                  <a:schemeClr val="tx1"/>
                </a:solidFill>
              </a:rPr>
              <a:t>. 2024, Risograph print.</a:t>
            </a:r>
            <a:endParaRPr lang="en-US" sz="1100" dirty="0">
              <a:solidFill>
                <a:schemeClr val="tx1"/>
              </a:solidFill>
            </a:endParaRPr>
          </a:p>
        </p:txBody>
      </p:sp>
      <p:pic>
        <p:nvPicPr>
          <p:cNvPr id="6" name="图片 5" descr="504c9a0da78f3a66173cc6dbee8a27b4"/>
          <p:cNvPicPr>
            <a:picLocks noChangeAspect="1"/>
          </p:cNvPicPr>
          <p:nvPr/>
        </p:nvPicPr>
        <p:blipFill>
          <a:blip r:embed="rId1"/>
          <a:stretch>
            <a:fillRect/>
          </a:stretch>
        </p:blipFill>
        <p:spPr>
          <a:xfrm>
            <a:off x="5108575" y="2509520"/>
            <a:ext cx="5055870" cy="390588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39699"/>
            <a:ext cx="10515600" cy="1325563"/>
          </a:xfrm>
        </p:spPr>
        <p:txBody>
          <a:bodyPr>
            <a:normAutofit/>
          </a:bodyPr>
          <a:lstStyle/>
          <a:p>
            <a:pPr algn="ctr"/>
            <a:r>
              <a:rPr lang="en-US" sz="3600" b="1">
                <a:latin typeface="Aptos"/>
              </a:rPr>
              <a:t>Application in Classrooms</a:t>
            </a:r>
            <a:endParaRPr lang="en-US" sz="3600"/>
          </a:p>
        </p:txBody>
      </p:sp>
      <p:sp>
        <p:nvSpPr>
          <p:cNvPr id="4" name="TextBox 3"/>
          <p:cNvSpPr txBox="1"/>
          <p:nvPr/>
        </p:nvSpPr>
        <p:spPr>
          <a:xfrm>
            <a:off x="676787" y="471948"/>
            <a:ext cx="3546167"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n-US" sz="2600">
                <a:cs typeface="Arial" panose="020B0604020202020204"/>
              </a:rPr>
              <a:t>(1) Talking concepts and using tools of each discipline in class and through assignments. </a:t>
            </a:r>
            <a:endParaRPr lang="en-US"/>
          </a:p>
        </p:txBody>
      </p:sp>
      <p:sp>
        <p:nvSpPr>
          <p:cNvPr id="5" name="TextBox 4"/>
          <p:cNvSpPr txBox="1"/>
          <p:nvPr/>
        </p:nvSpPr>
        <p:spPr>
          <a:xfrm>
            <a:off x="4855497" y="430980"/>
            <a:ext cx="3136490"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n-US" sz="2600"/>
              <a:t>(2) Forming shared understanding and strategies</a:t>
            </a:r>
            <a:endParaRPr lang="en-US"/>
          </a:p>
        </p:txBody>
      </p:sp>
      <p:sp>
        <p:nvSpPr>
          <p:cNvPr id="7" name="TextBox 6"/>
          <p:cNvSpPr txBox="1"/>
          <p:nvPr/>
        </p:nvSpPr>
        <p:spPr>
          <a:xfrm>
            <a:off x="8788400" y="471948"/>
            <a:ext cx="274320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n-US" sz="2800"/>
              <a:t>(3) Producing interdisciplinary products</a:t>
            </a:r>
            <a:endParaRPr lang="en-US"/>
          </a:p>
        </p:txBody>
      </p:sp>
      <p:sp>
        <p:nvSpPr>
          <p:cNvPr id="8" name="TextBox 7"/>
          <p:cNvSpPr txBox="1"/>
          <p:nvPr/>
        </p:nvSpPr>
        <p:spPr>
          <a:xfrm>
            <a:off x="676788" y="3659239"/>
            <a:ext cx="3554361"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n-US" sz="2600" b="1"/>
              <a:t>(4) Reflecting on the epistemology and underlying assumptions, norms, and power dynamics </a:t>
            </a:r>
            <a:endParaRPr lang="en-US" sz="2600" b="1"/>
          </a:p>
        </p:txBody>
      </p:sp>
      <p:sp>
        <p:nvSpPr>
          <p:cNvPr id="3" name="灯片编号占位符 2"/>
          <p:cNvSpPr>
            <a:spLocks noGrp="1"/>
          </p:cNvSpPr>
          <p:nvPr>
            <p:ph type="sldNum" sz="quarter" idx="12"/>
          </p:nvPr>
        </p:nvSpPr>
        <p:spPr/>
        <p:txBody>
          <a:bodyPr/>
          <a:p>
            <a:fld id="{330EA680-D336-4FF7-8B7A-9848BB0A1C32}" type="slidenum">
              <a:rPr lang="en-US" smtClean="0"/>
            </a:fld>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a:latin typeface="Aptos Display"/>
              </a:rPr>
              <a:t>(4) Reflecting on the epistemology and underlying assumptions, norms, and power dynamics</a:t>
            </a:r>
            <a:endParaRPr lang="en-US" sz="3600"/>
          </a:p>
        </p:txBody>
      </p:sp>
      <p:pic>
        <p:nvPicPr>
          <p:cNvPr id="7" name="Content Placeholder 6" descr="A cart with a house shaped object on it&#10;&#10;AI-generated content may be incorrect."/>
          <p:cNvPicPr>
            <a:picLocks noGrp="1" noChangeAspect="1"/>
          </p:cNvPicPr>
          <p:nvPr>
            <p:ph idx="1"/>
          </p:nvPr>
        </p:nvPicPr>
        <p:blipFill>
          <a:blip r:embed="rId1"/>
          <a:stretch>
            <a:fillRect/>
          </a:stretch>
        </p:blipFill>
        <p:spPr>
          <a:xfrm>
            <a:off x="5748020" y="1718310"/>
            <a:ext cx="5218430" cy="4085590"/>
          </a:xfrm>
        </p:spPr>
      </p:pic>
      <p:sp>
        <p:nvSpPr>
          <p:cNvPr id="4" name="TextBox 3"/>
          <p:cNvSpPr txBox="1"/>
          <p:nvPr/>
        </p:nvSpPr>
        <p:spPr>
          <a:xfrm>
            <a:off x="5746562" y="5958024"/>
            <a:ext cx="5748067" cy="460375"/>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l"/>
            <a:r>
              <a:rPr lang="en-US" sz="1200" dirty="0"/>
              <a:t>Yuan, Yulin. </a:t>
            </a:r>
            <a:r>
              <a:rPr lang="en-US" sz="1200" i="1" dirty="0" err="1"/>
              <a:t>Respons</a:t>
            </a:r>
            <a:r>
              <a:rPr lang="en-US" sz="1200" i="1" dirty="0"/>
              <a:t>(e)</a:t>
            </a:r>
            <a:r>
              <a:rPr lang="en-US" sz="1200" i="1" dirty="0" err="1"/>
              <a:t>ibility</a:t>
            </a:r>
            <a:r>
              <a:rPr lang="en-US" sz="1200" dirty="0"/>
              <a:t>. 2025, handmade paper, adoption documents, found objects, https://yulinyuanart.com/publishing/</a:t>
            </a:r>
            <a:endParaRPr lang="en-US" sz="1200" dirty="0"/>
          </a:p>
        </p:txBody>
      </p:sp>
      <p:sp>
        <p:nvSpPr>
          <p:cNvPr id="5" name="Content Placeholder 2"/>
          <p:cNvSpPr txBox="1"/>
          <p:nvPr/>
        </p:nvSpPr>
        <p:spPr>
          <a:xfrm>
            <a:off x="838200" y="1930400"/>
            <a:ext cx="4372610" cy="435165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a:sym typeface="+mn-ea"/>
              </a:rPr>
              <a:t>Creative artworks</a:t>
            </a:r>
            <a:endParaRPr lang="en-US" sz="2800" b="1"/>
          </a:p>
          <a:p>
            <a:pPr lvl="1"/>
            <a:r>
              <a:rPr lang="en-US" sz="2800" b="1">
                <a:sym typeface="+mn-ea"/>
              </a:rPr>
              <a:t>Artist’s Book</a:t>
            </a:r>
            <a:endParaRPr lang="en-US" sz="2800" b="1"/>
          </a:p>
          <a:p>
            <a:r>
              <a:rPr lang="en-US"/>
              <a:t>Zines – grassroot</a:t>
            </a:r>
            <a:endParaRPr lang="en-US"/>
          </a:p>
          <a:p>
            <a:endParaRPr lang="en-US" b="1"/>
          </a:p>
        </p:txBody>
      </p:sp>
      <p:sp>
        <p:nvSpPr>
          <p:cNvPr id="3" name="灯片编号占位符 2"/>
          <p:cNvSpPr>
            <a:spLocks noGrp="1"/>
          </p:cNvSpPr>
          <p:nvPr>
            <p:ph type="sldNum" sz="quarter" idx="12"/>
          </p:nvPr>
        </p:nvSpPr>
        <p:spPr/>
        <p:txBody>
          <a:bodyPr/>
          <a:p>
            <a:fld id="{330EA680-D336-4FF7-8B7A-9848BB0A1C32}" type="slidenum">
              <a:rPr lang="en-US" smtClean="0"/>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39699"/>
            <a:ext cx="10515600" cy="1325563"/>
          </a:xfrm>
        </p:spPr>
        <p:txBody>
          <a:bodyPr>
            <a:normAutofit/>
          </a:bodyPr>
          <a:lstStyle/>
          <a:p>
            <a:pPr algn="ctr"/>
            <a:r>
              <a:rPr lang="en-US" sz="3600" b="1">
                <a:latin typeface="Aptos"/>
              </a:rPr>
              <a:t>Application in Classrooms</a:t>
            </a:r>
            <a:endParaRPr lang="en-US" sz="3600"/>
          </a:p>
        </p:txBody>
      </p:sp>
      <p:sp>
        <p:nvSpPr>
          <p:cNvPr id="4" name="TextBox 3"/>
          <p:cNvSpPr txBox="1"/>
          <p:nvPr/>
        </p:nvSpPr>
        <p:spPr>
          <a:xfrm>
            <a:off x="676787" y="471948"/>
            <a:ext cx="3546167"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n-US" sz="2600">
                <a:cs typeface="Arial" panose="020B0604020202020204"/>
              </a:rPr>
              <a:t>(1) Talking concepts and using tools of each discipline in class and through assignments. </a:t>
            </a:r>
            <a:endParaRPr lang="en-US"/>
          </a:p>
        </p:txBody>
      </p:sp>
      <p:sp>
        <p:nvSpPr>
          <p:cNvPr id="5" name="TextBox 4"/>
          <p:cNvSpPr txBox="1"/>
          <p:nvPr/>
        </p:nvSpPr>
        <p:spPr>
          <a:xfrm>
            <a:off x="4855497" y="430980"/>
            <a:ext cx="3136490"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n-US" sz="2600"/>
              <a:t>(2) Forming shared understanding and strategies</a:t>
            </a:r>
            <a:endParaRPr lang="en-US"/>
          </a:p>
        </p:txBody>
      </p:sp>
      <p:sp>
        <p:nvSpPr>
          <p:cNvPr id="7" name="TextBox 6"/>
          <p:cNvSpPr txBox="1"/>
          <p:nvPr/>
        </p:nvSpPr>
        <p:spPr>
          <a:xfrm>
            <a:off x="8788400" y="471948"/>
            <a:ext cx="274320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n-US" sz="2800"/>
              <a:t>(3) Producing interdisciplinary products</a:t>
            </a:r>
            <a:endParaRPr lang="en-US"/>
          </a:p>
        </p:txBody>
      </p:sp>
      <p:sp>
        <p:nvSpPr>
          <p:cNvPr id="8" name="TextBox 7"/>
          <p:cNvSpPr txBox="1"/>
          <p:nvPr/>
        </p:nvSpPr>
        <p:spPr>
          <a:xfrm>
            <a:off x="676788" y="3659239"/>
            <a:ext cx="3554361"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n-US" sz="2600"/>
              <a:t>(4) Reflecting on the epistemology and underlying assumptions, norms, and power dynamics </a:t>
            </a:r>
            <a:endParaRPr lang="en-US" sz="2600"/>
          </a:p>
        </p:txBody>
      </p:sp>
      <p:sp>
        <p:nvSpPr>
          <p:cNvPr id="9" name="TextBox 8"/>
          <p:cNvSpPr txBox="1"/>
          <p:nvPr/>
        </p:nvSpPr>
        <p:spPr>
          <a:xfrm>
            <a:off x="4855210" y="3659505"/>
            <a:ext cx="3305810" cy="2091690"/>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n-US" sz="2600" b="1"/>
              <a:t>(5) Becoming the interdisciplinary expert: New Schemas for problem-solving</a:t>
            </a:r>
            <a:endParaRPr lang="en-US" sz="2600" b="1"/>
          </a:p>
        </p:txBody>
      </p:sp>
      <p:sp>
        <p:nvSpPr>
          <p:cNvPr id="3" name="灯片编号占位符 2"/>
          <p:cNvSpPr>
            <a:spLocks noGrp="1"/>
          </p:cNvSpPr>
          <p:nvPr>
            <p:ph type="sldNum" sz="quarter" idx="12"/>
          </p:nvPr>
        </p:nvSpPr>
        <p:spPr/>
        <p:txBody>
          <a:bodyPr/>
          <a:p>
            <a:fld id="{330EA680-D336-4FF7-8B7A-9848BB0A1C32}" type="slidenum">
              <a:rPr lang="en-US" smtClean="0"/>
            </a:fld>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908890" cy="1341950"/>
          </a:xfrm>
        </p:spPr>
        <p:txBody>
          <a:bodyPr>
            <a:normAutofit/>
          </a:bodyPr>
          <a:lstStyle/>
          <a:p>
            <a:r>
              <a:rPr lang="en-US" sz="3600">
                <a:latin typeface="Aptos"/>
              </a:rPr>
              <a:t>(5) Becoming the interdisciplinary expert: New Schemas for problem-solving </a:t>
            </a:r>
            <a:r>
              <a:rPr lang="en-US" sz="1400">
                <a:latin typeface="Aptos"/>
              </a:rPr>
              <a:t>(</a:t>
            </a:r>
            <a:r>
              <a:rPr lang="en-US" sz="1400" err="1">
                <a:latin typeface="Aptos"/>
              </a:rPr>
              <a:t>Piaget;Lipshitz</a:t>
            </a:r>
            <a:r>
              <a:rPr lang="en-US" sz="1400">
                <a:latin typeface="Aptos"/>
              </a:rPr>
              <a:t>, Levy, &amp;</a:t>
            </a:r>
            <a:r>
              <a:rPr lang="en-US" sz="1400" err="1">
                <a:latin typeface="Aptos"/>
              </a:rPr>
              <a:t>Orchen</a:t>
            </a:r>
            <a:r>
              <a:rPr lang="en-US" sz="1400">
                <a:latin typeface="Aptos"/>
              </a:rPr>
              <a:t>, 2006; Yan &amp; Lavigne, 2014)</a:t>
            </a:r>
            <a:endParaRPr lang="en-US" sz="1400">
              <a:latin typeface="Aptos"/>
            </a:endParaRPr>
          </a:p>
        </p:txBody>
      </p:sp>
      <p:pic>
        <p:nvPicPr>
          <p:cNvPr id="7" name="Picture 3" descr="A screenshot of a web page&#10;&#10;AI-generated content may be incorrect."/>
          <p:cNvPicPr>
            <a:picLocks noChangeAspect="1"/>
          </p:cNvPicPr>
          <p:nvPr/>
        </p:nvPicPr>
        <p:blipFill>
          <a:blip r:embed="rId1"/>
          <a:stretch>
            <a:fillRect/>
          </a:stretch>
        </p:blipFill>
        <p:spPr>
          <a:xfrm>
            <a:off x="1469390" y="1706880"/>
            <a:ext cx="8364220" cy="4745990"/>
          </a:xfrm>
          <a:prstGeom prst="rect">
            <a:avLst/>
          </a:prstGeom>
        </p:spPr>
      </p:pic>
      <p:sp>
        <p:nvSpPr>
          <p:cNvPr id="8" name="文本框 7"/>
          <p:cNvSpPr txBox="1"/>
          <p:nvPr/>
        </p:nvSpPr>
        <p:spPr>
          <a:xfrm>
            <a:off x="10201275" y="5992495"/>
            <a:ext cx="1704975" cy="460375"/>
          </a:xfrm>
          <a:prstGeom prst="rect">
            <a:avLst/>
          </a:prstGeom>
          <a:noFill/>
        </p:spPr>
        <p:txBody>
          <a:bodyPr wrap="square" rtlCol="0" anchor="t">
            <a:spAutoFit/>
          </a:bodyPr>
          <a:p>
            <a:r>
              <a:rPr lang="en-US" sz="1200" dirty="0">
                <a:sym typeface="+mn-ea"/>
              </a:rPr>
              <a:t>Yuan, Yulin. 2025. Podcast: 214 Universe. </a:t>
            </a:r>
            <a:endParaRPr lang="en-US" altLang="en-US" sz="1200" dirty="0">
              <a:sym typeface="+mn-ea"/>
            </a:endParaRPr>
          </a:p>
        </p:txBody>
      </p:sp>
      <p:pic>
        <p:nvPicPr>
          <p:cNvPr id="9" name="Picture 3" descr="A screenshot of a web page&#10;&#10;AI-generated content may be incorrect."/>
          <p:cNvPicPr>
            <a:picLocks noChangeAspect="1"/>
          </p:cNvPicPr>
          <p:nvPr/>
        </p:nvPicPr>
        <p:blipFill>
          <a:blip r:embed="rId1"/>
          <a:stretch>
            <a:fillRect/>
          </a:stretch>
        </p:blipFill>
        <p:spPr>
          <a:xfrm>
            <a:off x="1837055" y="1706880"/>
            <a:ext cx="8364220" cy="4745990"/>
          </a:xfrm>
          <a:prstGeom prst="rect">
            <a:avLst/>
          </a:prstGeom>
        </p:spPr>
      </p:pic>
      <p:pic>
        <p:nvPicPr>
          <p:cNvPr id="3" name="图片 2" descr="26d7ba086c0c006217bb418ab685a623"/>
          <p:cNvPicPr>
            <a:picLocks noChangeAspect="1"/>
          </p:cNvPicPr>
          <p:nvPr/>
        </p:nvPicPr>
        <p:blipFill>
          <a:blip r:embed="rId2"/>
          <a:srcRect l="7341" t="18407" r="6943" b="18519"/>
          <a:stretch>
            <a:fillRect/>
          </a:stretch>
        </p:blipFill>
        <p:spPr>
          <a:xfrm>
            <a:off x="8320405" y="4497070"/>
            <a:ext cx="1682115" cy="166306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Structure</a:t>
            </a:r>
            <a:endParaRPr lang="en-US"/>
          </a:p>
        </p:txBody>
      </p:sp>
      <p:sp>
        <p:nvSpPr>
          <p:cNvPr id="3" name="Content Placeholder 2"/>
          <p:cNvSpPr>
            <a:spLocks noGrp="1"/>
          </p:cNvSpPr>
          <p:nvPr>
            <p:ph idx="1"/>
          </p:nvPr>
        </p:nvSpPr>
        <p:spPr>
          <a:xfrm>
            <a:off x="560070" y="1825625"/>
            <a:ext cx="7115175" cy="4351655"/>
          </a:xfrm>
        </p:spPr>
        <p:txBody>
          <a:bodyPr vert="horz" lIns="91440" tIns="45720" rIns="91440" bIns="45720" rtlCol="0" anchor="t">
            <a:normAutofit/>
          </a:bodyPr>
          <a:lstStyle/>
          <a:p>
            <a:pPr marL="0" indent="0">
              <a:buNone/>
            </a:pPr>
            <a:r>
              <a:rPr lang="en-US"/>
              <a:t>(1)</a:t>
            </a:r>
            <a:r>
              <a:rPr lang="en-US" b="1"/>
              <a:t> </a:t>
            </a:r>
            <a:r>
              <a:rPr lang="en-US"/>
              <a:t>Interdisciplinary Framework: Psychology and Visual Perspectives</a:t>
            </a:r>
            <a:endParaRPr lang="en-US"/>
          </a:p>
          <a:p>
            <a:pPr lvl="1">
              <a:buFont typeface="Courier New" panose="02070309020205020404" pitchFamily="34" charset="0"/>
              <a:buChar char="o"/>
            </a:pPr>
            <a:r>
              <a:rPr lang="en-US" sz="2800" b="1"/>
              <a:t>3 principles</a:t>
            </a:r>
            <a:endParaRPr lang="en-US" sz="2800" b="1"/>
          </a:p>
          <a:p>
            <a:pPr marL="0" indent="0">
              <a:buNone/>
            </a:pPr>
            <a:r>
              <a:rPr lang="en-US"/>
              <a:t>(2) Application in Classrooms</a:t>
            </a:r>
            <a:endParaRPr lang="en-US"/>
          </a:p>
          <a:p>
            <a:pPr lvl="1">
              <a:buFont typeface="Courier New" panose="02070309020205020404" pitchFamily="34" charset="0"/>
              <a:buChar char="o"/>
            </a:pPr>
            <a:r>
              <a:rPr lang="en-US" sz="2800" b="1"/>
              <a:t>6 strategies</a:t>
            </a:r>
            <a:endParaRPr lang="en-US" sz="2800" b="1"/>
          </a:p>
        </p:txBody>
      </p:sp>
      <p:sp>
        <p:nvSpPr>
          <p:cNvPr id="5" name="灯片编号占位符 4"/>
          <p:cNvSpPr>
            <a:spLocks noGrp="1"/>
          </p:cNvSpPr>
          <p:nvPr>
            <p:ph type="sldNum" sz="quarter" idx="12"/>
          </p:nvPr>
        </p:nvSpPr>
        <p:spPr/>
        <p:txBody>
          <a:bodyPr/>
          <a:p>
            <a:fld id="{330EA680-D336-4FF7-8B7A-9848BB0A1C32}" type="slidenum">
              <a:rPr lang="en-US" smtClean="0"/>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39699"/>
            <a:ext cx="10515600" cy="1325563"/>
          </a:xfrm>
        </p:spPr>
        <p:txBody>
          <a:bodyPr>
            <a:normAutofit/>
          </a:bodyPr>
          <a:lstStyle/>
          <a:p>
            <a:pPr algn="ctr"/>
            <a:r>
              <a:rPr lang="en-US" sz="3600" b="1">
                <a:latin typeface="Aptos"/>
              </a:rPr>
              <a:t>Application in Classrooms</a:t>
            </a:r>
            <a:endParaRPr lang="en-US" sz="3600"/>
          </a:p>
        </p:txBody>
      </p:sp>
      <p:sp>
        <p:nvSpPr>
          <p:cNvPr id="4" name="TextBox 3"/>
          <p:cNvSpPr txBox="1"/>
          <p:nvPr/>
        </p:nvSpPr>
        <p:spPr>
          <a:xfrm>
            <a:off x="676787" y="471948"/>
            <a:ext cx="3546167"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n-US" sz="2600">
                <a:cs typeface="Arial" panose="020B0604020202020204"/>
              </a:rPr>
              <a:t>(1) Talking concepts and using tools of each discipline in class and through assignments. </a:t>
            </a:r>
            <a:endParaRPr lang="en-US"/>
          </a:p>
        </p:txBody>
      </p:sp>
      <p:sp>
        <p:nvSpPr>
          <p:cNvPr id="5" name="TextBox 4"/>
          <p:cNvSpPr txBox="1"/>
          <p:nvPr/>
        </p:nvSpPr>
        <p:spPr>
          <a:xfrm>
            <a:off x="4855497" y="430980"/>
            <a:ext cx="3136490"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n-US" sz="2600"/>
              <a:t>(2) Forming shared understanding and strategies</a:t>
            </a:r>
            <a:endParaRPr lang="en-US"/>
          </a:p>
        </p:txBody>
      </p:sp>
      <p:sp>
        <p:nvSpPr>
          <p:cNvPr id="7" name="TextBox 6"/>
          <p:cNvSpPr txBox="1"/>
          <p:nvPr/>
        </p:nvSpPr>
        <p:spPr>
          <a:xfrm>
            <a:off x="8788400" y="471948"/>
            <a:ext cx="274320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n-US" sz="2800"/>
              <a:t>(3) Producing interdisciplinary products</a:t>
            </a:r>
            <a:endParaRPr lang="en-US"/>
          </a:p>
        </p:txBody>
      </p:sp>
      <p:sp>
        <p:nvSpPr>
          <p:cNvPr id="8" name="TextBox 7"/>
          <p:cNvSpPr txBox="1"/>
          <p:nvPr/>
        </p:nvSpPr>
        <p:spPr>
          <a:xfrm>
            <a:off x="676788" y="3659239"/>
            <a:ext cx="3554361"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n-US" sz="2600"/>
              <a:t>(4) Reflecting on the epistemology and underlying assumptions, norms, and power dynamics </a:t>
            </a:r>
            <a:endParaRPr lang="en-US" sz="2600"/>
          </a:p>
        </p:txBody>
      </p:sp>
      <p:sp>
        <p:nvSpPr>
          <p:cNvPr id="9" name="TextBox 8"/>
          <p:cNvSpPr txBox="1"/>
          <p:nvPr/>
        </p:nvSpPr>
        <p:spPr>
          <a:xfrm>
            <a:off x="4855497" y="3659239"/>
            <a:ext cx="3087330"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n-US" sz="2600"/>
              <a:t>(5) Becoming the interdisciplinary expert: New Schemas for problem-solving</a:t>
            </a:r>
            <a:endParaRPr lang="en-US" sz="2600"/>
          </a:p>
        </p:txBody>
      </p:sp>
      <p:sp>
        <p:nvSpPr>
          <p:cNvPr id="10" name="TextBox 9"/>
          <p:cNvSpPr txBox="1"/>
          <p:nvPr/>
        </p:nvSpPr>
        <p:spPr>
          <a:xfrm>
            <a:off x="8788400" y="3659239"/>
            <a:ext cx="2743200"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n-US" sz="2600" b="1">
                <a:cs typeface="Arial" panose="020B0604020202020204"/>
              </a:rPr>
              <a:t>(6) Fostering a growth mindset, mutual curiosity, and openness</a:t>
            </a:r>
            <a:endParaRPr lang="en-US" sz="2600" b="1">
              <a:latin typeface="Arial" panose="020B0604020202020204"/>
              <a:cs typeface="Arial" panose="020B0604020202020204"/>
            </a:endParaRPr>
          </a:p>
        </p:txBody>
      </p:sp>
      <p:sp>
        <p:nvSpPr>
          <p:cNvPr id="3" name="灯片编号占位符 2"/>
          <p:cNvSpPr>
            <a:spLocks noGrp="1"/>
          </p:cNvSpPr>
          <p:nvPr>
            <p:ph type="sldNum" sz="quarter" idx="12"/>
          </p:nvPr>
        </p:nvSpPr>
        <p:spPr/>
        <p:txBody>
          <a:bodyPr/>
          <a:p>
            <a:fld id="{330EA680-D336-4FF7-8B7A-9848BB0A1C32}" type="slidenum">
              <a:rPr lang="en-US" smtClean="0"/>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Aptos Display"/>
              </a:rPr>
              <a:t>(6) Growth mindset and mutual curiosity</a:t>
            </a:r>
            <a:endParaRPr lang="en-US"/>
          </a:p>
        </p:txBody>
      </p:sp>
      <p:sp>
        <p:nvSpPr>
          <p:cNvPr id="3" name="Content Placeholder 2"/>
          <p:cNvSpPr>
            <a:spLocks noGrp="1"/>
          </p:cNvSpPr>
          <p:nvPr>
            <p:ph idx="1"/>
          </p:nvPr>
        </p:nvSpPr>
        <p:spPr>
          <a:xfrm>
            <a:off x="838200" y="1739767"/>
            <a:ext cx="6136784" cy="4437196"/>
          </a:xfrm>
        </p:spPr>
        <p:txBody>
          <a:bodyPr vert="horz" lIns="91440" tIns="45720" rIns="91440" bIns="45720" rtlCol="0" anchor="t">
            <a:normAutofit/>
          </a:bodyPr>
          <a:lstStyle/>
          <a:p>
            <a:r>
              <a:rPr lang="en-US"/>
              <a:t>Fostering a growth mindset among educators and students </a:t>
            </a:r>
            <a:r>
              <a:rPr lang="en-US" sz="1400"/>
              <a:t>(Cheng et al., 2021; </a:t>
            </a:r>
            <a:r>
              <a:rPr lang="en-US" sz="1400" err="1"/>
              <a:t>Kolyda</a:t>
            </a:r>
            <a:r>
              <a:rPr lang="en-US" sz="1400"/>
              <a:t>, 2023; Sahagun et al., 2021)</a:t>
            </a:r>
            <a:endParaRPr lang="en-US" sz="1400"/>
          </a:p>
          <a:p>
            <a:r>
              <a:rPr lang="en-US"/>
              <a:t>Mutual curiosity and openness </a:t>
            </a:r>
            <a:r>
              <a:rPr lang="en-US" sz="1400"/>
              <a:t>(Woods, 2007)</a:t>
            </a:r>
            <a:r>
              <a:rPr lang="en-US"/>
              <a:t> </a:t>
            </a:r>
            <a:endParaRPr lang="en-US"/>
          </a:p>
          <a:p>
            <a:r>
              <a:rPr lang="en-US"/>
              <a:t>Creativity </a:t>
            </a:r>
            <a:r>
              <a:rPr lang="en-US" sz="1400"/>
              <a:t>(e.g., Liu et al., 2022)</a:t>
            </a:r>
            <a:endParaRPr lang="en-US" sz="1400"/>
          </a:p>
        </p:txBody>
      </p:sp>
      <p:pic>
        <p:nvPicPr>
          <p:cNvPr id="5" name="Graphic 4" descr="Boardroom with solid fill"/>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299784" y="3786900"/>
            <a:ext cx="3143044" cy="3102076"/>
          </a:xfrm>
          <a:prstGeom prst="rect">
            <a:avLst/>
          </a:prstGeom>
        </p:spPr>
      </p:pic>
      <p:sp>
        <p:nvSpPr>
          <p:cNvPr id="7" name="Arrow: Left-Right 6"/>
          <p:cNvSpPr/>
          <p:nvPr/>
        </p:nvSpPr>
        <p:spPr>
          <a:xfrm>
            <a:off x="8256789" y="4076130"/>
            <a:ext cx="1229032" cy="327741"/>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peech Bubble: Rectangle with Corners Rounded 8"/>
          <p:cNvSpPr/>
          <p:nvPr/>
        </p:nvSpPr>
        <p:spPr>
          <a:xfrm>
            <a:off x="10152019" y="3834106"/>
            <a:ext cx="1953846" cy="801076"/>
          </a:xfrm>
          <a:prstGeom prst="wedgeRoundRectCallout">
            <a:avLst/>
          </a:prstGeom>
          <a:solidFill>
            <a:schemeClr val="bg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10"/>
          <p:cNvSpPr/>
          <p:nvPr/>
        </p:nvSpPr>
        <p:spPr>
          <a:xfrm flipH="1">
            <a:off x="5506282" y="3834105"/>
            <a:ext cx="1942293" cy="827580"/>
          </a:xfrm>
          <a:prstGeom prst="wedgeRoundRectCallout">
            <a:avLst/>
          </a:prstGeom>
          <a:solidFill>
            <a:schemeClr val="bg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858927" y="3425092"/>
            <a:ext cx="402969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ctr"/>
            <a:r>
              <a:rPr lang="en-US" sz="2400">
                <a:latin typeface="Calibri" panose="020F0502020204030204"/>
              </a:rPr>
              <a:t>Knowledgeable Other</a:t>
            </a:r>
            <a:endParaRPr lang="en-US" sz="2400"/>
          </a:p>
        </p:txBody>
      </p:sp>
      <p:sp>
        <p:nvSpPr>
          <p:cNvPr id="4" name="灯片编号占位符 3"/>
          <p:cNvSpPr>
            <a:spLocks noGrp="1"/>
          </p:cNvSpPr>
          <p:nvPr>
            <p:ph type="sldNum" sz="quarter" idx="12"/>
          </p:nvPr>
        </p:nvSpPr>
        <p:spPr/>
        <p:txBody>
          <a:bodyPr/>
          <a:p>
            <a:fld id="{330EA680-D336-4FF7-8B7A-9848BB0A1C32}" type="slidenum">
              <a:rPr lang="en-US" smtClean="0"/>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A book cover with text&#10;&#10;AI-generated content may be incorrect."/>
          <p:cNvPicPr>
            <a:picLocks noGrp="1" noChangeAspect="1"/>
          </p:cNvPicPr>
          <p:nvPr>
            <p:ph idx="1"/>
          </p:nvPr>
        </p:nvPicPr>
        <p:blipFill>
          <a:blip r:embed="rId1"/>
          <a:stretch>
            <a:fillRect/>
          </a:stretch>
        </p:blipFill>
        <p:spPr>
          <a:xfrm>
            <a:off x="2228144" y="1825625"/>
            <a:ext cx="7735712" cy="4351338"/>
          </a:xfrm>
        </p:spPr>
      </p:pic>
      <p:pic>
        <p:nvPicPr>
          <p:cNvPr id="5" name="Picture 4" descr="A book cover with text&#10;&#10;AI-generated content may be incorrect."/>
          <p:cNvPicPr>
            <a:picLocks noChangeAspect="1"/>
          </p:cNvPicPr>
          <p:nvPr/>
        </p:nvPicPr>
        <p:blipFill>
          <a:blip r:embed="rId1"/>
          <a:stretch>
            <a:fillRect/>
          </a:stretch>
        </p:blipFill>
        <p:spPr>
          <a:xfrm>
            <a:off x="0" y="0"/>
            <a:ext cx="12192000" cy="6858000"/>
          </a:xfrm>
          <a:prstGeom prst="rect">
            <a:avLst/>
          </a:prstGeom>
        </p:spPr>
      </p:pic>
      <p:pic>
        <p:nvPicPr>
          <p:cNvPr id="7" name="Picture 6" descr="A qr code on a green background&#10;&#10;AI-generated content may be incorrect."/>
          <p:cNvPicPr>
            <a:picLocks noChangeAspect="1"/>
          </p:cNvPicPr>
          <p:nvPr/>
        </p:nvPicPr>
        <p:blipFill>
          <a:blip r:embed="rId2"/>
          <a:srcRect l="42147" t="26496" r="25000" b="14815"/>
          <a:stretch>
            <a:fillRect/>
          </a:stretch>
        </p:blipFill>
        <p:spPr>
          <a:xfrm>
            <a:off x="4755912" y="2158243"/>
            <a:ext cx="1914776" cy="1963621"/>
          </a:xfrm>
          <a:prstGeom prst="rect">
            <a:avLst/>
          </a:prstGeom>
        </p:spPr>
      </p:pic>
      <p:sp>
        <p:nvSpPr>
          <p:cNvPr id="8" name="TextBox 7"/>
          <p:cNvSpPr txBox="1"/>
          <p:nvPr/>
        </p:nvSpPr>
        <p:spPr>
          <a:xfrm>
            <a:off x="687906" y="5010003"/>
            <a:ext cx="274320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n-US" dirty="0">
                <a:solidFill>
                  <a:schemeClr val="bg1"/>
                </a:solidFill>
              </a:rPr>
              <a:t>https://feixuemei.info/design/boundless-bound/boundless-bound-publishing-publications.html</a:t>
            </a:r>
            <a:endParaRPr lang="en-US" dirty="0">
              <a:solidFill>
                <a:schemeClr val="bg1"/>
              </a:solidFill>
            </a:endParaRPr>
          </a:p>
        </p:txBody>
      </p:sp>
      <p:pic>
        <p:nvPicPr>
          <p:cNvPr id="3" name="Picture 2"/>
          <p:cNvPicPr>
            <a:picLocks noChangeAspect="1"/>
          </p:cNvPicPr>
          <p:nvPr/>
        </p:nvPicPr>
        <p:blipFill>
          <a:blip r:embed="rId3"/>
          <a:stretch>
            <a:fillRect/>
          </a:stretch>
        </p:blipFill>
        <p:spPr>
          <a:xfrm>
            <a:off x="7047150" y="0"/>
            <a:ext cx="5142857" cy="6858000"/>
          </a:xfrm>
          <a:prstGeom prst="rect">
            <a:avLst/>
          </a:prstGeom>
        </p:spPr>
      </p:pic>
      <p:sp>
        <p:nvSpPr>
          <p:cNvPr id="6" name="灯片编号占位符 5"/>
          <p:cNvSpPr>
            <a:spLocks noGrp="1"/>
          </p:cNvSpPr>
          <p:nvPr>
            <p:ph type="sldNum" sz="quarter" idx="12"/>
          </p:nvPr>
        </p:nvSpPr>
        <p:spPr/>
        <p:txBody>
          <a:bodyPr/>
          <a:p>
            <a:fld id="{330EA680-D336-4FF7-8B7A-9848BB0A1C32}" type="slidenum">
              <a:rPr lang="en-US" smtClean="0"/>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a:latin typeface="Aptos"/>
              </a:rPr>
              <a:t>Key Takeaway</a:t>
            </a:r>
            <a:endParaRPr lang="en-US" sz="2800" b="1">
              <a:latin typeface="Aptos"/>
            </a:endParaRPr>
          </a:p>
        </p:txBody>
      </p:sp>
      <p:sp>
        <p:nvSpPr>
          <p:cNvPr id="3" name="Content Placeholder 2"/>
          <p:cNvSpPr>
            <a:spLocks noGrp="1"/>
          </p:cNvSpPr>
          <p:nvPr>
            <p:ph idx="1"/>
          </p:nvPr>
        </p:nvSpPr>
        <p:spPr>
          <a:xfrm>
            <a:off x="838200" y="1669162"/>
            <a:ext cx="10515600" cy="1828813"/>
          </a:xfrm>
        </p:spPr>
        <p:txBody>
          <a:bodyPr vert="horz" lIns="91440" tIns="45720" rIns="91440" bIns="45720" rtlCol="0" anchor="t">
            <a:normAutofit fontScale="92500" lnSpcReduction="20000"/>
          </a:bodyPr>
          <a:lstStyle/>
          <a:p>
            <a:r>
              <a:rPr lang="en-US"/>
              <a:t>Find and work with collaborators as </a:t>
            </a:r>
            <a:r>
              <a:rPr lang="en-US" b="1"/>
              <a:t>Mutual Mentor-Mentee</a:t>
            </a:r>
            <a:r>
              <a:rPr lang="en-US"/>
              <a:t>.</a:t>
            </a:r>
            <a:endParaRPr lang="en-US"/>
          </a:p>
          <a:p>
            <a:r>
              <a:rPr lang="en-US"/>
              <a:t>Don't be afraid.</a:t>
            </a:r>
            <a:r>
              <a:rPr lang="en-US" b="1"/>
              <a:t> High Challenge and High Support</a:t>
            </a:r>
            <a:r>
              <a:rPr lang="en-US"/>
              <a:t> will bring High Achievement .  </a:t>
            </a:r>
            <a:endParaRPr lang="en-US"/>
          </a:p>
          <a:p>
            <a:r>
              <a:rPr lang="en-US"/>
              <a:t>Together, we can foster </a:t>
            </a:r>
            <a:r>
              <a:rPr lang="en-US" b="1"/>
              <a:t>Critical Interdisciplinary Awareness</a:t>
            </a:r>
            <a:r>
              <a:rPr lang="en-US"/>
              <a:t> and develop </a:t>
            </a:r>
            <a:r>
              <a:rPr lang="en-US" b="1"/>
              <a:t>New Schemas</a:t>
            </a:r>
            <a:r>
              <a:rPr lang="en-US"/>
              <a:t> for problem solving. </a:t>
            </a:r>
            <a:endParaRPr lang="en-US"/>
          </a:p>
          <a:p>
            <a:endParaRPr lang="en-US"/>
          </a:p>
        </p:txBody>
      </p:sp>
      <p:pic>
        <p:nvPicPr>
          <p:cNvPr id="4" name="Graphic 3" descr="Boardroom with solid fill"/>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122995" y="3786900"/>
            <a:ext cx="3143044" cy="3102076"/>
          </a:xfrm>
          <a:prstGeom prst="rect">
            <a:avLst/>
          </a:prstGeom>
        </p:spPr>
      </p:pic>
      <p:sp>
        <p:nvSpPr>
          <p:cNvPr id="6" name="Arrow: Left-Right 5"/>
          <p:cNvSpPr/>
          <p:nvPr/>
        </p:nvSpPr>
        <p:spPr>
          <a:xfrm>
            <a:off x="5080000" y="4076130"/>
            <a:ext cx="1229032" cy="327741"/>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peech Bubble: Rectangle with Corners Rounded 6"/>
          <p:cNvSpPr/>
          <p:nvPr/>
        </p:nvSpPr>
        <p:spPr>
          <a:xfrm>
            <a:off x="6975230" y="3834106"/>
            <a:ext cx="1953846" cy="801076"/>
          </a:xfrm>
          <a:prstGeom prst="wedgeRoundRectCallout">
            <a:avLst/>
          </a:prstGeom>
          <a:solidFill>
            <a:schemeClr val="bg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peech Bubble: Rectangle with Corners Rounded 7"/>
          <p:cNvSpPr/>
          <p:nvPr/>
        </p:nvSpPr>
        <p:spPr>
          <a:xfrm flipH="1">
            <a:off x="2329493" y="3834105"/>
            <a:ext cx="1942293" cy="827580"/>
          </a:xfrm>
          <a:prstGeom prst="wedgeRoundRectCallout">
            <a:avLst/>
          </a:prstGeom>
          <a:solidFill>
            <a:schemeClr val="bg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灯片编号占位符 4"/>
          <p:cNvSpPr>
            <a:spLocks noGrp="1"/>
          </p:cNvSpPr>
          <p:nvPr>
            <p:ph type="sldNum" sz="quarter" idx="12"/>
          </p:nvPr>
        </p:nvSpPr>
        <p:spPr/>
        <p:txBody>
          <a:bodyPr/>
          <a:p>
            <a:fld id="{330EA680-D336-4FF7-8B7A-9848BB0A1C32}" type="slidenum">
              <a:rPr lang="en-US" smtClean="0"/>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Acknowledgement</a:t>
            </a:r>
            <a:endParaRPr lang="en-US"/>
          </a:p>
        </p:txBody>
      </p:sp>
      <p:sp>
        <p:nvSpPr>
          <p:cNvPr id="3" name="Content Placeholder 2"/>
          <p:cNvSpPr>
            <a:spLocks noGrp="1"/>
          </p:cNvSpPr>
          <p:nvPr>
            <p:ph idx="1"/>
          </p:nvPr>
        </p:nvSpPr>
        <p:spPr/>
        <p:txBody>
          <a:bodyPr vert="horz" lIns="91440" tIns="45720" rIns="91440" bIns="45720" rtlCol="0" anchor="t">
            <a:normAutofit/>
          </a:bodyPr>
          <a:lstStyle/>
          <a:p>
            <a:r>
              <a:rPr lang="en-US"/>
              <a:t>We want to thank our collaborators Yulin Yuan, Morong Li, and Yibin Wei in supporting this interdisciplinary teaching initiative.</a:t>
            </a:r>
            <a:endParaRPr lang="en-US"/>
          </a:p>
        </p:txBody>
      </p:sp>
      <p:sp>
        <p:nvSpPr>
          <p:cNvPr id="4" name="灯片编号占位符 3"/>
          <p:cNvSpPr>
            <a:spLocks noGrp="1"/>
          </p:cNvSpPr>
          <p:nvPr>
            <p:ph type="sldNum" sz="quarter" idx="12"/>
          </p:nvPr>
        </p:nvSpPr>
        <p:spPr/>
        <p:txBody>
          <a:bodyPr/>
          <a:p>
            <a:fld id="{330EA680-D336-4FF7-8B7A-9848BB0A1C32}" type="slidenum">
              <a:rPr lang="en-US" smtClean="0"/>
            </a:fld>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References</a:t>
            </a:r>
            <a:endParaRPr lang="en-US" altLang="zh-CN"/>
          </a:p>
        </p:txBody>
      </p:sp>
      <p:sp>
        <p:nvSpPr>
          <p:cNvPr id="3" name="内容占位符 2"/>
          <p:cNvSpPr>
            <a:spLocks noGrp="1"/>
          </p:cNvSpPr>
          <p:nvPr>
            <p:ph idx="1"/>
          </p:nvPr>
        </p:nvSpPr>
        <p:spPr>
          <a:xfrm>
            <a:off x="838200" y="1559560"/>
            <a:ext cx="10515600" cy="5210175"/>
          </a:xfrm>
        </p:spPr>
        <p:txBody>
          <a:bodyPr>
            <a:normAutofit fontScale="50000"/>
          </a:bodyPr>
          <a:p>
            <a:r>
              <a:rPr lang="en-US" altLang="zh-CN"/>
              <a:t>Cheng, M. W., Leung, M. L., &amp; Lau, J. C. H. (2021). A review of growth mindset intervention in higher education: the case for infographics in cultivating mindset behaviors. </a:t>
            </a:r>
            <a:r>
              <a:rPr lang="en-US" altLang="zh-CN" i="1"/>
              <a:t>Social Psychology of Education, 24</a:t>
            </a:r>
            <a:r>
              <a:rPr lang="en-US" altLang="zh-CN"/>
              <a:t>(5), 1335-1362. https://doi.org/10.1007/s11218-021-09660-9</a:t>
            </a:r>
            <a:endParaRPr lang="en-US" altLang="zh-CN"/>
          </a:p>
          <a:p>
            <a:r>
              <a:rPr lang="en-US" altLang="zh-CN"/>
              <a:t>Kolyda, F. (2023). Fostering a growth mindset in higher education for inclusive learning for all. </a:t>
            </a:r>
            <a:r>
              <a:rPr lang="en-US" altLang="zh-CN" i="1"/>
              <a:t>Journal of Learning Development in Higher Education</a:t>
            </a:r>
            <a:r>
              <a:rPr lang="en-US" altLang="zh-CN"/>
              <a:t>, (27). https://doi.org/10.47408/jldhe.vi27.929</a:t>
            </a:r>
            <a:endParaRPr lang="en-US" altLang="zh-CN"/>
          </a:p>
          <a:p>
            <a:r>
              <a:rPr lang="en-US" altLang="zh-CN"/>
              <a:t>Liu, H. Y., Hsu, D. Y., Han, H. M., Wang, I. T., Chen, N. H., Han, C. Y., ... &amp; Huang, D. H. (2022). Effectiveness of interdisciplinary teaching on creativity: A quasi-experimental study. </a:t>
            </a:r>
            <a:r>
              <a:rPr lang="en-US" altLang="zh-CN" i="1"/>
              <a:t>International Journal of Environmental Research and Public Health, 19</a:t>
            </a:r>
            <a:r>
              <a:rPr lang="en-US" altLang="zh-CN"/>
              <a:t>(10), 5875. https://doi.org/10.3390/ijerph19105875</a:t>
            </a:r>
            <a:endParaRPr lang="en-US" altLang="zh-CN"/>
          </a:p>
          <a:p>
            <a:r>
              <a:rPr lang="en-US" altLang="zh-CN"/>
              <a:t>Mariani, L. (1997).Teacher support and teacher challenge in promoting learner autonomy. </a:t>
            </a:r>
            <a:r>
              <a:rPr lang="en-US" altLang="zh-CN" i="1"/>
              <a:t>Perspectives, 23</a:t>
            </a:r>
            <a:r>
              <a:rPr lang="en-US" altLang="zh-CN"/>
              <a:t>(2). http://www.learningpaths.org/papers/papersupport.htm</a:t>
            </a:r>
            <a:endParaRPr lang="en-US" altLang="zh-CN"/>
          </a:p>
          <a:p>
            <a:r>
              <a:rPr lang="en-US" altLang="zh-CN"/>
              <a:t>Sahagun, M. A., Moser, R., Shomaker, J., &amp; Fortier, J. (2021). Developing a growth-mindset pedagogy for higher education and testing its efficacy. </a:t>
            </a:r>
            <a:r>
              <a:rPr lang="en-US" altLang="zh-CN" i="1"/>
              <a:t>Social Sciences &amp; Humanities Open, 4</a:t>
            </a:r>
            <a:r>
              <a:rPr lang="en-US" altLang="zh-CN"/>
              <a:t>(1), 100168. https://doi.org/10.1016/j.ssaho.2021.100168</a:t>
            </a:r>
            <a:endParaRPr lang="en-US" altLang="zh-CN"/>
          </a:p>
          <a:p>
            <a:r>
              <a:rPr lang="en-US" altLang="zh-CN"/>
              <a:t>Van Der Stuyf, R. R. (2002). Scaffolding as a teaching strategy.</a:t>
            </a:r>
            <a:r>
              <a:rPr lang="en-US" altLang="zh-CN" i="1"/>
              <a:t> Adolescent learning and development, 52</a:t>
            </a:r>
            <a:r>
              <a:rPr lang="en-US" altLang="zh-CN"/>
              <a:t>(3), 5-18. </a:t>
            </a:r>
            <a:endParaRPr lang="en-US" altLang="zh-CN"/>
          </a:p>
          <a:p>
            <a:r>
              <a:rPr lang="en-US" altLang="zh-CN"/>
              <a:t>Vygotsky, L. S. (1978). </a:t>
            </a:r>
            <a:r>
              <a:rPr lang="en-US" altLang="zh-CN" i="1"/>
              <a:t>Mind in society: The development of higher psychological processes</a:t>
            </a:r>
            <a:r>
              <a:rPr lang="en-US" altLang="zh-CN"/>
              <a:t>. Harvard University Press.   </a:t>
            </a:r>
            <a:endParaRPr lang="en-US" altLang="zh-CN"/>
          </a:p>
          <a:p>
            <a:r>
              <a:rPr lang="en-US" altLang="zh-CN">
                <a:sym typeface="+mn-ea"/>
              </a:rPr>
              <a:t>Wood, D., Bruner, J. S., &amp; Ross, G. (1976). The role of tutoring in problem solving. </a:t>
            </a:r>
            <a:r>
              <a:rPr lang="en-US" altLang="zh-CN" i="1">
                <a:sym typeface="+mn-ea"/>
              </a:rPr>
              <a:t>Journal of Child Psychology and Psychiatry, 17</a:t>
            </a:r>
            <a:r>
              <a:rPr lang="en-US" altLang="zh-CN">
                <a:sym typeface="+mn-ea"/>
              </a:rPr>
              <a:t>(2), 89-100.</a:t>
            </a:r>
            <a:endParaRPr lang="en-US" altLang="zh-CN"/>
          </a:p>
          <a:p>
            <a:r>
              <a:rPr lang="en-US" altLang="zh-CN"/>
              <a:t>Woods, C. (2007). Researching and developing interdisciplinary teaching: Towards a conceptual framework for classroom communication. </a:t>
            </a:r>
            <a:r>
              <a:rPr lang="en-US" altLang="zh-CN" i="1"/>
              <a:t>Higher Education, 54</a:t>
            </a:r>
            <a:r>
              <a:rPr lang="en-US" altLang="zh-CN"/>
              <a:t>, 853-866. https://doi.org/10.1007/s10734-006-9027-3  </a:t>
            </a:r>
            <a:endParaRPr lang="en-US" altLang="zh-CN"/>
          </a:p>
        </p:txBody>
      </p:sp>
      <p:sp>
        <p:nvSpPr>
          <p:cNvPr id="4" name="灯片编号占位符 3"/>
          <p:cNvSpPr>
            <a:spLocks noGrp="1"/>
          </p:cNvSpPr>
          <p:nvPr>
            <p:ph type="sldNum" sz="quarter" idx="12"/>
          </p:nvPr>
        </p:nvSpPr>
        <p:spPr/>
        <p:txBody>
          <a:bodyPr/>
          <a:p>
            <a:fld id="{330EA680-D336-4FF7-8B7A-9848BB0A1C32}" type="slidenum">
              <a:rPr lang="en-US" smtClean="0"/>
            </a:fld>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References</a:t>
            </a:r>
            <a:endParaRPr lang="en-US" altLang="zh-CN"/>
          </a:p>
        </p:txBody>
      </p:sp>
      <p:sp>
        <p:nvSpPr>
          <p:cNvPr id="3" name="内容占位符 2"/>
          <p:cNvSpPr>
            <a:spLocks noGrp="1"/>
          </p:cNvSpPr>
          <p:nvPr>
            <p:ph idx="1"/>
          </p:nvPr>
        </p:nvSpPr>
        <p:spPr>
          <a:xfrm>
            <a:off x="838200" y="1559560"/>
            <a:ext cx="10515600" cy="5210175"/>
          </a:xfrm>
        </p:spPr>
        <p:txBody>
          <a:bodyPr/>
          <a:p>
            <a:r>
              <a:rPr lang="en-US" sz="1600">
                <a:sym typeface="+mn-ea"/>
              </a:rPr>
              <a:t>Li, Morong (</a:t>
            </a:r>
            <a:r>
              <a:rPr lang="en-US" altLang="zh-CN" sz="1600">
                <a:sym typeface="+mn-ea"/>
              </a:rPr>
              <a:t>VCGMP</a:t>
            </a:r>
            <a:r>
              <a:rPr lang="en-US" sz="1600">
                <a:sym typeface="+mn-ea"/>
              </a:rPr>
              <a:t>). </a:t>
            </a:r>
            <a:r>
              <a:rPr lang="en-US" altLang="zh-CN" sz="1600" i="1">
                <a:sym typeface="+mn-ea"/>
              </a:rPr>
              <a:t>Snapbot- The Enhanced Physical Play</a:t>
            </a:r>
            <a:r>
              <a:rPr lang="en-US" altLang="zh-CN" sz="1600">
                <a:sym typeface="+mn-ea"/>
              </a:rPr>
              <a:t>. </a:t>
            </a:r>
            <a:r>
              <a:rPr lang="en-US" sz="1600">
                <a:sym typeface="+mn-ea"/>
              </a:rPr>
              <a:t>2024. https://www.youtube.com/watch?v=ANfkt9JRThY&amp;t=34s</a:t>
            </a:r>
            <a:endParaRPr lang="en-US" sz="1600" dirty="0">
              <a:cs typeface="Segoe UI" panose="020B0502040204020203"/>
              <a:sym typeface="+mn-ea"/>
            </a:endParaRPr>
          </a:p>
          <a:p>
            <a:r>
              <a:rPr lang="en-US" sz="1600" dirty="0">
                <a:cs typeface="Segoe UI" panose="020B0502040204020203"/>
                <a:sym typeface="+mn-ea"/>
              </a:rPr>
              <a:t>Mei, </a:t>
            </a:r>
            <a:r>
              <a:rPr lang="en-US" sz="1600" dirty="0">
                <a:cs typeface="Segoe UI" panose="020B0502040204020203"/>
                <a:sym typeface="+mn-ea"/>
              </a:rPr>
              <a:t>Feixue. </a:t>
            </a:r>
            <a:r>
              <a:rPr lang="en-US" sz="1600" i="1" dirty="0">
                <a:cs typeface="Segoe UI" panose="020B0502040204020203"/>
                <a:sym typeface="+mn-ea"/>
              </a:rPr>
              <a:t>The Cage of Perpetua</a:t>
            </a:r>
            <a:r>
              <a:rPr lang="en-US" sz="1600" dirty="0">
                <a:cs typeface="Segoe UI" panose="020B0502040204020203"/>
                <a:sym typeface="+mn-ea"/>
              </a:rPr>
              <a:t>. 2025, digital illustration.</a:t>
            </a:r>
            <a:endParaRPr lang="en-US" sz="1600" dirty="0">
              <a:cs typeface="Segoe UI" panose="020B0502040204020203"/>
              <a:sym typeface="+mn-ea"/>
            </a:endParaRPr>
          </a:p>
          <a:p>
            <a:r>
              <a:rPr lang="en-US" sz="1600" dirty="0">
                <a:sym typeface="+mn-ea"/>
              </a:rPr>
              <a:t>Mei, </a:t>
            </a:r>
            <a:r>
              <a:rPr lang="en-US" sz="1600" dirty="0">
                <a:sym typeface="+mn-ea"/>
              </a:rPr>
              <a:t>Feixue. </a:t>
            </a:r>
            <a:r>
              <a:rPr lang="en-US" sz="1600" i="1" dirty="0">
                <a:sym typeface="+mn-ea"/>
              </a:rPr>
              <a:t>Illuminating Identities: Media and Empowerment in Reclaiming Narratives</a:t>
            </a:r>
            <a:r>
              <a:rPr lang="en-US" sz="1600" dirty="0">
                <a:sym typeface="+mn-ea"/>
              </a:rPr>
              <a:t>. </a:t>
            </a:r>
            <a:r>
              <a:rPr lang="en-US" sz="1600" dirty="0">
                <a:sym typeface="+mn-ea"/>
              </a:rPr>
              <a:t>2025,</a:t>
            </a:r>
            <a:r>
              <a:rPr lang="en-US" sz="1600" dirty="0">
                <a:sym typeface="+mn-ea"/>
              </a:rPr>
              <a:t> digital Illustration.</a:t>
            </a:r>
            <a:endParaRPr lang="en-US" sz="1600" dirty="0">
              <a:sym typeface="+mn-ea"/>
            </a:endParaRPr>
          </a:p>
          <a:p>
            <a:r>
              <a:rPr lang="en-US" sz="1600" dirty="0">
                <a:sym typeface="+mn-ea"/>
              </a:rPr>
              <a:t>Mei, </a:t>
            </a:r>
            <a:r>
              <a:rPr lang="en-US" sz="1600" dirty="0">
                <a:sym typeface="+mn-ea"/>
              </a:rPr>
              <a:t>Feixue. </a:t>
            </a:r>
            <a:r>
              <a:rPr lang="en-US" sz="1600" i="1" dirty="0">
                <a:sym typeface="+mn-ea"/>
              </a:rPr>
              <a:t>Plastic Existence</a:t>
            </a:r>
            <a:r>
              <a:rPr lang="en-US" sz="1600" dirty="0">
                <a:sym typeface="+mn-ea"/>
              </a:rPr>
              <a:t>. 2019, Zine.</a:t>
            </a:r>
            <a:endParaRPr lang="en-US" sz="1600" dirty="0">
              <a:solidFill>
                <a:schemeClr val="tx1"/>
              </a:solidFill>
            </a:endParaRPr>
          </a:p>
          <a:p>
            <a:r>
              <a:rPr lang="en-US" sz="1600" dirty="0">
                <a:sym typeface="+mn-ea"/>
              </a:rPr>
              <a:t>Mei, </a:t>
            </a:r>
            <a:r>
              <a:rPr lang="en-US" sz="1600" dirty="0">
                <a:sym typeface="+mn-ea"/>
              </a:rPr>
              <a:t>Feixue. </a:t>
            </a:r>
            <a:r>
              <a:rPr lang="en-US" sz="1600" i="1" dirty="0">
                <a:sym typeface="+mn-ea"/>
              </a:rPr>
              <a:t>Thanks for Being Born</a:t>
            </a:r>
            <a:r>
              <a:rPr lang="en-US" sz="1600" dirty="0">
                <a:sym typeface="+mn-ea"/>
              </a:rPr>
              <a:t>. 2024, Risograph print.</a:t>
            </a:r>
            <a:endParaRPr lang="en-US" sz="1600" dirty="0">
              <a:solidFill>
                <a:schemeClr val="tx1"/>
              </a:solidFill>
            </a:endParaRPr>
          </a:p>
          <a:p>
            <a:r>
              <a:rPr lang="en-US" sz="1600" dirty="0">
                <a:sym typeface="+mn-ea"/>
              </a:rPr>
              <a:t>Yuan, Yulin. </a:t>
            </a:r>
            <a:r>
              <a:rPr lang="en-US" sz="1600" i="1" dirty="0">
                <a:sym typeface="+mn-ea"/>
              </a:rPr>
              <a:t>Podcast: 214 Universe</a:t>
            </a:r>
            <a:r>
              <a:rPr lang="en-US" sz="1600" dirty="0">
                <a:sym typeface="+mn-ea"/>
              </a:rPr>
              <a:t>. 2025. </a:t>
            </a:r>
            <a:endParaRPr lang="en-US" sz="1600" dirty="0">
              <a:sym typeface="+mn-ea"/>
            </a:endParaRPr>
          </a:p>
          <a:p>
            <a:r>
              <a:rPr lang="en-US" sz="1600" dirty="0">
                <a:sym typeface="+mn-ea"/>
              </a:rPr>
              <a:t>Yuan, Yulin. </a:t>
            </a:r>
            <a:r>
              <a:rPr lang="en-US" sz="1600" i="1" err="1">
                <a:ea typeface="+mn-lt"/>
                <a:cs typeface="+mn-lt"/>
                <a:sym typeface="+mn-ea"/>
              </a:rPr>
              <a:t>Respons</a:t>
            </a:r>
            <a:r>
              <a:rPr lang="en-US" sz="1600" i="1" dirty="0">
                <a:ea typeface="+mn-lt"/>
                <a:cs typeface="+mn-lt"/>
                <a:sym typeface="+mn-ea"/>
              </a:rPr>
              <a:t>(e)</a:t>
            </a:r>
            <a:r>
              <a:rPr lang="en-US" sz="1600" i="1" err="1">
                <a:ea typeface="+mn-lt"/>
                <a:cs typeface="+mn-lt"/>
                <a:sym typeface="+mn-ea"/>
              </a:rPr>
              <a:t>ibility</a:t>
            </a:r>
            <a:r>
              <a:rPr lang="en-US" sz="1600" i="1" dirty="0">
                <a:sym typeface="+mn-ea"/>
              </a:rPr>
              <a:t>.</a:t>
            </a:r>
            <a:r>
              <a:rPr lang="en-US" sz="1600" dirty="0">
                <a:sym typeface="+mn-ea"/>
              </a:rPr>
              <a:t> 2025, handmade paper, adoption documents, found objects.</a:t>
            </a:r>
            <a:endParaRPr lang="en-US" sz="1600" dirty="0"/>
          </a:p>
          <a:p>
            <a:endParaRPr lang="en-US" altLang="zh-CN" sz="1600" dirty="0"/>
          </a:p>
        </p:txBody>
      </p:sp>
      <p:sp>
        <p:nvSpPr>
          <p:cNvPr id="4" name="灯片编号占位符 3"/>
          <p:cNvSpPr>
            <a:spLocks noGrp="1"/>
          </p:cNvSpPr>
          <p:nvPr>
            <p:ph type="sldNum" sz="quarter" idx="12"/>
          </p:nvPr>
        </p:nvSpPr>
        <p:spPr/>
        <p:txBody>
          <a:bodyPr/>
          <a:p>
            <a:fld id="{330EA680-D336-4FF7-8B7A-9848BB0A1C32}" type="slidenum">
              <a:rPr lang="en-US" smtClean="0"/>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descr="A cart with a house shaped object on it&#10;&#10;AI-generated content may be incorrect."/>
          <p:cNvPicPr>
            <a:picLocks noGrp="1" noChangeAspect="1"/>
          </p:cNvPicPr>
          <p:nvPr>
            <p:ph idx="1"/>
          </p:nvPr>
        </p:nvPicPr>
        <p:blipFill>
          <a:blip r:embed="rId1"/>
          <a:stretch>
            <a:fillRect/>
          </a:stretch>
        </p:blipFill>
        <p:spPr>
          <a:xfrm>
            <a:off x="6404267" y="924020"/>
            <a:ext cx="5637961" cy="4413965"/>
          </a:xfrm>
        </p:spPr>
      </p:pic>
      <p:sp>
        <p:nvSpPr>
          <p:cNvPr id="7" name="TextBox 6"/>
          <p:cNvSpPr txBox="1"/>
          <p:nvPr/>
        </p:nvSpPr>
        <p:spPr>
          <a:xfrm>
            <a:off x="2489915" y="5731098"/>
            <a:ext cx="684726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ctr"/>
            <a:r>
              <a:rPr lang="en-US" sz="2800" b="1"/>
              <a:t>What are these? </a:t>
            </a:r>
            <a:endParaRPr lang="en-US" b="1"/>
          </a:p>
        </p:txBody>
      </p:sp>
      <p:pic>
        <p:nvPicPr>
          <p:cNvPr id="2" name="Picture 1"/>
          <p:cNvPicPr>
            <a:picLocks noChangeAspect="1"/>
          </p:cNvPicPr>
          <p:nvPr/>
        </p:nvPicPr>
        <p:blipFill>
          <a:blip r:embed="rId2"/>
          <a:stretch>
            <a:fillRect/>
          </a:stretch>
        </p:blipFill>
        <p:spPr>
          <a:xfrm>
            <a:off x="328246" y="915378"/>
            <a:ext cx="6054967" cy="4431322"/>
          </a:xfrm>
          <a:prstGeom prst="rect">
            <a:avLst/>
          </a:prstGeom>
        </p:spPr>
      </p:pic>
      <p:sp>
        <p:nvSpPr>
          <p:cNvPr id="4" name="TextBox 3"/>
          <p:cNvSpPr txBox="1"/>
          <p:nvPr/>
        </p:nvSpPr>
        <p:spPr>
          <a:xfrm>
            <a:off x="5805334" y="5337158"/>
            <a:ext cx="6847267" cy="260350"/>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ctr"/>
            <a:r>
              <a:rPr lang="en-US" sz="1100" dirty="0"/>
              <a:t>Yuan, Yulin. </a:t>
            </a:r>
            <a:r>
              <a:rPr lang="en-US" sz="1100" i="1" err="1">
                <a:ea typeface="+mn-lt"/>
                <a:cs typeface="+mn-lt"/>
              </a:rPr>
              <a:t>Respons</a:t>
            </a:r>
            <a:r>
              <a:rPr lang="en-US" sz="1100" i="1" dirty="0">
                <a:ea typeface="+mn-lt"/>
                <a:cs typeface="+mn-lt"/>
              </a:rPr>
              <a:t>(e)</a:t>
            </a:r>
            <a:r>
              <a:rPr lang="en-US" sz="1100" i="1" err="1">
                <a:ea typeface="+mn-lt"/>
                <a:cs typeface="+mn-lt"/>
              </a:rPr>
              <a:t>ibility</a:t>
            </a:r>
            <a:r>
              <a:rPr lang="en-US" sz="1100" i="1" dirty="0"/>
              <a:t>.</a:t>
            </a:r>
            <a:r>
              <a:rPr lang="en-US" sz="1100" dirty="0"/>
              <a:t> 2025, handmade paper, adoption documents, found objects.</a:t>
            </a:r>
            <a:endParaRPr lang="en-US" sz="1100" dirty="0"/>
          </a:p>
        </p:txBody>
      </p:sp>
      <p:sp>
        <p:nvSpPr>
          <p:cNvPr id="3" name="TextBox 2"/>
          <p:cNvSpPr txBox="1"/>
          <p:nvPr/>
        </p:nvSpPr>
        <p:spPr>
          <a:xfrm>
            <a:off x="318052" y="5334000"/>
            <a:ext cx="5493026" cy="260350"/>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n-US" sz="1100" dirty="0">
                <a:cs typeface="Segoe UI" panose="020B0502040204020203"/>
                <a:sym typeface="+mn-ea"/>
              </a:rPr>
              <a:t>Mei, </a:t>
            </a:r>
            <a:r>
              <a:rPr lang="en-US" sz="1100" dirty="0">
                <a:cs typeface="Segoe UI" panose="020B0502040204020203"/>
                <a:sym typeface="+mn-ea"/>
              </a:rPr>
              <a:t>Feixue. </a:t>
            </a:r>
            <a:r>
              <a:rPr lang="en-US" sz="1100" i="1" dirty="0">
                <a:cs typeface="Segoe UI" panose="020B0502040204020203"/>
                <a:sym typeface="+mn-ea"/>
              </a:rPr>
              <a:t>The Cage of Perpetua</a:t>
            </a:r>
            <a:r>
              <a:rPr lang="en-US" sz="1100" dirty="0">
                <a:cs typeface="Segoe UI" panose="020B0502040204020203"/>
                <a:sym typeface="+mn-ea"/>
              </a:rPr>
              <a:t>. 2025, digital illustration.</a:t>
            </a:r>
            <a:endParaRPr lang="en-US" sz="1100"/>
          </a:p>
        </p:txBody>
      </p:sp>
      <p:sp>
        <p:nvSpPr>
          <p:cNvPr id="6" name="灯片编号占位符 5"/>
          <p:cNvSpPr>
            <a:spLocks noGrp="1"/>
          </p:cNvSpPr>
          <p:nvPr>
            <p:ph type="sldNum" sz="quarter" idx="12"/>
          </p:nvPr>
        </p:nvSpPr>
        <p:spPr/>
        <p:txBody>
          <a:bodyPr/>
          <a:p>
            <a:fld id="{330EA680-D336-4FF7-8B7A-9848BB0A1C32}" type="slidenum">
              <a:rPr lang="en-US" smtClean="0"/>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When I teach Family Issues in Psychology</a:t>
            </a:r>
            <a:endParaRPr lang="en-US"/>
          </a:p>
        </p:txBody>
      </p:sp>
      <p:sp>
        <p:nvSpPr>
          <p:cNvPr id="3" name="灯片编号占位符 2"/>
          <p:cNvSpPr>
            <a:spLocks noGrp="1"/>
          </p:cNvSpPr>
          <p:nvPr>
            <p:ph type="sldNum" sz="quarter" idx="12"/>
          </p:nvPr>
        </p:nvSpPr>
        <p:spPr/>
        <p:txBody>
          <a:bodyPr/>
          <a:p>
            <a:fld id="{330EA680-D336-4FF7-8B7A-9848BB0A1C32}" type="slidenum">
              <a:rPr lang="en-US" smtClean="0"/>
            </a:fld>
            <a:endParaRPr lang="en-US"/>
          </a:p>
        </p:txBody>
      </p:sp>
      <p:pic>
        <p:nvPicPr>
          <p:cNvPr id="6" name="图片 5"/>
          <p:cNvPicPr>
            <a:picLocks noChangeAspect="1"/>
          </p:cNvPicPr>
          <p:nvPr/>
        </p:nvPicPr>
        <p:blipFill>
          <a:blip r:embed="rId1"/>
          <a:srcRect l="578" t="1443"/>
          <a:stretch>
            <a:fillRect/>
          </a:stretch>
        </p:blipFill>
        <p:spPr>
          <a:xfrm>
            <a:off x="1155065" y="1430655"/>
            <a:ext cx="9395460" cy="5290820"/>
          </a:xfrm>
          <a:prstGeom prst="rect">
            <a:avLst/>
          </a:prstGeom>
        </p:spPr>
      </p:pic>
      <p:sp>
        <p:nvSpPr>
          <p:cNvPr id="4" name="文本框 3"/>
          <p:cNvSpPr txBox="1"/>
          <p:nvPr/>
        </p:nvSpPr>
        <p:spPr>
          <a:xfrm>
            <a:off x="8387715" y="6445885"/>
            <a:ext cx="2008505" cy="275590"/>
          </a:xfrm>
          <a:prstGeom prst="rect">
            <a:avLst/>
          </a:prstGeom>
          <a:noFill/>
        </p:spPr>
        <p:txBody>
          <a:bodyPr wrap="square" rtlCol="0">
            <a:spAutoFit/>
          </a:bodyPr>
          <a:p>
            <a:r>
              <a:rPr lang="en-US" altLang="zh-CN" sz="1200"/>
              <a:t>Li, Y. (2025)</a:t>
            </a:r>
            <a:endParaRPr lang="en-US" altLang="zh-CN" sz="120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077561"/>
            <a:ext cx="10515600" cy="509141"/>
          </a:xfrm>
        </p:spPr>
        <p:txBody>
          <a:bodyPr vert="horz" lIns="91440" tIns="45720" rIns="91440" bIns="45720" rtlCol="0" anchor="t">
            <a:normAutofit fontScale="90000"/>
          </a:bodyPr>
          <a:lstStyle/>
          <a:p>
            <a:pPr marL="0" indent="0" algn="ctr">
              <a:buNone/>
            </a:pPr>
            <a:r>
              <a:rPr lang="en-US" b="1"/>
              <a:t>Common topics and goals; different approaches and tools</a:t>
            </a:r>
            <a:endParaRPr lang="en-US" b="1"/>
          </a:p>
        </p:txBody>
      </p:sp>
      <p:pic>
        <p:nvPicPr>
          <p:cNvPr id="5" name="Content Placeholder 6" descr="A cart with a house shaped object on it&#10;&#10;AI-generated content may be incorrect."/>
          <p:cNvPicPr>
            <a:picLocks noChangeAspect="1"/>
          </p:cNvPicPr>
          <p:nvPr>
            <p:custDataLst>
              <p:tags r:id="rId1"/>
            </p:custDataLst>
          </p:nvPr>
        </p:nvPicPr>
        <p:blipFill>
          <a:blip r:embed="rId2"/>
          <a:stretch>
            <a:fillRect/>
          </a:stretch>
        </p:blipFill>
        <p:spPr>
          <a:xfrm>
            <a:off x="3774742" y="606434"/>
            <a:ext cx="3749060" cy="2932895"/>
          </a:xfrm>
          <a:prstGeom prst="rect">
            <a:avLst/>
          </a:prstGeom>
        </p:spPr>
      </p:pic>
      <p:sp>
        <p:nvSpPr>
          <p:cNvPr id="2" name="TextBox 1"/>
          <p:cNvSpPr txBox="1"/>
          <p:nvPr/>
        </p:nvSpPr>
        <p:spPr>
          <a:xfrm>
            <a:off x="2339009" y="5068956"/>
            <a:ext cx="878618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n-US" sz="2800"/>
              <a:t>Let’s do some cool </a:t>
            </a:r>
            <a:r>
              <a:rPr lang="en-US" sz="3200" b="1"/>
              <a:t>interdisciplinary teaching</a:t>
            </a:r>
            <a:r>
              <a:rPr lang="en-US" sz="2800"/>
              <a:t>!</a:t>
            </a:r>
            <a:endParaRPr lang="en-US" sz="2800"/>
          </a:p>
        </p:txBody>
      </p:sp>
      <p:pic>
        <p:nvPicPr>
          <p:cNvPr id="4" name="Picture 3"/>
          <p:cNvPicPr>
            <a:picLocks noChangeAspect="1"/>
          </p:cNvPicPr>
          <p:nvPr>
            <p:custDataLst>
              <p:tags r:id="rId3"/>
            </p:custDataLst>
          </p:nvPr>
        </p:nvPicPr>
        <p:blipFill>
          <a:blip r:embed="rId4"/>
          <a:stretch>
            <a:fillRect/>
          </a:stretch>
        </p:blipFill>
        <p:spPr>
          <a:xfrm>
            <a:off x="298939" y="553916"/>
            <a:ext cx="3700584" cy="2878015"/>
          </a:xfrm>
          <a:prstGeom prst="rect">
            <a:avLst/>
          </a:prstGeom>
        </p:spPr>
      </p:pic>
      <p:sp>
        <p:nvSpPr>
          <p:cNvPr id="9" name="TextBox 8"/>
          <p:cNvSpPr txBox="1"/>
          <p:nvPr>
            <p:custDataLst>
              <p:tags r:id="rId5"/>
            </p:custDataLst>
          </p:nvPr>
        </p:nvSpPr>
        <p:spPr>
          <a:xfrm>
            <a:off x="4016290" y="3534862"/>
            <a:ext cx="3070398" cy="429895"/>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ctr"/>
            <a:r>
              <a:rPr lang="en-US" sz="1100" dirty="0"/>
              <a:t>Yuan, Yulin. </a:t>
            </a:r>
            <a:r>
              <a:rPr lang="en-US" sz="1100" i="1" err="1">
                <a:ea typeface="+mn-lt"/>
                <a:cs typeface="+mn-lt"/>
              </a:rPr>
              <a:t>Respons</a:t>
            </a:r>
            <a:r>
              <a:rPr lang="en-US" sz="1100" i="1" dirty="0">
                <a:ea typeface="+mn-lt"/>
                <a:cs typeface="+mn-lt"/>
              </a:rPr>
              <a:t>(e)</a:t>
            </a:r>
            <a:r>
              <a:rPr lang="en-US" sz="1100" i="1" err="1">
                <a:ea typeface="+mn-lt"/>
                <a:cs typeface="+mn-lt"/>
              </a:rPr>
              <a:t>ibility</a:t>
            </a:r>
            <a:r>
              <a:rPr lang="en-US" sz="1100" i="1" dirty="0"/>
              <a:t>.</a:t>
            </a:r>
            <a:r>
              <a:rPr lang="en-US" sz="1100" dirty="0"/>
              <a:t> 2025, handmade paper, adoption documents, found objects.</a:t>
            </a:r>
            <a:endParaRPr lang="en-US" sz="1100" dirty="0"/>
          </a:p>
        </p:txBody>
      </p:sp>
      <p:sp>
        <p:nvSpPr>
          <p:cNvPr id="11" name="TextBox 10"/>
          <p:cNvSpPr txBox="1"/>
          <p:nvPr>
            <p:custDataLst>
              <p:tags r:id="rId6"/>
            </p:custDataLst>
          </p:nvPr>
        </p:nvSpPr>
        <p:spPr>
          <a:xfrm>
            <a:off x="304800" y="3445565"/>
            <a:ext cx="3690731" cy="429895"/>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n-US" sz="1100" dirty="0">
                <a:cs typeface="Segoe UI" panose="020B0502040204020203"/>
                <a:sym typeface="+mn-ea"/>
              </a:rPr>
              <a:t>Mei, </a:t>
            </a:r>
            <a:r>
              <a:rPr lang="en-US" sz="1100" dirty="0">
                <a:cs typeface="Segoe UI" panose="020B0502040204020203"/>
              </a:rPr>
              <a:t>Feixue. </a:t>
            </a:r>
            <a:r>
              <a:rPr lang="en-US" sz="1100" i="1" dirty="0">
                <a:cs typeface="Segoe UI" panose="020B0502040204020203"/>
              </a:rPr>
              <a:t>The Cage of Perpetua</a:t>
            </a:r>
            <a:r>
              <a:rPr lang="en-US" sz="1100" dirty="0">
                <a:cs typeface="Segoe UI" panose="020B0502040204020203"/>
              </a:rPr>
              <a:t>. 2025, digital illustration.</a:t>
            </a:r>
            <a:endParaRPr lang="en-US" sz="1100"/>
          </a:p>
        </p:txBody>
      </p:sp>
      <p:sp>
        <p:nvSpPr>
          <p:cNvPr id="6" name="灯片编号占位符 5"/>
          <p:cNvSpPr>
            <a:spLocks noGrp="1"/>
          </p:cNvSpPr>
          <p:nvPr>
            <p:ph type="sldNum" sz="quarter" idx="12"/>
          </p:nvPr>
        </p:nvSpPr>
        <p:spPr/>
        <p:txBody>
          <a:bodyPr/>
          <a:p>
            <a:fld id="{330EA680-D336-4FF7-8B7A-9848BB0A1C32}" type="slidenum">
              <a:rPr lang="en-US" smtClean="0"/>
            </a:fld>
            <a:endParaRPr lang="en-US"/>
          </a:p>
        </p:txBody>
      </p:sp>
      <p:pic>
        <p:nvPicPr>
          <p:cNvPr id="8" name="图片 7"/>
          <p:cNvPicPr>
            <a:picLocks noChangeAspect="1"/>
          </p:cNvPicPr>
          <p:nvPr/>
        </p:nvPicPr>
        <p:blipFill>
          <a:blip r:embed="rId7"/>
          <a:srcRect l="1343" t="2776"/>
          <a:stretch>
            <a:fillRect/>
          </a:stretch>
        </p:blipFill>
        <p:spPr>
          <a:xfrm>
            <a:off x="7051040" y="656590"/>
            <a:ext cx="5140960" cy="2878455"/>
          </a:xfrm>
          <a:prstGeom prst="rect">
            <a:avLst/>
          </a:prstGeom>
        </p:spPr>
      </p:pic>
      <p:sp>
        <p:nvSpPr>
          <p:cNvPr id="7" name="文本框 6"/>
          <p:cNvSpPr txBox="1"/>
          <p:nvPr/>
        </p:nvSpPr>
        <p:spPr>
          <a:xfrm>
            <a:off x="10069195" y="3169920"/>
            <a:ext cx="2008505" cy="245110"/>
          </a:xfrm>
          <a:prstGeom prst="rect">
            <a:avLst/>
          </a:prstGeom>
          <a:noFill/>
        </p:spPr>
        <p:txBody>
          <a:bodyPr wrap="square" rtlCol="0">
            <a:spAutoFit/>
          </a:bodyPr>
          <a:p>
            <a:pPr algn="r"/>
            <a:r>
              <a:rPr lang="en-US" altLang="zh-CN" sz="1000"/>
              <a:t>Li, Y. (2025)</a:t>
            </a:r>
            <a:endParaRPr lang="en-US" altLang="zh-CN" sz="1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a:latin typeface="Aptos"/>
              </a:rPr>
              <a:t>Theoretical Frameworks</a:t>
            </a:r>
            <a:endParaRPr lang="en-US" b="1"/>
          </a:p>
        </p:txBody>
      </p:sp>
      <p:sp>
        <p:nvSpPr>
          <p:cNvPr id="3" name="Content Placeholder 2"/>
          <p:cNvSpPr>
            <a:spLocks noGrp="1"/>
          </p:cNvSpPr>
          <p:nvPr>
            <p:ph idx="1"/>
          </p:nvPr>
        </p:nvSpPr>
        <p:spPr/>
        <p:txBody>
          <a:bodyPr vert="horz" lIns="91440" tIns="45720" rIns="91440" bIns="45720" rtlCol="0" anchor="t">
            <a:normAutofit/>
          </a:bodyPr>
          <a:lstStyle/>
          <a:p>
            <a:r>
              <a:rPr lang="en-US"/>
              <a:t>Based on the scaffolding theory </a:t>
            </a:r>
            <a:r>
              <a:rPr lang="en-US" sz="1400"/>
              <a:t>(Van Der </a:t>
            </a:r>
            <a:r>
              <a:rPr lang="en-US" sz="1400" err="1"/>
              <a:t>Stuyf</a:t>
            </a:r>
            <a:r>
              <a:rPr lang="en-US" sz="1400"/>
              <a:t>, 2002; Vygotsky, 1978; Wood et al., 1976) </a:t>
            </a:r>
            <a:endParaRPr lang="en-US" sz="1400"/>
          </a:p>
          <a:p>
            <a:r>
              <a:rPr lang="en-US"/>
              <a:t>Woods’ (2007) conceptual framework of Interdisciplinary Communicative Competence for interdisciplinary teaching in college classrooms</a:t>
            </a:r>
            <a:endParaRPr lang="en-US"/>
          </a:p>
        </p:txBody>
      </p:sp>
      <p:sp>
        <p:nvSpPr>
          <p:cNvPr id="4" name="灯片编号占位符 3"/>
          <p:cNvSpPr>
            <a:spLocks noGrp="1"/>
          </p:cNvSpPr>
          <p:nvPr>
            <p:ph type="sldNum" sz="quarter" idx="12"/>
          </p:nvPr>
        </p:nvSpPr>
        <p:spPr/>
        <p:txBody>
          <a:bodyPr/>
          <a:p>
            <a:fld id="{330EA680-D336-4FF7-8B7A-9848BB0A1C32}" type="slidenum">
              <a:rPr lang="en-US" smtClean="0"/>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a:latin typeface="Aptos"/>
              </a:rPr>
              <a:t>A framework from perspectives of psychology and visual communications</a:t>
            </a:r>
            <a:endParaRPr lang="en-US" b="1"/>
          </a:p>
        </p:txBody>
      </p:sp>
      <p:sp>
        <p:nvSpPr>
          <p:cNvPr id="3" name="Content Placeholder 2"/>
          <p:cNvSpPr>
            <a:spLocks noGrp="1"/>
          </p:cNvSpPr>
          <p:nvPr>
            <p:ph idx="1"/>
          </p:nvPr>
        </p:nvSpPr>
        <p:spPr>
          <a:xfrm>
            <a:off x="838200" y="1636965"/>
            <a:ext cx="10515600" cy="1742954"/>
          </a:xfrm>
        </p:spPr>
        <p:txBody>
          <a:bodyPr vert="horz" lIns="91440" tIns="45720" rIns="91440" bIns="45720" rtlCol="0" anchor="t">
            <a:normAutofit/>
          </a:bodyPr>
          <a:lstStyle/>
          <a:p>
            <a:r>
              <a:rPr lang="en-US"/>
              <a:t>Principle One: Roles of Collaborators as Mutual Mentor-Mentee.</a:t>
            </a:r>
            <a:endParaRPr lang="en-US"/>
          </a:p>
          <a:p>
            <a:r>
              <a:rPr lang="en-US"/>
              <a:t>Principle Two: High Challenge and High Support </a:t>
            </a:r>
            <a:r>
              <a:rPr lang="en-US" sz="1400"/>
              <a:t>(Mariani, 1997)</a:t>
            </a:r>
            <a:r>
              <a:rPr lang="en-US"/>
              <a:t>.  </a:t>
            </a:r>
            <a:endParaRPr lang="en-US"/>
          </a:p>
          <a:p>
            <a:r>
              <a:rPr lang="en-US"/>
              <a:t>Principle Three: Critical Interdisciplinary Awareness </a:t>
            </a:r>
            <a:r>
              <a:rPr lang="en-US" sz="1400"/>
              <a:t>(Woods, 2007)</a:t>
            </a:r>
            <a:r>
              <a:rPr lang="en-US"/>
              <a:t>. </a:t>
            </a:r>
            <a:endParaRPr lang="en-US"/>
          </a:p>
          <a:p>
            <a:endParaRPr lang="en-US"/>
          </a:p>
        </p:txBody>
      </p:sp>
      <p:pic>
        <p:nvPicPr>
          <p:cNvPr id="4" name="Graphic 3" descr="Boardroom with solid fill"/>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122995" y="3786900"/>
            <a:ext cx="3143044" cy="3102076"/>
          </a:xfrm>
          <a:prstGeom prst="rect">
            <a:avLst/>
          </a:prstGeom>
        </p:spPr>
      </p:pic>
      <p:sp>
        <p:nvSpPr>
          <p:cNvPr id="6" name="Arrow: Left-Right 5"/>
          <p:cNvSpPr/>
          <p:nvPr/>
        </p:nvSpPr>
        <p:spPr>
          <a:xfrm>
            <a:off x="5080000" y="4076130"/>
            <a:ext cx="1229032" cy="327741"/>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peech Bubble: Rectangle with Corners Rounded 6"/>
          <p:cNvSpPr/>
          <p:nvPr/>
        </p:nvSpPr>
        <p:spPr>
          <a:xfrm>
            <a:off x="6975230" y="3834106"/>
            <a:ext cx="1953846" cy="801076"/>
          </a:xfrm>
          <a:prstGeom prst="wedgeRoundRectCallout">
            <a:avLst/>
          </a:prstGeom>
          <a:solidFill>
            <a:schemeClr val="bg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peech Bubble: Rectangle with Corners Rounded 7"/>
          <p:cNvSpPr/>
          <p:nvPr/>
        </p:nvSpPr>
        <p:spPr>
          <a:xfrm flipH="1">
            <a:off x="2329493" y="3834105"/>
            <a:ext cx="1942293" cy="827580"/>
          </a:xfrm>
          <a:prstGeom prst="wedgeRoundRectCallout">
            <a:avLst/>
          </a:prstGeom>
          <a:solidFill>
            <a:schemeClr val="bg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682138" y="3425092"/>
            <a:ext cx="402969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ctr"/>
            <a:r>
              <a:rPr lang="en-US" sz="2400">
                <a:latin typeface="Calibri" panose="020F0502020204030204"/>
              </a:rPr>
              <a:t>Knowledgeable Other</a:t>
            </a:r>
            <a:endParaRPr lang="en-US" sz="2400"/>
          </a:p>
        </p:txBody>
      </p:sp>
      <p:sp>
        <p:nvSpPr>
          <p:cNvPr id="9" name="灯片编号占位符 8"/>
          <p:cNvSpPr>
            <a:spLocks noGrp="1"/>
          </p:cNvSpPr>
          <p:nvPr>
            <p:ph type="sldNum" sz="quarter" idx="12"/>
          </p:nvPr>
        </p:nvSpPr>
        <p:spPr/>
        <p:txBody>
          <a:bodyPr/>
          <a:p>
            <a:fld id="{330EA680-D336-4FF7-8B7A-9848BB0A1C32}" type="slidenum">
              <a:rPr lang="en-US" smtClean="0"/>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7" grpId="0" animBg="1"/>
      <p:bldP spid="8"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39699"/>
            <a:ext cx="10515600" cy="1325563"/>
          </a:xfrm>
        </p:spPr>
        <p:txBody>
          <a:bodyPr>
            <a:normAutofit/>
          </a:bodyPr>
          <a:lstStyle/>
          <a:p>
            <a:pPr algn="ctr"/>
            <a:r>
              <a:rPr lang="en-US" sz="3600" b="1">
                <a:latin typeface="Aptos"/>
              </a:rPr>
              <a:t>Application in Classrooms</a:t>
            </a:r>
            <a:endParaRPr lang="en-US" sz="3600"/>
          </a:p>
        </p:txBody>
      </p:sp>
      <p:sp>
        <p:nvSpPr>
          <p:cNvPr id="4" name="TextBox 3"/>
          <p:cNvSpPr txBox="1"/>
          <p:nvPr/>
        </p:nvSpPr>
        <p:spPr>
          <a:xfrm>
            <a:off x="676787" y="471948"/>
            <a:ext cx="3878320"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n-US" sz="2600" b="1">
                <a:cs typeface="Arial" panose="020B0604020202020204"/>
              </a:rPr>
              <a:t>(1) Talking concepts and using tools of each discipline in class and through assignments. </a:t>
            </a:r>
            <a:endParaRPr lang="en-US" b="1"/>
          </a:p>
        </p:txBody>
      </p:sp>
      <p:sp>
        <p:nvSpPr>
          <p:cNvPr id="3" name="灯片编号占位符 2"/>
          <p:cNvSpPr>
            <a:spLocks noGrp="1"/>
          </p:cNvSpPr>
          <p:nvPr>
            <p:ph type="sldNum" sz="quarter" idx="12"/>
          </p:nvPr>
        </p:nvSpPr>
        <p:spPr/>
        <p:txBody>
          <a:bodyPr/>
          <a:p>
            <a:fld id="{330EA680-D336-4FF7-8B7A-9848BB0A1C32}" type="slidenum">
              <a:rPr lang="en-US" smtClean="0"/>
            </a:fld>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662" y="365125"/>
            <a:ext cx="2915138" cy="2742101"/>
          </a:xfrm>
        </p:spPr>
        <p:txBody>
          <a:bodyPr>
            <a:normAutofit/>
          </a:bodyPr>
          <a:lstStyle/>
          <a:p>
            <a:r>
              <a:rPr lang="en-US" sz="3600"/>
              <a:t>(1) Talking concepts and using tools of each discipline</a:t>
            </a:r>
            <a:endParaRPr lang="en-US" sz="3600"/>
          </a:p>
        </p:txBody>
      </p:sp>
      <p:sp>
        <p:nvSpPr>
          <p:cNvPr id="3" name="Content Placeholder 2"/>
          <p:cNvSpPr>
            <a:spLocks noGrp="1"/>
          </p:cNvSpPr>
          <p:nvPr>
            <p:ph idx="1"/>
          </p:nvPr>
        </p:nvSpPr>
        <p:spPr>
          <a:xfrm>
            <a:off x="838200" y="1825625"/>
            <a:ext cx="10515600" cy="4810176"/>
          </a:xfrm>
        </p:spPr>
        <p:txBody>
          <a:bodyPr vert="horz" lIns="91440" tIns="45720" rIns="91440" bIns="45720" rtlCol="0" anchor="t">
            <a:normAutofit/>
          </a:bodyPr>
          <a:lstStyle/>
          <a:p>
            <a:endParaRPr lang="en-US"/>
          </a:p>
          <a:p>
            <a:endParaRPr lang="en-US"/>
          </a:p>
        </p:txBody>
      </p:sp>
      <p:pic>
        <p:nvPicPr>
          <p:cNvPr id="5" name="Picture 4" descr="A group of people sitting on a rug with televisions&#10;&#10;AI-generated content may be incorrect."/>
          <p:cNvPicPr>
            <a:picLocks noChangeAspect="1"/>
          </p:cNvPicPr>
          <p:nvPr/>
        </p:nvPicPr>
        <p:blipFill>
          <a:blip r:embed="rId1"/>
          <a:stretch>
            <a:fillRect/>
          </a:stretch>
        </p:blipFill>
        <p:spPr>
          <a:xfrm>
            <a:off x="3046476" y="0"/>
            <a:ext cx="9147048" cy="6858000"/>
          </a:xfrm>
          <a:prstGeom prst="rect">
            <a:avLst/>
          </a:prstGeom>
        </p:spPr>
      </p:pic>
      <p:sp>
        <p:nvSpPr>
          <p:cNvPr id="4" name="TextBox 3"/>
          <p:cNvSpPr txBox="1"/>
          <p:nvPr/>
        </p:nvSpPr>
        <p:spPr>
          <a:xfrm>
            <a:off x="308077" y="5952818"/>
            <a:ext cx="2743200" cy="768350"/>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n-US" sz="1100" dirty="0">
                <a:solidFill>
                  <a:schemeClr val="tx1"/>
                </a:solidFill>
                <a:sym typeface="+mn-ea"/>
              </a:rPr>
              <a:t>Mei, </a:t>
            </a:r>
            <a:r>
              <a:rPr lang="en-US" sz="1100" dirty="0">
                <a:solidFill>
                  <a:schemeClr val="tx1"/>
                </a:solidFill>
              </a:rPr>
              <a:t>Feixue. </a:t>
            </a:r>
            <a:endParaRPr lang="en-US" sz="1100" dirty="0">
              <a:solidFill>
                <a:schemeClr val="tx1"/>
              </a:solidFill>
            </a:endParaRPr>
          </a:p>
          <a:p>
            <a:r>
              <a:rPr lang="en-US" sz="1100" i="1" dirty="0">
                <a:solidFill>
                  <a:schemeClr val="tx1"/>
                </a:solidFill>
              </a:rPr>
              <a:t>Illuminating Identities: Media and Empowerment in Reclaiming Narratives</a:t>
            </a:r>
            <a:r>
              <a:rPr lang="en-US" sz="1100" dirty="0">
                <a:solidFill>
                  <a:schemeClr val="tx1"/>
                </a:solidFill>
              </a:rPr>
              <a:t>. </a:t>
            </a:r>
            <a:r>
              <a:rPr lang="en-US" sz="1100" dirty="0">
                <a:solidFill>
                  <a:schemeClr val="tx1"/>
                </a:solidFill>
                <a:sym typeface="+mn-ea"/>
              </a:rPr>
              <a:t>2025,</a:t>
            </a:r>
            <a:r>
              <a:rPr lang="en-US" sz="1100" dirty="0">
                <a:solidFill>
                  <a:schemeClr val="tx1"/>
                </a:solidFill>
              </a:rPr>
              <a:t> digital Illustration.</a:t>
            </a:r>
            <a:endParaRPr lang="en-US" sz="1100" dirty="0">
              <a:solidFill>
                <a:schemeClr val="tx1"/>
              </a:solidFill>
            </a:endParaRPr>
          </a:p>
        </p:txBody>
      </p:sp>
      <p:sp>
        <p:nvSpPr>
          <p:cNvPr id="6" name="灯片编号占位符 5"/>
          <p:cNvSpPr>
            <a:spLocks noGrp="1"/>
          </p:cNvSpPr>
          <p:nvPr>
            <p:ph type="sldNum" sz="quarter" idx="12"/>
          </p:nvPr>
        </p:nvSpPr>
        <p:spPr/>
        <p:txBody>
          <a:bodyPr/>
          <a:p>
            <a:fld id="{330EA680-D336-4FF7-8B7A-9848BB0A1C32}" type="slidenum">
              <a:rPr lang="en-US" smtClean="0"/>
            </a:fld>
            <a:endParaRPr lang="en-US"/>
          </a:p>
        </p:txBody>
      </p:sp>
    </p:spTree>
  </p:cSld>
  <p:clrMapOvr>
    <a:masterClrMapping/>
  </p:clrMapOvr>
</p:sld>
</file>

<file path=ppt/tags/tag1.xml><?xml version="1.0" encoding="utf-8"?>
<p:tagLst xmlns:p="http://schemas.openxmlformats.org/presentationml/2006/main">
  <p:tag name="KSO_WM_DIAGRAM_VIRTUALLY_FRAME" val="{&quot;height&quot;:268.64826771653543,&quot;left&quot;:23.538503937007874,&quot;top&quot;:43.61543307086614,&quot;width&quot;:585.6868503937008}"/>
</p:tagLst>
</file>

<file path=ppt/tags/tag2.xml><?xml version="1.0" encoding="utf-8"?>
<p:tagLst xmlns:p="http://schemas.openxmlformats.org/presentationml/2006/main">
  <p:tag name="KSO_WM_DIAGRAM_VIRTUALLY_FRAME" val="{&quot;height&quot;:268.64826771653543,&quot;left&quot;:23.538503937007874,&quot;top&quot;:43.61543307086614,&quot;width&quot;:585.6868503937008}"/>
</p:tagLst>
</file>

<file path=ppt/tags/tag3.xml><?xml version="1.0" encoding="utf-8"?>
<p:tagLst xmlns:p="http://schemas.openxmlformats.org/presentationml/2006/main">
  <p:tag name="KSO_WM_DIAGRAM_VIRTUALLY_FRAME" val="{&quot;height&quot;:268.64826771653543,&quot;left&quot;:23.538503937007874,&quot;top&quot;:43.61543307086614,&quot;width&quot;:585.6868503937008}"/>
</p:tagLst>
</file>

<file path=ppt/tags/tag4.xml><?xml version="1.0" encoding="utf-8"?>
<p:tagLst xmlns:p="http://schemas.openxmlformats.org/presentationml/2006/main">
  <p:tag name="KSO_WM_DIAGRAM_VIRTUALLY_FRAME" val="{&quot;height&quot;:268.64826771653543,&quot;left&quot;:23.538503937007874,&quot;top&quot;:43.61543307086614,&quot;width&quot;:585.686850393700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docProps/app.xml><?xml version="1.0" encoding="utf-8"?>
<Properties xmlns="http://schemas.openxmlformats.org/officeDocument/2006/extended-properties" xmlns:vt="http://schemas.openxmlformats.org/officeDocument/2006/docPropsVTypes">
  <Template>office theme</Template>
  <TotalTime>0</TotalTime>
  <Words>7525</Words>
  <Application>WPS 演示</Application>
  <PresentationFormat>Widescreen</PresentationFormat>
  <Paragraphs>246</Paragraphs>
  <Slides>26</Slides>
  <Notes>20</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26</vt:i4>
      </vt:variant>
    </vt:vector>
  </HeadingPairs>
  <TitlesOfParts>
    <vt:vector size="44" baseType="lpstr">
      <vt:lpstr>Arial</vt:lpstr>
      <vt:lpstr>宋体</vt:lpstr>
      <vt:lpstr>Wingdings</vt:lpstr>
      <vt:lpstr>汉仪昌黎宋刻本原版W</vt:lpstr>
      <vt:lpstr>Aptos Display</vt:lpstr>
      <vt:lpstr>Segoe UI Variable Display</vt:lpstr>
      <vt:lpstr>Calibri</vt:lpstr>
      <vt:lpstr>Courier New</vt:lpstr>
      <vt:lpstr>Segoe UI</vt:lpstr>
      <vt:lpstr>Aptos</vt:lpstr>
      <vt:lpstr>Segoe UI</vt:lpstr>
      <vt:lpstr>Arial</vt:lpstr>
      <vt:lpstr>微软雅黑</vt:lpstr>
      <vt:lpstr>Arial Unicode MS</vt:lpstr>
      <vt:lpstr>等线</vt:lpstr>
      <vt:lpstr>Aptos</vt:lpstr>
      <vt:lpstr>Aptos Display</vt:lpstr>
      <vt:lpstr>office theme</vt:lpstr>
      <vt:lpstr>Interdisciplinary Teaching and Learning from Perspectives of Psychology and Visual Communication</vt:lpstr>
      <vt:lpstr>Structure</vt:lpstr>
      <vt:lpstr>PowerPoint 演示文稿</vt:lpstr>
      <vt:lpstr>When I teach Family Issues in Psychology</vt:lpstr>
      <vt:lpstr>PowerPoint 演示文稿</vt:lpstr>
      <vt:lpstr>Theoretical Frameworks</vt:lpstr>
      <vt:lpstr>A framework from perspectives of psychology and visual communications</vt:lpstr>
      <vt:lpstr>Application in Classrooms</vt:lpstr>
      <vt:lpstr>(1) Talking concepts and using tools of each discipline</vt:lpstr>
      <vt:lpstr>Application in Classrooms</vt:lpstr>
      <vt:lpstr>(2) Forming shared understanding and strategies</vt:lpstr>
      <vt:lpstr>Children's Book</vt:lpstr>
      <vt:lpstr>Application in Classrooms</vt:lpstr>
      <vt:lpstr>(3) Producing interdisciplinary products</vt:lpstr>
      <vt:lpstr>(3) Producing interdisciplinary products</vt:lpstr>
      <vt:lpstr>Application in Classrooms</vt:lpstr>
      <vt:lpstr>(4) Reflecting on the epistemology and underlying assumptions, norms, and power dynamics</vt:lpstr>
      <vt:lpstr>Application in Classrooms</vt:lpstr>
      <vt:lpstr>(5) Becoming the interdisciplinary expert: New Schemas for problem-solving (Piaget;Lipshitz, Levy, &amp;Orchen, 2006; Yan &amp; Lavigne, 2014)</vt:lpstr>
      <vt:lpstr>Application in Classrooms</vt:lpstr>
      <vt:lpstr>(6) Growth mindset and mutual curiosity</vt:lpstr>
      <vt:lpstr>PowerPoint 演示文稿</vt:lpstr>
      <vt:lpstr>Key Takeaway</vt:lpstr>
      <vt:lpstr>Acknowledgement</vt:lpstr>
      <vt:lpstr>References</vt:lpstr>
      <vt:lpstr>References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Yanbin</cp:lastModifiedBy>
  <cp:revision>117</cp:revision>
  <dcterms:created xsi:type="dcterms:W3CDTF">2025-04-17T14:54:00Z</dcterms:created>
  <dcterms:modified xsi:type="dcterms:W3CDTF">2025-05-06T15:08:20Z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2116A58C21A94D0A81E0441A0DCCACDC_13</vt:lpwstr>
  </property>
  <property fmtid="{D5CDD505-2E9C-101B-9397-08002B2CF9AE}" pid="3" name="KSOProductBuildVer">
    <vt:lpwstr>2052-12.1.0.20305</vt:lpwstr>
  </property>
</Properties>
</file>