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1" r:id="rId4"/>
  </p:sldMasterIdLst>
  <p:notesMasterIdLst>
    <p:notesMasterId r:id="rId24"/>
  </p:notesMasterIdLst>
  <p:sldIdLst>
    <p:sldId id="316" r:id="rId5"/>
    <p:sldId id="335" r:id="rId6"/>
    <p:sldId id="446" r:id="rId7"/>
    <p:sldId id="380" r:id="rId8"/>
    <p:sldId id="410" r:id="rId9"/>
    <p:sldId id="418" r:id="rId10"/>
    <p:sldId id="343" r:id="rId11"/>
    <p:sldId id="419" r:id="rId12"/>
    <p:sldId id="424" r:id="rId13"/>
    <p:sldId id="402" r:id="rId14"/>
    <p:sldId id="448" r:id="rId15"/>
    <p:sldId id="355" r:id="rId16"/>
    <p:sldId id="449" r:id="rId17"/>
    <p:sldId id="450" r:id="rId18"/>
    <p:sldId id="452" r:id="rId19"/>
    <p:sldId id="453" r:id="rId20"/>
    <p:sldId id="451" r:id="rId21"/>
    <p:sldId id="436" r:id="rId22"/>
    <p:sldId id="319"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bahe, Hanni Durand (hdn9c)" initials="NHD(" lastIdx="7" clrIdx="0">
    <p:extLst>
      <p:ext uri="{19B8F6BF-5375-455C-9EA6-DF929625EA0E}">
        <p15:presenceInfo xmlns:p15="http://schemas.microsoft.com/office/powerpoint/2012/main" userId="S::hdn9c@virginia.edu::93a60652-d45b-428c-999e-9c21f40b5a77" providerId="AD"/>
      </p:ext>
    </p:extLst>
  </p:cmAuthor>
  <p:cmAuthor id="2" name="Thomas, Judith E (jet3h)" initials="TJE(" lastIdx="10" clrIdx="1">
    <p:extLst>
      <p:ext uri="{19B8F6BF-5375-455C-9EA6-DF929625EA0E}">
        <p15:presenceInfo xmlns:p15="http://schemas.microsoft.com/office/powerpoint/2012/main" userId="S::jet3h@virginia.edu::a651d59e-f19b-4aa7-9071-27c00605e4d5" providerId="AD"/>
      </p:ext>
    </p:extLst>
  </p:cmAuthor>
  <p:cmAuthor id="3" name="Mickel, Bethany (bbm9u)" initials="M(" lastIdx="8" clrIdx="2">
    <p:extLst>
      <p:ext uri="{19B8F6BF-5375-455C-9EA6-DF929625EA0E}">
        <p15:presenceInfo xmlns:p15="http://schemas.microsoft.com/office/powerpoint/2012/main" userId="S::bbm9u@virginia.edu::84d3c4f4-8f56-48c5-b190-5e97966154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920"/>
    <a:srgbClr val="232D4B"/>
    <a:srgbClr val="FFFFFF"/>
    <a:srgbClr val="1E1E1E"/>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13A62-0195-7948-BB40-6160F98609B6}" v="38" dt="2021-10-18T18:53:08.870"/>
  </p1510:revLst>
</p1510:revInfo>
</file>

<file path=ppt/tableStyles.xml><?xml version="1.0" encoding="utf-8"?>
<a:tblStyleLst xmlns:a="http://schemas.openxmlformats.org/drawingml/2006/main" def="{860EF440-8323-438B-9121-B30A2327D7B1}">
  <a:tblStyle styleId="{860EF440-8323-438B-9121-B30A2327D7B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77"/>
    <p:restoredTop sz="52735"/>
  </p:normalViewPr>
  <p:slideViewPr>
    <p:cSldViewPr snapToGrid="0">
      <p:cViewPr varScale="1">
        <p:scale>
          <a:sx n="109" d="100"/>
          <a:sy n="109"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openpedagogy.org/assignment/why-have-students-answer-questions-when-they-can-write-them-by-rajiv-jhangian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1100" b="0" i="0" u="none" strike="noStrike" cap="none">
              <a:solidFill>
                <a:srgbClr val="000000"/>
              </a:solidFill>
              <a:effectLst/>
              <a:latin typeface="Arial"/>
              <a:ea typeface="Arial"/>
              <a:cs typeface="Arial"/>
            </a:endParaRPr>
          </a:p>
          <a:p>
            <a:pPr lvl="1"/>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61084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an example of an open textbook that can be easily downloaded and made available through the LMS.  Or, a hard copy can be purchased for about $30.  Note the CC-BY license.</a:t>
            </a:r>
          </a:p>
        </p:txBody>
      </p:sp>
    </p:spTree>
    <p:extLst>
      <p:ext uri="{BB962C8B-B14F-4D97-AF65-F5344CB8AC3E}">
        <p14:creationId xmlns:p14="http://schemas.microsoft.com/office/powerpoint/2010/main" val="369186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By adapting, we mean making changes to an existing open resource or adding ancillary materials.</a:t>
            </a:r>
          </a:p>
        </p:txBody>
      </p:sp>
    </p:spTree>
    <p:extLst>
      <p:ext uri="{BB962C8B-B14F-4D97-AF65-F5344CB8AC3E}">
        <p14:creationId xmlns:p14="http://schemas.microsoft.com/office/powerpoint/2010/main" val="115575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4e0fc9de2b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4e0fc9de2b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An example of textbook contextualization</a:t>
            </a:r>
          </a:p>
          <a:p>
            <a:pPr marL="0" lvl="0" indent="0" algn="l" rtl="0">
              <a:spcBef>
                <a:spcPts val="0"/>
              </a:spcBef>
              <a:spcAft>
                <a:spcPts val="0"/>
              </a:spcAft>
              <a:buNone/>
            </a:pPr>
            <a:endParaRPr lang="en-US" dirty="0">
              <a:solidFill>
                <a:schemeClr val="dk1"/>
              </a:solidFill>
            </a:endParaRPr>
          </a:p>
        </p:txBody>
      </p:sp>
    </p:spTree>
    <p:extLst>
      <p:ext uri="{BB962C8B-B14F-4D97-AF65-F5344CB8AC3E}">
        <p14:creationId xmlns:p14="http://schemas.microsoft.com/office/powerpoint/2010/main" val="402601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sz="1100" b="0" i="0" u="none" strike="noStrike" cap="none" dirty="0">
                <a:solidFill>
                  <a:srgbClr val="000000"/>
                </a:solidFill>
                <a:effectLst/>
                <a:latin typeface="Arial"/>
                <a:ea typeface="Arial"/>
                <a:cs typeface="Arial"/>
                <a:sym typeface="Arial"/>
              </a:rPr>
              <a:t>Adapting also includes creating course materials as part of the active learning process.</a:t>
            </a:r>
          </a:p>
          <a:p>
            <a:pPr lvl="1"/>
            <a:r>
              <a:rPr lang="en-US" sz="1100" b="0" i="0" u="none" strike="noStrike" cap="none" dirty="0">
                <a:solidFill>
                  <a:srgbClr val="000000"/>
                </a:solidFill>
                <a:effectLst/>
                <a:latin typeface="Arial"/>
                <a:ea typeface="Arial"/>
                <a:cs typeface="Arial"/>
                <a:sym typeface="Arial"/>
              </a:rPr>
              <a:t>For instance,</a:t>
            </a:r>
          </a:p>
          <a:p>
            <a:pPr lvl="2"/>
            <a:r>
              <a:rPr lang="en-US" sz="1100" b="0" i="0" u="none" strike="noStrike" cap="none" dirty="0">
                <a:solidFill>
                  <a:srgbClr val="000000"/>
                </a:solidFill>
                <a:effectLst/>
                <a:latin typeface="Arial"/>
                <a:ea typeface="Arial"/>
                <a:cs typeface="Arial"/>
                <a:sym typeface="Arial"/>
              </a:rPr>
              <a:t>Rajiv </a:t>
            </a:r>
            <a:r>
              <a:rPr lang="en-US" sz="1100" b="0" i="0" u="none" strike="noStrike" cap="none" dirty="0" err="1">
                <a:solidFill>
                  <a:srgbClr val="000000"/>
                </a:solidFill>
                <a:effectLst/>
                <a:latin typeface="Arial"/>
                <a:ea typeface="Arial"/>
                <a:cs typeface="Arial"/>
                <a:sym typeface="Arial"/>
              </a:rPr>
              <a:t>Jhangiani’s</a:t>
            </a:r>
            <a:r>
              <a:rPr lang="en-US" sz="1100" b="0" i="0" u="none" strike="noStrike" cap="none" dirty="0">
                <a:solidFill>
                  <a:srgbClr val="000000"/>
                </a:solidFill>
                <a:effectLst/>
                <a:latin typeface="Arial"/>
                <a:ea typeface="Arial"/>
                <a:cs typeface="Arial"/>
                <a:sym typeface="Arial"/>
              </a:rPr>
              <a:t> students crafted and peered review multiple choice questions for a test bank for an open educational textbook. He provided them with guidelines for writing effective questions; the assignment included constructive peer feedback. </a:t>
            </a:r>
            <a:r>
              <a:rPr lang="en-US" sz="1100" b="0" i="0" u="sng" strike="noStrike" cap="none" dirty="0">
                <a:solidFill>
                  <a:srgbClr val="000000"/>
                </a:solidFill>
                <a:effectLst/>
                <a:latin typeface="Arial"/>
                <a:ea typeface="Arial"/>
                <a:cs typeface="Arial"/>
                <a:sym typeface="Arial"/>
                <a:hlinkClick r:id="rId3"/>
              </a:rPr>
              <a:t>http://openpedagogy.org/assignment/why-have-students-answer-questions-when-they-can-write-them-by-rajiv-jhangiani/</a:t>
            </a:r>
            <a:r>
              <a:rPr lang="en-US" sz="1100" b="0" i="0" u="sng"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it’s an example of active learning that turns into a shareable resource.</a:t>
            </a:r>
          </a:p>
          <a:p>
            <a:pPr lvl="1"/>
            <a:r>
              <a:rPr lang="en-US" sz="1100" b="0" i="0" u="none" strike="noStrike" cap="none" dirty="0">
                <a:solidFill>
                  <a:srgbClr val="000000"/>
                </a:solidFill>
                <a:effectLst/>
                <a:latin typeface="Arial"/>
                <a:ea typeface="Arial"/>
                <a:cs typeface="Arial"/>
                <a:sym typeface="Arial"/>
              </a:rPr>
              <a:t>David Wiley authored Project Management for Instructional Designers. He and his students spent a semester revising the textbook. In subsequent terms, his students added assessment items, recorded videos of instructional designers talking about project management, and continued to make improvements. When each term is over, the students have authorship credit. </a:t>
            </a:r>
          </a:p>
          <a:p>
            <a:pPr lvl="1"/>
            <a:r>
              <a:rPr lang="en-US" sz="1100" b="0" i="0" u="none" strike="noStrike" cap="none" dirty="0">
                <a:solidFill>
                  <a:srgbClr val="000000"/>
                </a:solidFill>
                <a:effectLst/>
                <a:latin typeface="Arial"/>
                <a:ea typeface="Arial"/>
                <a:cs typeface="Arial"/>
                <a:sym typeface="Arial"/>
              </a:rPr>
              <a:t>https://pm4id.org/front-matter/about-this-book/ </a:t>
            </a:r>
          </a:p>
        </p:txBody>
      </p:sp>
    </p:spTree>
    <p:extLst>
      <p:ext uri="{BB962C8B-B14F-4D97-AF65-F5344CB8AC3E}">
        <p14:creationId xmlns:p14="http://schemas.microsoft.com/office/powerpoint/2010/main" val="210244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Create a new resources where an acceptable option does not exist This category is for resources built from scratch.  Applications must demonstrate need as well as significant impact on teaching and learning.</a:t>
            </a:r>
          </a:p>
        </p:txBody>
      </p:sp>
    </p:spTree>
    <p:extLst>
      <p:ext uri="{BB962C8B-B14F-4D97-AF65-F5344CB8AC3E}">
        <p14:creationId xmlns:p14="http://schemas.microsoft.com/office/powerpoint/2010/main" val="357828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Two examples from state colleagues:  Virginia Tech (left); VCU (right).</a:t>
            </a:r>
          </a:p>
          <a:p>
            <a:pPr>
              <a:buNone/>
            </a:pPr>
            <a:endParaRPr lang="en-US" dirty="0"/>
          </a:p>
        </p:txBody>
      </p:sp>
    </p:spTree>
    <p:extLst>
      <p:ext uri="{BB962C8B-B14F-4D97-AF65-F5344CB8AC3E}">
        <p14:creationId xmlns:p14="http://schemas.microsoft.com/office/powerpoint/2010/main" val="2037351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Brandon Walsh in the Scholars’ Lab has created Digital Humanities-oriented resources, available online and on </a:t>
            </a:r>
            <a:r>
              <a:rPr lang="en-US" dirty="0" err="1"/>
              <a:t>github</a:t>
            </a:r>
            <a:r>
              <a:rPr lang="en-US" dirty="0"/>
              <a:t>. - http://</a:t>
            </a:r>
            <a:r>
              <a:rPr lang="en-US" dirty="0" err="1"/>
              <a:t>walshbr.com</a:t>
            </a:r>
            <a:r>
              <a:rPr lang="en-US" dirty="0"/>
              <a:t>/</a:t>
            </a:r>
            <a:r>
              <a:rPr lang="en-US" dirty="0" err="1"/>
              <a:t>textanalysiscoursebook</a:t>
            </a:r>
            <a:r>
              <a:rPr lang="en-US" dirty="0"/>
              <a:t>/copyright/</a:t>
            </a:r>
          </a:p>
        </p:txBody>
      </p:sp>
    </p:spTree>
    <p:extLst>
      <p:ext uri="{BB962C8B-B14F-4D97-AF65-F5344CB8AC3E}">
        <p14:creationId xmlns:p14="http://schemas.microsoft.com/office/powerpoint/2010/main" val="315146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the Call for Proposals: https://</a:t>
            </a:r>
            <a:r>
              <a:rPr lang="en-US" dirty="0" err="1"/>
              <a:t>guides.lib.virginia.edu</a:t>
            </a:r>
            <a:r>
              <a:rPr lang="en-US" dirty="0"/>
              <a:t>/</a:t>
            </a:r>
            <a:r>
              <a:rPr lang="en-US" dirty="0" err="1"/>
              <a:t>oer</a:t>
            </a:r>
            <a:r>
              <a:rPr lang="en-US" dirty="0"/>
              <a:t>/faculty#s-lib-ctab-23287548-0 and the </a:t>
            </a:r>
          </a:p>
          <a:p>
            <a:r>
              <a:rPr lang="en-US" dirty="0"/>
              <a:t>Program application:  https://virginia.az1.qualtrics.com/</a:t>
            </a:r>
            <a:r>
              <a:rPr lang="en-US" dirty="0" err="1"/>
              <a:t>jfe</a:t>
            </a:r>
            <a:r>
              <a:rPr lang="en-US" dirty="0"/>
              <a:t>/form/SV_3O7j733mshr6BO6</a:t>
            </a:r>
          </a:p>
        </p:txBody>
      </p:sp>
    </p:spTree>
    <p:extLst>
      <p:ext uri="{BB962C8B-B14F-4D97-AF65-F5344CB8AC3E}">
        <p14:creationId xmlns:p14="http://schemas.microsoft.com/office/powerpoint/2010/main" val="3567322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panose="020F0502020204030204" pitchFamily="34" charset="0"/>
                <a:cs typeface="Calibri" panose="020F0502020204030204" pitchFamily="34" charset="0"/>
              </a:rPr>
              <a:t>We’re offering a number of OER Workshop sessions:</a:t>
            </a:r>
          </a:p>
          <a:p>
            <a:pPr marL="457200" indent="-298450"/>
            <a:r>
              <a:rPr lang="en-US" dirty="0">
                <a:latin typeface="Calibri" panose="020F0502020204030204" pitchFamily="34" charset="0"/>
                <a:cs typeface="Calibri" panose="020F0502020204030204" pitchFamily="34" charset="0"/>
              </a:rPr>
              <a:t>Introduction to OER, where we provide a more in-depth framework for what OER is and how UVA—both its students and faculty—are working towards shared goals and initiatives.</a:t>
            </a:r>
          </a:p>
          <a:p>
            <a:pPr marL="457200" indent="-298450"/>
            <a:r>
              <a:rPr lang="en-US" dirty="0">
                <a:latin typeface="Calibri" panose="020F0502020204030204" pitchFamily="34" charset="0"/>
                <a:cs typeface="Calibri" panose="020F0502020204030204" pitchFamily="34" charset="0"/>
              </a:rPr>
              <a:t>Finding, Evaluating, and Reviewing OER, where we will </a:t>
            </a:r>
            <a:r>
              <a:rPr lang="en-US" sz="11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focus on strategies for finding materials that meet your needs.</a:t>
            </a:r>
            <a:endParaRPr lang="en-US" dirty="0">
              <a:latin typeface="Calibri" panose="020F0502020204030204" pitchFamily="34" charset="0"/>
              <a:cs typeface="Calibri" panose="020F0502020204030204" pitchFamily="34" charset="0"/>
            </a:endParaRPr>
          </a:p>
          <a:p>
            <a:pPr marL="457200" indent="-298450"/>
            <a:r>
              <a:rPr lang="en-US" dirty="0">
                <a:latin typeface="Calibri" panose="020F0502020204030204" pitchFamily="34" charset="0"/>
                <a:cs typeface="Calibri" panose="020F0502020204030204" pitchFamily="34" charset="0"/>
              </a:rPr>
              <a:t>Intellectual Property and Copyright, where Brandon Butler talks about copyright, authors’ rights, and the Creative Commons licenses.</a:t>
            </a:r>
          </a:p>
          <a:p>
            <a:pPr marL="457200" indent="-298450"/>
            <a:r>
              <a:rPr lang="en-US" dirty="0">
                <a:latin typeface="Calibri" panose="020F0502020204030204" pitchFamily="34" charset="0"/>
                <a:cs typeface="Calibri" panose="020F0502020204030204" pitchFamily="34" charset="0"/>
              </a:rPr>
              <a:t>Open pedagogy, where Bethany </a:t>
            </a:r>
            <a:r>
              <a:rPr lang="en-US" dirty="0" err="1">
                <a:latin typeface="Calibri" panose="020F0502020204030204" pitchFamily="34" charset="0"/>
                <a:cs typeface="Calibri" panose="020F0502020204030204" pitchFamily="34" charset="0"/>
              </a:rPr>
              <a:t>Mickel</a:t>
            </a:r>
            <a:r>
              <a:rPr lang="en-US" dirty="0">
                <a:latin typeface="Calibri" panose="020F0502020204030204" pitchFamily="34" charset="0"/>
                <a:cs typeface="Calibri" panose="020F0502020204030204" pitchFamily="34" charset="0"/>
              </a:rPr>
              <a:t> discusses how open pedagogy can increase student engagement and encourage diverse representation.  </a:t>
            </a:r>
          </a:p>
          <a:p>
            <a:pPr>
              <a:buNone/>
            </a:pPr>
            <a:endParaRPr lang="en-US" dirty="0">
              <a:latin typeface="Calibri"/>
              <a:cs typeface="Calibri"/>
            </a:endParaRPr>
          </a:p>
        </p:txBody>
      </p:sp>
    </p:spTree>
    <p:extLst>
      <p:ext uri="{BB962C8B-B14F-4D97-AF65-F5344CB8AC3E}">
        <p14:creationId xmlns:p14="http://schemas.microsoft.com/office/powerpoint/2010/main" val="867967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1527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This is what we’re hoping to cover today, but we can take it in different directions depending on your interests..</a:t>
            </a:r>
          </a:p>
          <a:p>
            <a:pPr>
              <a:defRPr/>
            </a:pPr>
            <a:r>
              <a:rPr lang="en-US" dirty="0"/>
              <a:t>After a brief overview, this session will be guided by your questions</a:t>
            </a:r>
          </a:p>
        </p:txBody>
      </p:sp>
    </p:spTree>
    <p:extLst>
      <p:ext uri="{BB962C8B-B14F-4D97-AF65-F5344CB8AC3E}">
        <p14:creationId xmlns:p14="http://schemas.microsoft.com/office/powerpoint/2010/main" val="285246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pilot program:  we’ll be learning from you as you will be from us. </a:t>
            </a:r>
          </a:p>
          <a:p>
            <a:r>
              <a:rPr lang="en-US" dirty="0"/>
              <a:t>Many of our programs accept projects where the rationale for working with the library is strong. This one is different. We’ll be available to support through training and consultations, but it’s not a requirement that you work with us, beyond the community-based aspects of the program.  The purpose of the program is to create a strong environment for open education.</a:t>
            </a:r>
          </a:p>
        </p:txBody>
      </p:sp>
    </p:spTree>
    <p:extLst>
      <p:ext uri="{BB962C8B-B14F-4D97-AF65-F5344CB8AC3E}">
        <p14:creationId xmlns:p14="http://schemas.microsoft.com/office/powerpoint/2010/main" val="103547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Let’s start with a definition of OER. </a:t>
            </a:r>
          </a:p>
          <a:p>
            <a:pPr lvl="0"/>
            <a:r>
              <a:rPr lang="en-US" sz="1100" b="0" i="0" u="none" strike="noStrike" cap="none" dirty="0">
                <a:solidFill>
                  <a:srgbClr val="000000"/>
                </a:solidFill>
                <a:effectLst/>
                <a:latin typeface="Arial"/>
                <a:ea typeface="Arial"/>
                <a:cs typeface="Arial"/>
                <a:sym typeface="Arial"/>
              </a:rPr>
              <a:t>OER include a wealth of other materials.  If it meets the basic criteria, that is, it allows free use and re-purposing, we consider it an open educational resource</a:t>
            </a:r>
          </a:p>
        </p:txBody>
      </p:sp>
    </p:spTree>
    <p:extLst>
      <p:ext uri="{BB962C8B-B14F-4D97-AF65-F5344CB8AC3E}">
        <p14:creationId xmlns:p14="http://schemas.microsoft.com/office/powerpoint/2010/main" val="229936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b="1"/>
              <a:t>Retain</a:t>
            </a:r>
            <a:r>
              <a:rPr lang="en-US"/>
              <a:t> - Copies of content can be retained for personal archives or reference - the right to make, own, and control copies of the content (e.g., download, duplicate, store, and manage)</a:t>
            </a:r>
          </a:p>
          <a:p>
            <a:pPr marL="285750" indent="-285750">
              <a:buFont typeface="Arial,Sans-Serif"/>
              <a:buChar char="•"/>
            </a:pPr>
            <a:r>
              <a:rPr lang="en-US" b="1"/>
              <a:t>Reuse</a:t>
            </a:r>
            <a:r>
              <a:rPr lang="en-US"/>
              <a:t> - Content can be reused in its unaltered original format - the right to use the content in a wide range of ways (e.g., in a class, in a study group, on a website, in a video)</a:t>
            </a:r>
          </a:p>
          <a:p>
            <a:pPr marL="285750" indent="-285750">
              <a:buChar char="•"/>
            </a:pPr>
            <a:r>
              <a:rPr lang="en-US" b="1"/>
              <a:t>Revise</a:t>
            </a:r>
            <a:r>
              <a:rPr lang="en-US"/>
              <a:t> - Content can be modified or altered to suit specific needs - the right to adapt, adjust, modify, or alter the content itself (e.g., translate the content into another language)</a:t>
            </a:r>
          </a:p>
          <a:p>
            <a:pPr marL="285750" indent="-285750">
              <a:buChar char="•"/>
            </a:pPr>
            <a:r>
              <a:rPr lang="en-US" b="1"/>
              <a:t>Remix </a:t>
            </a:r>
            <a:r>
              <a:rPr lang="en-US"/>
              <a:t>- Content can be adapted with other similar content to create something new- the right to combine the original or revised content with other material to create something new (e.g., incorporate the content into a mashup)</a:t>
            </a:r>
          </a:p>
          <a:p>
            <a:pPr marL="285750" indent="-285750">
              <a:buChar char="•"/>
            </a:pPr>
            <a:r>
              <a:rPr lang="en-US" b="1"/>
              <a:t>Redistribute</a:t>
            </a:r>
            <a:r>
              <a:rPr lang="en-US"/>
              <a:t> - Content can be shared with anyone else in its original or altered format - the right to share copies of the original content, your revisions, or your remixes with others (e.g., give a copy of the content to a friend)</a:t>
            </a:r>
          </a:p>
          <a:p>
            <a:pPr>
              <a:buNone/>
            </a:pPr>
            <a:endParaRPr lang="en-US">
              <a:latin typeface="Calibri"/>
              <a:cs typeface="Calibri"/>
            </a:endParaRPr>
          </a:p>
        </p:txBody>
      </p:sp>
    </p:spTree>
    <p:extLst>
      <p:ext uri="{BB962C8B-B14F-4D97-AF65-F5344CB8AC3E}">
        <p14:creationId xmlns:p14="http://schemas.microsoft.com/office/powerpoint/2010/main" val="92976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b="0" dirty="0">
                <a:latin typeface="Calibri"/>
                <a:cs typeface="Calibri"/>
              </a:rPr>
              <a:t>This program balances cost savings with an impact on teaching and learning.</a:t>
            </a:r>
          </a:p>
          <a:p>
            <a:pPr>
              <a:buNone/>
            </a:pPr>
            <a:endParaRPr lang="en-US" b="1" dirty="0">
              <a:latin typeface="Calibri"/>
              <a:cs typeface="Calibri"/>
            </a:endParaRPr>
          </a:p>
        </p:txBody>
      </p:sp>
    </p:spTree>
    <p:extLst>
      <p:ext uri="{BB962C8B-B14F-4D97-AF65-F5344CB8AC3E}">
        <p14:creationId xmlns:p14="http://schemas.microsoft.com/office/powerpoint/2010/main" val="393826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r>
              <a:rPr lang="en-US" b="0" dirty="0"/>
              <a:t>Regarding cost savings: Virginia Code 23.1-1308 states that "the governing board of each public institution of higher </a:t>
            </a:r>
            <a:r>
              <a:rPr lang="en-US" b="0" dirty="0" err="1"/>
              <a:t>eduction</a:t>
            </a:r>
            <a:r>
              <a:rPr lang="en-US" b="0" dirty="0"/>
              <a:t> shall implement guidelines for the adoption and use of low-cost and no-cost open educational resources in courses offered at their institution.  </a:t>
            </a:r>
          </a:p>
          <a:p>
            <a:pPr lvl="1"/>
            <a:r>
              <a:rPr lang="en-US" sz="1100" b="0" i="0" u="none" strike="noStrike" cap="none" dirty="0">
                <a:solidFill>
                  <a:srgbClr val="000000"/>
                </a:solidFill>
                <a:effectLst/>
                <a:latin typeface="Arial"/>
                <a:ea typeface="Arial"/>
                <a:cs typeface="Arial"/>
                <a:sym typeface="Arial"/>
              </a:rPr>
              <a:t>This code also calls for identifying courses in the course catalog.</a:t>
            </a:r>
            <a:endParaRPr lang="en-US" b="0" dirty="0"/>
          </a:p>
          <a:p>
            <a:pPr lvl="1"/>
            <a:r>
              <a:rPr lang="en-US" sz="1100" b="0" i="0" u="none" strike="noStrike" cap="none" dirty="0">
                <a:solidFill>
                  <a:srgbClr val="000000"/>
                </a:solidFill>
                <a:effectLst/>
                <a:latin typeface="Arial"/>
                <a:ea typeface="Arial"/>
                <a:cs typeface="Arial"/>
                <a:sym typeface="Arial"/>
              </a:rPr>
              <a:t>The registrar’s survey request asks if you’d like library support in finding low-cost and no-cost materials.</a:t>
            </a:r>
            <a:r>
              <a:rPr lang="en-US" b="0" dirty="0"/>
              <a:t> </a:t>
            </a:r>
            <a:r>
              <a:rPr lang="en-US" sz="1100" b="0" i="0" u="none" strike="noStrike" cap="none" dirty="0">
                <a:solidFill>
                  <a:srgbClr val="000000"/>
                </a:solidFill>
                <a:effectLst/>
                <a:latin typeface="Arial"/>
                <a:ea typeface="Arial"/>
                <a:cs typeface="Arial"/>
                <a:sym typeface="Arial"/>
              </a:rPr>
              <a:t> Liaisons are ready to help.</a:t>
            </a:r>
            <a:r>
              <a:rPr lang="en-US" b="0" dirty="0"/>
              <a:t> </a:t>
            </a:r>
            <a:endParaRPr lang="en-US" sz="1100" b="0" i="0" u="none" strike="noStrike" cap="none" dirty="0">
              <a:solidFill>
                <a:srgbClr val="000000"/>
              </a:solidFill>
              <a:effectLst/>
              <a:latin typeface="Arial"/>
              <a:ea typeface="Arial"/>
              <a:cs typeface="Arial"/>
            </a:endParaRPr>
          </a:p>
          <a:p>
            <a:pPr marL="158750" indent="0">
              <a:buFont typeface="Arial" panose="020B0604020202020204" pitchFamily="34" charset="0"/>
              <a:buNone/>
            </a:pPr>
            <a:endParaRPr lang="en-US" b="1" dirty="0"/>
          </a:p>
        </p:txBody>
      </p:sp>
    </p:spTree>
    <p:extLst>
      <p:ext uri="{BB962C8B-B14F-4D97-AF65-F5344CB8AC3E}">
        <p14:creationId xmlns:p14="http://schemas.microsoft.com/office/powerpoint/2010/main" val="73524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Cost certainly speaks to elements of equity and accessibility.  OER goes the distance in leveling the playing field in terms of access to materials—the economic burden is disproportionate amongst our students.  </a:t>
            </a:r>
          </a:p>
          <a:p>
            <a:pPr marL="457200" indent="-298450"/>
            <a:endParaRPr lang="en-US" dirty="0"/>
          </a:p>
          <a:p>
            <a:pPr marL="457200" indent="-298450"/>
            <a:r>
              <a:rPr lang="en-US" dirty="0"/>
              <a:t>In addition, DEIA is addressed as content can be contextualized to go from being an abstract concept to reflecting students' lived experiences.  </a:t>
            </a:r>
          </a:p>
          <a:p>
            <a:pPr marL="457200" indent="-298450"/>
            <a:endParaRPr lang="en-US" dirty="0"/>
          </a:p>
          <a:p>
            <a:pPr marL="457200" indent="-298450"/>
            <a:r>
              <a:rPr lang="en-US" dirty="0"/>
              <a:t>The integration of cultural inclusivity is also possible—name can be changed, stereotypes dismantled, and a sense of a reflective view of culture displayed.  </a:t>
            </a:r>
          </a:p>
          <a:p>
            <a:pPr marL="457200" indent="-298450"/>
            <a:endParaRPr lang="en-US" dirty="0"/>
          </a:p>
          <a:p>
            <a:pPr marL="457200" indent="-298450"/>
            <a:r>
              <a:rPr lang="en-US" dirty="0"/>
              <a:t>https://</a:t>
            </a:r>
            <a:r>
              <a:rPr lang="en-US" dirty="0" err="1"/>
              <a:t>www.cccoer.org</a:t>
            </a:r>
            <a:r>
              <a:rPr lang="en-US" dirty="0"/>
              <a:t>/2018/10/09/on-equity-diversity-inclusion-and-open-education/#off-campus</a:t>
            </a:r>
          </a:p>
        </p:txBody>
      </p:sp>
    </p:spTree>
    <p:extLst>
      <p:ext uri="{BB962C8B-B14F-4D97-AF65-F5344CB8AC3E}">
        <p14:creationId xmlns:p14="http://schemas.microsoft.com/office/powerpoint/2010/main" val="224216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While there are a number of different places to search and locate these—reference our </a:t>
            </a:r>
            <a:r>
              <a:rPr lang="en-US" dirty="0" err="1">
                <a:latin typeface="Calibri"/>
                <a:cs typeface="Calibri"/>
              </a:rPr>
              <a:t>libguide</a:t>
            </a:r>
            <a:r>
              <a:rPr lang="en-US" dirty="0">
                <a:latin typeface="Calibri"/>
                <a:cs typeface="Calibri"/>
              </a:rPr>
              <a:t>—here are some popular spots.  </a:t>
            </a:r>
          </a:p>
          <a:p>
            <a:pPr>
              <a:buNone/>
            </a:pPr>
            <a:endParaRPr lang="en-US" dirty="0">
              <a:latin typeface="Calibri"/>
              <a:cs typeface="Calibri"/>
            </a:endParaRPr>
          </a:p>
          <a:p>
            <a:pPr>
              <a:buNone/>
            </a:pPr>
            <a:r>
              <a:rPr lang="en-US" dirty="0">
                <a:latin typeface="Calibri"/>
                <a:cs typeface="Calibri"/>
              </a:rPr>
              <a:t>Pressbooks: One of the more popular OER authoring tools.  Includes a directory of all the books, texts, handbooks, and other text-based media. </a:t>
            </a:r>
          </a:p>
          <a:p>
            <a:pPr>
              <a:buNone/>
            </a:pPr>
            <a:endParaRPr lang="en-US" dirty="0">
              <a:latin typeface="Calibri"/>
              <a:cs typeface="Calibri"/>
            </a:endParaRPr>
          </a:p>
          <a:p>
            <a:pPr>
              <a:buNone/>
            </a:pPr>
            <a:r>
              <a:rPr lang="en-US" dirty="0">
                <a:latin typeface="Calibri"/>
                <a:cs typeface="Calibri"/>
              </a:rPr>
              <a:t>VIVA Faculty Textbook Portal: </a:t>
            </a:r>
            <a:r>
              <a:rPr lang="en-US" dirty="0"/>
              <a:t>The VIVA Faculty Textbook Portal is a catalog to assist Virginia public college and university faculty in finding and selecting open and affordable textbooks for their courses in one.  The Portal contains over 200,000 titles from VIVA’s shared library collections, open access textbooks, and </a:t>
            </a:r>
            <a:r>
              <a:rPr lang="en-US" dirty="0" err="1"/>
              <a:t>ebooks</a:t>
            </a:r>
            <a:r>
              <a:rPr lang="en-US" dirty="0"/>
              <a:t> available for VIVA to purchase on behalf of public colleges and universities throughout the state.</a:t>
            </a:r>
          </a:p>
          <a:p>
            <a:pPr>
              <a:buNone/>
            </a:pPr>
            <a:endParaRPr lang="en-US" dirty="0"/>
          </a:p>
          <a:p>
            <a:pPr>
              <a:buNone/>
            </a:pPr>
            <a:r>
              <a:rPr lang="en-US" dirty="0" err="1">
                <a:latin typeface="Calibri"/>
                <a:cs typeface="Calibri"/>
              </a:rPr>
              <a:t>LibreTexts</a:t>
            </a:r>
            <a:r>
              <a:rPr lang="en-US" dirty="0">
                <a:latin typeface="Calibri"/>
                <a:cs typeface="Calibri"/>
              </a:rPr>
              <a:t>: </a:t>
            </a:r>
            <a:r>
              <a:rPr lang="en-US" dirty="0"/>
              <a:t>Created by UC Davis with the support of Dept of Education grants, </a:t>
            </a:r>
            <a:r>
              <a:rPr lang="en-US" dirty="0" err="1"/>
              <a:t>LibreTexts</a:t>
            </a:r>
            <a:r>
              <a:rPr lang="en-US" dirty="0"/>
              <a:t> contains open textbooks and other OER in subjects like Chemistry, Biology, Nutrition, Music Theory, Physics, Agriculture, and more!</a:t>
            </a:r>
          </a:p>
          <a:p>
            <a:pPr>
              <a:buNone/>
            </a:pPr>
            <a:endParaRPr lang="en-US" dirty="0"/>
          </a:p>
          <a:p>
            <a:pPr>
              <a:buNone/>
            </a:pPr>
            <a:r>
              <a:rPr lang="en-US" dirty="0">
                <a:latin typeface="Calibri"/>
                <a:cs typeface="Calibri"/>
              </a:rPr>
              <a:t>OpenStax: </a:t>
            </a:r>
            <a:r>
              <a:rPr lang="en-US" dirty="0"/>
              <a:t>OpenStax has created peer-reviewed, openly-licensed textbooks, which are available in free digital formats and for a low cost in print.</a:t>
            </a:r>
            <a:endParaRPr lang="en-US" dirty="0">
              <a:latin typeface="Calibri"/>
              <a:cs typeface="Calibri"/>
            </a:endParaRPr>
          </a:p>
          <a:p>
            <a:pPr>
              <a:buNone/>
            </a:pPr>
            <a:endParaRPr lang="en-US" dirty="0"/>
          </a:p>
          <a:p>
            <a:pPr>
              <a:buNone/>
            </a:pPr>
            <a:r>
              <a:rPr lang="en-US" dirty="0">
                <a:latin typeface="Calibri"/>
                <a:cs typeface="Calibri"/>
              </a:rPr>
              <a:t>Open Textbooks Library : </a:t>
            </a:r>
            <a:r>
              <a:rPr lang="en-US" dirty="0"/>
              <a:t>The Open Textbook Library provides an easy-to-use interface for locating and evaluating OER. Along with peer-reviewed textbooks, the OTL provides reviews from faculty who have adopted their texts for courses.</a:t>
            </a:r>
          </a:p>
          <a:p>
            <a:pPr>
              <a:buNone/>
            </a:pPr>
            <a:endParaRPr lang="en-US" dirty="0"/>
          </a:p>
        </p:txBody>
      </p:sp>
    </p:spTree>
    <p:extLst>
      <p:ext uri="{BB962C8B-B14F-4D97-AF65-F5344CB8AC3E}">
        <p14:creationId xmlns:p14="http://schemas.microsoft.com/office/powerpoint/2010/main" val="273186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404041"/>
              </a:buClr>
              <a:buSzPts val="4000"/>
              <a:buFont typeface="Avenir"/>
              <a:buNone/>
              <a:defRPr sz="4000" b="0" i="0" u="none" strike="noStrike" cap="none">
                <a:solidFill>
                  <a:srgbClr val="404041"/>
                </a:solidFill>
                <a:latin typeface="Avenir"/>
                <a:ea typeface="Avenir"/>
                <a:cs typeface="Avenir"/>
                <a:sym typeface="Avenir"/>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6" name="Google Shape;86;p1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rgbClr val="404041"/>
              </a:buClr>
              <a:buSzPts val="3200"/>
              <a:buFont typeface="Avenir"/>
              <a:buNone/>
              <a:defRPr sz="3200" b="0" i="0" u="none" strike="noStrike" cap="none">
                <a:solidFill>
                  <a:srgbClr val="404041"/>
                </a:solidFill>
                <a:latin typeface="Avenir"/>
                <a:ea typeface="Avenir"/>
                <a:cs typeface="Avenir"/>
                <a:sym typeface="Avenir"/>
              </a:defRPr>
            </a:lvl1pPr>
            <a:lvl2pPr marL="914400" marR="0" lvl="1" indent="-228600" algn="l" rtl="0">
              <a:lnSpc>
                <a:spcPct val="100000"/>
              </a:lnSpc>
              <a:spcBef>
                <a:spcPts val="560"/>
              </a:spcBef>
              <a:spcAft>
                <a:spcPts val="0"/>
              </a:spcAft>
              <a:buClr>
                <a:srgbClr val="404041"/>
              </a:buClr>
              <a:buSzPts val="2800"/>
              <a:buFont typeface="Avenir"/>
              <a:buNone/>
              <a:defRPr sz="2800" b="0" i="0" u="none" strike="noStrike" cap="none">
                <a:solidFill>
                  <a:srgbClr val="404041"/>
                </a:solidFill>
                <a:latin typeface="Avenir"/>
                <a:ea typeface="Avenir"/>
                <a:cs typeface="Avenir"/>
                <a:sym typeface="Avenir"/>
              </a:defRPr>
            </a:lvl2pPr>
            <a:lvl3pPr marL="1371600" marR="0" lvl="2" indent="-228600" algn="l" rtl="0">
              <a:lnSpc>
                <a:spcPct val="100000"/>
              </a:lnSpc>
              <a:spcBef>
                <a:spcPts val="480"/>
              </a:spcBef>
              <a:spcAft>
                <a:spcPts val="0"/>
              </a:spcAft>
              <a:buClr>
                <a:srgbClr val="404041"/>
              </a:buClr>
              <a:buSzPts val="2400"/>
              <a:buFont typeface="Avenir"/>
              <a:buNone/>
              <a:defRPr sz="2400" b="0" i="0" u="none" strike="noStrike" cap="none">
                <a:solidFill>
                  <a:srgbClr val="404041"/>
                </a:solidFill>
                <a:latin typeface="Avenir"/>
                <a:ea typeface="Avenir"/>
                <a:cs typeface="Avenir"/>
                <a:sym typeface="Avenir"/>
              </a:defRPr>
            </a:lvl3pPr>
            <a:lvl4pPr marL="1828800" marR="0" lvl="3" indent="-228600" algn="l" rtl="0">
              <a:lnSpc>
                <a:spcPct val="100000"/>
              </a:lnSpc>
              <a:spcBef>
                <a:spcPts val="400"/>
              </a:spcBef>
              <a:spcAft>
                <a:spcPts val="0"/>
              </a:spcAft>
              <a:buClr>
                <a:srgbClr val="404041"/>
              </a:buClr>
              <a:buSzPts val="2000"/>
              <a:buFont typeface="Avenir"/>
              <a:buNone/>
              <a:defRPr sz="2000" b="0" i="0" u="none" strike="noStrike" cap="none">
                <a:solidFill>
                  <a:srgbClr val="404041"/>
                </a:solidFill>
                <a:latin typeface="Avenir"/>
                <a:ea typeface="Avenir"/>
                <a:cs typeface="Avenir"/>
                <a:sym typeface="Avenir"/>
              </a:defRPr>
            </a:lvl4pPr>
            <a:lvl5pPr marL="2286000" marR="0" lvl="4" indent="-228600" algn="l" rtl="0">
              <a:lnSpc>
                <a:spcPct val="100000"/>
              </a:lnSpc>
              <a:spcBef>
                <a:spcPts val="400"/>
              </a:spcBef>
              <a:spcAft>
                <a:spcPts val="0"/>
              </a:spcAft>
              <a:buClr>
                <a:srgbClr val="404041"/>
              </a:buClr>
              <a:buSzPts val="2000"/>
              <a:buFont typeface="Avenir"/>
              <a:buNone/>
              <a:defRPr sz="2000" b="0" i="0" u="none" strike="noStrike" cap="none">
                <a:solidFill>
                  <a:srgbClr val="404041"/>
                </a:solidFill>
                <a:latin typeface="Avenir"/>
                <a:ea typeface="Avenir"/>
                <a:cs typeface="Avenir"/>
                <a:sym typeface="Avenir"/>
              </a:defRPr>
            </a:lvl5pPr>
            <a:lvl6pPr marL="2743200" marR="0" lvl="5"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16"/>
          <p:cNvSpPr txBox="1">
            <a:spLocks noGrp="1"/>
          </p:cNvSpPr>
          <p:nvPr>
            <p:ph type="dt" idx="10"/>
          </p:nvPr>
        </p:nvSpPr>
        <p:spPr>
          <a:xfrm>
            <a:off x="457200" y="4767262"/>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6"/>
          <p:cNvSpPr txBox="1">
            <a:spLocks noGrp="1"/>
          </p:cNvSpPr>
          <p:nvPr>
            <p:ph type="ftr" idx="11"/>
          </p:nvPr>
        </p:nvSpPr>
        <p:spPr>
          <a:xfrm>
            <a:off x="3124200" y="4767262"/>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Avenir"/>
              <a:buNone/>
              <a:defRPr sz="12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6"/>
          <p:cNvSpPr txBox="1">
            <a:spLocks noGrp="1"/>
          </p:cNvSpPr>
          <p:nvPr>
            <p:ph type="sldNum" idx="12"/>
          </p:nvPr>
        </p:nvSpPr>
        <p:spPr>
          <a:xfrm>
            <a:off x="6553200" y="4767262"/>
            <a:ext cx="2133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1">
  <p:cSld name="TITLE_AND_BODY_1_1">
    <p:spTree>
      <p:nvGrpSpPr>
        <p:cNvPr id="1" name="Shape 9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404041"/>
              </a:buClr>
              <a:buSzPts val="4000"/>
              <a:buFont typeface="Avenir"/>
              <a:buNone/>
              <a:defRPr sz="4000" b="0" i="0" u="none" strike="noStrike" cap="none">
                <a:solidFill>
                  <a:srgbClr val="404041"/>
                </a:solidFill>
                <a:latin typeface="Avenir"/>
                <a:ea typeface="Avenir"/>
                <a:cs typeface="Avenir"/>
                <a:sym typeface="Avenir"/>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95" name="Google Shape;95;p19"/>
          <p:cNvSpPr txBox="1">
            <a:spLocks noGrp="1"/>
          </p:cNvSpPr>
          <p:nvPr>
            <p:ph type="body" idx="1"/>
          </p:nvPr>
        </p:nvSpPr>
        <p:spPr>
          <a:xfrm>
            <a:off x="5675950" y="1200150"/>
            <a:ext cx="30108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404041"/>
              </a:buClr>
              <a:buSzPts val="3200"/>
              <a:buFont typeface="Avenir"/>
              <a:buChar char="●"/>
              <a:defRPr sz="3200" b="0" i="0" u="none" strike="noStrike" cap="none">
                <a:solidFill>
                  <a:srgbClr val="404041"/>
                </a:solidFill>
                <a:latin typeface="Avenir"/>
                <a:ea typeface="Avenir"/>
                <a:cs typeface="Avenir"/>
                <a:sym typeface="Avenir"/>
              </a:defRPr>
            </a:lvl1pPr>
            <a:lvl2pPr marL="914400" marR="0" lvl="1" indent="-406400" algn="l" rtl="0">
              <a:lnSpc>
                <a:spcPct val="100000"/>
              </a:lnSpc>
              <a:spcBef>
                <a:spcPts val="560"/>
              </a:spcBef>
              <a:spcAft>
                <a:spcPts val="0"/>
              </a:spcAft>
              <a:buClr>
                <a:srgbClr val="404041"/>
              </a:buClr>
              <a:buSzPts val="2800"/>
              <a:buFont typeface="Avenir"/>
              <a:buChar char="○"/>
              <a:defRPr sz="2800" b="0" i="0" u="none" strike="noStrike" cap="none">
                <a:solidFill>
                  <a:srgbClr val="404041"/>
                </a:solidFill>
                <a:latin typeface="Avenir"/>
                <a:ea typeface="Avenir"/>
                <a:cs typeface="Avenir"/>
                <a:sym typeface="Avenir"/>
              </a:defRPr>
            </a:lvl2pPr>
            <a:lvl3pPr marL="1371600" marR="0" lvl="2" indent="-381000" algn="l" rtl="0">
              <a:lnSpc>
                <a:spcPct val="100000"/>
              </a:lnSpc>
              <a:spcBef>
                <a:spcPts val="480"/>
              </a:spcBef>
              <a:spcAft>
                <a:spcPts val="0"/>
              </a:spcAft>
              <a:buClr>
                <a:srgbClr val="404041"/>
              </a:buClr>
              <a:buSzPts val="2400"/>
              <a:buFont typeface="Avenir"/>
              <a:buChar char="■"/>
              <a:defRPr sz="2400" b="0" i="0" u="none" strike="noStrike" cap="none">
                <a:solidFill>
                  <a:srgbClr val="404041"/>
                </a:solidFill>
                <a:latin typeface="Avenir"/>
                <a:ea typeface="Avenir"/>
                <a:cs typeface="Avenir"/>
                <a:sym typeface="Avenir"/>
              </a:defRPr>
            </a:lvl3pPr>
            <a:lvl4pPr marL="1828800" marR="0" lvl="3" indent="-355600" algn="l" rtl="0">
              <a:lnSpc>
                <a:spcPct val="100000"/>
              </a:lnSpc>
              <a:spcBef>
                <a:spcPts val="400"/>
              </a:spcBef>
              <a:spcAft>
                <a:spcPts val="0"/>
              </a:spcAft>
              <a:buClr>
                <a:srgbClr val="404041"/>
              </a:buClr>
              <a:buSzPts val="2000"/>
              <a:buFont typeface="Avenir"/>
              <a:buChar char="●"/>
              <a:defRPr sz="2000" b="0" i="0" u="none" strike="noStrike" cap="none">
                <a:solidFill>
                  <a:srgbClr val="404041"/>
                </a:solidFill>
                <a:latin typeface="Avenir"/>
                <a:ea typeface="Avenir"/>
                <a:cs typeface="Avenir"/>
                <a:sym typeface="Avenir"/>
              </a:defRPr>
            </a:lvl4pPr>
            <a:lvl5pPr marL="2286000" marR="0" lvl="4" indent="-355600" algn="l" rtl="0">
              <a:lnSpc>
                <a:spcPct val="100000"/>
              </a:lnSpc>
              <a:spcBef>
                <a:spcPts val="400"/>
              </a:spcBef>
              <a:spcAft>
                <a:spcPts val="0"/>
              </a:spcAft>
              <a:buClr>
                <a:srgbClr val="404041"/>
              </a:buClr>
              <a:buSzPts val="2000"/>
              <a:buFont typeface="Avenir"/>
              <a:buChar char="○"/>
              <a:defRPr sz="2000" b="0" i="0" u="none" strike="noStrike" cap="none">
                <a:solidFill>
                  <a:srgbClr val="40404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2">
  <p:cSld name="TITLE_AND_BODY_2">
    <p:spTree>
      <p:nvGrpSpPr>
        <p:cNvPr id="1" name="Shape 9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 and body">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1213756" y="445025"/>
            <a:ext cx="7618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04041"/>
              </a:buClr>
              <a:buSzPts val="4000"/>
              <a:buFont typeface="Avenir"/>
              <a:buNone/>
              <a:defRPr sz="4000" b="0" i="0" u="none" strike="noStrike" cap="none">
                <a:solidFill>
                  <a:srgbClr val="404041"/>
                </a:solidFill>
                <a:latin typeface="Avenir"/>
                <a:ea typeface="Avenir"/>
                <a:cs typeface="Avenir"/>
                <a:sym typeface="Avenir"/>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99" name="Google Shape;99;p21"/>
          <p:cNvSpPr txBox="1">
            <a:spLocks noGrp="1"/>
          </p:cNvSpPr>
          <p:nvPr>
            <p:ph type="body" idx="1"/>
          </p:nvPr>
        </p:nvSpPr>
        <p:spPr>
          <a:xfrm>
            <a:off x="1213756" y="1152475"/>
            <a:ext cx="7618500" cy="3416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404041"/>
              </a:buClr>
              <a:buSzPts val="3200"/>
              <a:buFont typeface="Avenir"/>
              <a:buChar char="●"/>
              <a:defRPr sz="3200" b="0" i="0" u="none" strike="noStrike" cap="none">
                <a:solidFill>
                  <a:srgbClr val="404041"/>
                </a:solidFill>
                <a:latin typeface="Avenir"/>
                <a:ea typeface="Avenir"/>
                <a:cs typeface="Avenir"/>
                <a:sym typeface="Avenir"/>
              </a:defRPr>
            </a:lvl1pPr>
            <a:lvl2pPr marL="914400" marR="0" lvl="1" indent="-406400" algn="l" rtl="0">
              <a:lnSpc>
                <a:spcPct val="100000"/>
              </a:lnSpc>
              <a:spcBef>
                <a:spcPts val="0"/>
              </a:spcBef>
              <a:spcAft>
                <a:spcPts val="0"/>
              </a:spcAft>
              <a:buClr>
                <a:srgbClr val="404041"/>
              </a:buClr>
              <a:buSzPts val="2800"/>
              <a:buFont typeface="Avenir"/>
              <a:buChar char="○"/>
              <a:defRPr sz="2800" b="0" i="0" u="none" strike="noStrike" cap="none">
                <a:solidFill>
                  <a:srgbClr val="404041"/>
                </a:solidFill>
                <a:latin typeface="Avenir"/>
                <a:ea typeface="Avenir"/>
                <a:cs typeface="Avenir"/>
                <a:sym typeface="Avenir"/>
              </a:defRPr>
            </a:lvl2pPr>
            <a:lvl3pPr marL="1371600" marR="0" lvl="2" indent="-381000" algn="l" rtl="0">
              <a:lnSpc>
                <a:spcPct val="100000"/>
              </a:lnSpc>
              <a:spcBef>
                <a:spcPts val="0"/>
              </a:spcBef>
              <a:spcAft>
                <a:spcPts val="0"/>
              </a:spcAft>
              <a:buClr>
                <a:srgbClr val="404041"/>
              </a:buClr>
              <a:buSzPts val="2400"/>
              <a:buFont typeface="Avenir"/>
              <a:buChar char="■"/>
              <a:defRPr sz="2400" b="0" i="0" u="none" strike="noStrike" cap="none">
                <a:solidFill>
                  <a:srgbClr val="404041"/>
                </a:solidFill>
                <a:latin typeface="Avenir"/>
                <a:ea typeface="Avenir"/>
                <a:cs typeface="Avenir"/>
                <a:sym typeface="Avenir"/>
              </a:defRPr>
            </a:lvl3pPr>
            <a:lvl4pPr marL="1828800" marR="0" lvl="3" indent="-355600" algn="l" rtl="0">
              <a:lnSpc>
                <a:spcPct val="100000"/>
              </a:lnSpc>
              <a:spcBef>
                <a:spcPts val="0"/>
              </a:spcBef>
              <a:spcAft>
                <a:spcPts val="0"/>
              </a:spcAft>
              <a:buClr>
                <a:srgbClr val="404041"/>
              </a:buClr>
              <a:buSzPts val="2000"/>
              <a:buFont typeface="Avenir"/>
              <a:buChar char="●"/>
              <a:defRPr sz="2000" b="0" i="0" u="none" strike="noStrike" cap="none">
                <a:solidFill>
                  <a:srgbClr val="404041"/>
                </a:solidFill>
                <a:latin typeface="Avenir"/>
                <a:ea typeface="Avenir"/>
                <a:cs typeface="Avenir"/>
                <a:sym typeface="Avenir"/>
              </a:defRPr>
            </a:lvl4pPr>
            <a:lvl5pPr marL="2286000" marR="0" lvl="4" indent="-355600" algn="l" rtl="0">
              <a:lnSpc>
                <a:spcPct val="100000"/>
              </a:lnSpc>
              <a:spcBef>
                <a:spcPts val="0"/>
              </a:spcBef>
              <a:spcAft>
                <a:spcPts val="0"/>
              </a:spcAft>
              <a:buClr>
                <a:srgbClr val="404041"/>
              </a:buClr>
              <a:buSzPts val="2000"/>
              <a:buFont typeface="Avenir"/>
              <a:buChar char="○"/>
              <a:defRPr sz="2000" b="0" i="0" u="none" strike="noStrike" cap="none">
                <a:solidFill>
                  <a:srgbClr val="404041"/>
                </a:solidFill>
                <a:latin typeface="Avenir"/>
                <a:ea typeface="Avenir"/>
                <a:cs typeface="Avenir"/>
                <a:sym typeface="Avenir"/>
              </a:defRPr>
            </a:lvl5pPr>
            <a:lvl6pPr marL="2743200" marR="0" lvl="5" indent="-355600" algn="l" rtl="0">
              <a:lnSpc>
                <a:spcPct val="100000"/>
              </a:lnSpc>
              <a:spcBef>
                <a:spcPts val="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01" name="Google Shape;101;p21"/>
          <p:cNvPicPr preferRelativeResize="0"/>
          <p:nvPr/>
        </p:nvPicPr>
        <p:blipFill rotWithShape="1">
          <a:blip r:embed="rId2">
            <a:alphaModFix/>
          </a:blip>
          <a:srcRect/>
          <a:stretch/>
        </p:blipFill>
        <p:spPr>
          <a:xfrm>
            <a:off x="185056" y="99844"/>
            <a:ext cx="1028701" cy="10287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DC5F-919D-1E49-A375-8F04F865F33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201DF0-0C52-A64E-8F96-34FBD6775C6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DE73F335-3302-E242-8101-232A2AD49884}"/>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3590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61" r:id="rId10"/>
    <p:sldLayoutId id="2147483662" r:id="rId11"/>
    <p:sldLayoutId id="2147483664" r:id="rId12"/>
    <p:sldLayoutId id="2147483665" r:id="rId13"/>
    <p:sldLayoutId id="2147483666" r:id="rId14"/>
    <p:sldLayoutId id="2147483667" r:id="rId15"/>
    <p:sldLayoutId id="214748373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guides.lib.virginia.edu/oer/faculty"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guides.lib.virginia.edu/oer/faculty#s-lib-ctab-23287548-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creativecommons.org/licenses/by/4.0/" TargetMode="External"/><Relationship Id="rId5" Type="http://schemas.openxmlformats.org/officeDocument/2006/relationships/hyperlink" Target="mailto:jet3h@virginia.edu" TargetMode="External"/><Relationship Id="rId4" Type="http://schemas.openxmlformats.org/officeDocument/2006/relationships/hyperlink" Target="mailto:bbm9u@virginia.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law.lis.virginia.gov/vacode/title23.1/chapter13/section23.1-1308/"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s://libretexts.org/index.html" TargetMode="External"/><Relationship Id="rId13" Type="http://schemas.openxmlformats.org/officeDocument/2006/relationships/hyperlink" Target="https://www.census.gov/" TargetMode="External"/><Relationship Id="rId3" Type="http://schemas.openxmlformats.org/officeDocument/2006/relationships/image" Target="../media/image9.jpeg"/><Relationship Id="rId7" Type="http://schemas.openxmlformats.org/officeDocument/2006/relationships/hyperlink" Target="https://vivalib.org/c.php?g=836990&amp;p=6548896" TargetMode="External"/><Relationship Id="rId12" Type="http://schemas.openxmlformats.org/officeDocument/2006/relationships/hyperlink" Target="https://www.data.gov/"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pressbooks.directory/" TargetMode="External"/><Relationship Id="rId11" Type="http://schemas.openxmlformats.org/officeDocument/2006/relationships/hyperlink" Target="https://www.mutopiaproject.org/" TargetMode="External"/><Relationship Id="rId5" Type="http://schemas.openxmlformats.org/officeDocument/2006/relationships/hyperlink" Target="http://opencourselibrary.org/" TargetMode="External"/><Relationship Id="rId15" Type="http://schemas.openxmlformats.org/officeDocument/2006/relationships/hyperlink" Target="https://www.coerll.utexas.edu/coerll/materials" TargetMode="External"/><Relationship Id="rId10" Type="http://schemas.openxmlformats.org/officeDocument/2006/relationships/hyperlink" Target="https://search.creativecommons.org/" TargetMode="External"/><Relationship Id="rId4" Type="http://schemas.openxmlformats.org/officeDocument/2006/relationships/hyperlink" Target="https://ocw.mit.edu/index.htm" TargetMode="External"/><Relationship Id="rId9" Type="http://schemas.openxmlformats.org/officeDocument/2006/relationships/hyperlink" Target="https://open.umn.edu/opentextbooks/" TargetMode="External"/><Relationship Id="rId14" Type="http://schemas.openxmlformats.org/officeDocument/2006/relationships/hyperlink" Target="https://www.oercommons.org/?gclid=CjwKCAjw2P-KBhByEiwADBYWCjTMqF0UlGP6vGW7Q3fatTI_ez1d_ucLyAlpy6G6RQkP82V6BV-QdBoC2zsQAvD_Bw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34B132-A5D8-4F3C-AD32-F69AA8591882}"/>
              </a:ext>
            </a:extLst>
          </p:cNvPr>
          <p:cNvSpPr/>
          <p:nvPr/>
        </p:nvSpPr>
        <p:spPr>
          <a:xfrm>
            <a:off x="0" y="0"/>
            <a:ext cx="9144000" cy="4314592"/>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3E871F-DBF8-43BE-9213-AF03FC808CBE}"/>
              </a:ext>
            </a:extLst>
          </p:cNvPr>
          <p:cNvSpPr txBox="1"/>
          <p:nvPr/>
        </p:nvSpPr>
        <p:spPr>
          <a:xfrm>
            <a:off x="1085803" y="696185"/>
            <a:ext cx="7023504" cy="2400657"/>
          </a:xfrm>
          <a:prstGeom prst="rect">
            <a:avLst/>
          </a:prstGeom>
          <a:noFill/>
        </p:spPr>
        <p:txBody>
          <a:bodyPr wrap="square" lIns="91440" tIns="45720" rIns="91440" bIns="45720" rtlCol="0" anchor="t">
            <a:spAutoFit/>
          </a:bodyPr>
          <a:lstStyle/>
          <a:p>
            <a:pPr algn="ctr"/>
            <a:r>
              <a:rPr lang="en-US" sz="5000" dirty="0">
                <a:solidFill>
                  <a:schemeClr val="bg1"/>
                </a:solidFill>
                <a:latin typeface="Franklin Gothic Book"/>
              </a:rPr>
              <a:t>Affordability &amp; Equity:</a:t>
            </a:r>
          </a:p>
          <a:p>
            <a:pPr algn="ctr"/>
            <a:r>
              <a:rPr lang="en-US" sz="5000" dirty="0">
                <a:solidFill>
                  <a:schemeClr val="bg1"/>
                </a:solidFill>
                <a:latin typeface="Franklin Gothic Book"/>
              </a:rPr>
              <a:t>A program supporting the use of OER</a:t>
            </a:r>
          </a:p>
        </p:txBody>
      </p:sp>
      <p:pic>
        <p:nvPicPr>
          <p:cNvPr id="6" name="Picture 5" descr="A close up of a sign&#10;&#10;Description automatically generated">
            <a:extLst>
              <a:ext uri="{FF2B5EF4-FFF2-40B4-BE49-F238E27FC236}">
                <a16:creationId xmlns:a16="http://schemas.microsoft.com/office/drawing/2014/main" id="{3AF9F791-04EF-4580-8070-3B2F912E452D}"/>
              </a:ext>
            </a:extLst>
          </p:cNvPr>
          <p:cNvPicPr>
            <a:picLocks noChangeAspect="1"/>
          </p:cNvPicPr>
          <p:nvPr/>
        </p:nvPicPr>
        <p:blipFill>
          <a:blip r:embed="rId3"/>
          <a:stretch>
            <a:fillRect/>
          </a:stretch>
        </p:blipFill>
        <p:spPr>
          <a:xfrm>
            <a:off x="3143250" y="4420699"/>
            <a:ext cx="2857500" cy="647700"/>
          </a:xfrm>
          <a:prstGeom prst="rect">
            <a:avLst/>
          </a:prstGeom>
        </p:spPr>
      </p:pic>
      <p:sp>
        <p:nvSpPr>
          <p:cNvPr id="8" name="TextBox 7">
            <a:extLst>
              <a:ext uri="{FF2B5EF4-FFF2-40B4-BE49-F238E27FC236}">
                <a16:creationId xmlns:a16="http://schemas.microsoft.com/office/drawing/2014/main" id="{2AF1754A-5493-4D27-AB7D-8AD74786920D}"/>
              </a:ext>
            </a:extLst>
          </p:cNvPr>
          <p:cNvSpPr txBox="1"/>
          <p:nvPr/>
        </p:nvSpPr>
        <p:spPr>
          <a:xfrm>
            <a:off x="3283527" y="3531878"/>
            <a:ext cx="2535381" cy="461665"/>
          </a:xfrm>
          <a:prstGeom prst="rect">
            <a:avLst/>
          </a:prstGeom>
          <a:noFill/>
        </p:spPr>
        <p:txBody>
          <a:bodyPr wrap="square" lIns="91440" tIns="45720" rIns="91440" bIns="45720" rtlCol="0" anchor="t">
            <a:spAutoFit/>
          </a:bodyPr>
          <a:lstStyle/>
          <a:p>
            <a:pPr algn="ctr"/>
            <a:r>
              <a:rPr lang="en-US" sz="2400">
                <a:solidFill>
                  <a:schemeClr val="bg1"/>
                </a:solidFill>
                <a:latin typeface="Franklin Gothic Book"/>
              </a:rPr>
              <a:t>Fall 2021</a:t>
            </a:r>
            <a:endParaRPr lang="en-US"/>
          </a:p>
        </p:txBody>
      </p:sp>
      <p:pic>
        <p:nvPicPr>
          <p:cNvPr id="1026" name="Picture 2">
            <a:extLst>
              <a:ext uri="{FF2B5EF4-FFF2-40B4-BE49-F238E27FC236}">
                <a16:creationId xmlns:a16="http://schemas.microsoft.com/office/drawing/2014/main" id="{BDDE049A-A232-4B47-BA8B-F2B4BEAD9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400" y="4547699"/>
            <a:ext cx="14986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1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412F25-3086-9246-AA29-6752ADADF426}"/>
              </a:ext>
            </a:extLst>
          </p:cNvPr>
          <p:cNvSpPr/>
          <p:nvPr/>
        </p:nvSpPr>
        <p:spPr>
          <a:xfrm>
            <a:off x="2286000" y="2310140"/>
            <a:ext cx="4572000" cy="523220"/>
          </a:xfrm>
          <a:prstGeom prst="rect">
            <a:avLst/>
          </a:prstGeom>
        </p:spPr>
        <p:txBody>
          <a:bodyPr>
            <a:spAutoFit/>
          </a:bodyPr>
          <a:lstStyle/>
          <a:p>
            <a:r>
              <a:rPr lang="en-US" dirty="0"/>
              <a:t>https://</a:t>
            </a:r>
            <a:r>
              <a:rPr lang="en-US" dirty="0" err="1"/>
              <a:t>open.umn.edu</a:t>
            </a:r>
            <a:r>
              <a:rPr lang="en-US" dirty="0"/>
              <a:t>/</a:t>
            </a:r>
            <a:r>
              <a:rPr lang="en-US" dirty="0" err="1"/>
              <a:t>opentextbooks</a:t>
            </a:r>
            <a:r>
              <a:rPr lang="en-US" dirty="0"/>
              <a:t>/</a:t>
            </a:r>
            <a:r>
              <a:rPr lang="en-US" dirty="0" err="1"/>
              <a:t>textbooks?term</a:t>
            </a:r>
            <a:r>
              <a:rPr lang="en-US" dirty="0"/>
              <a:t>=</a:t>
            </a:r>
            <a:r>
              <a:rPr lang="en-US" dirty="0" err="1"/>
              <a:t>biology&amp;commit</a:t>
            </a:r>
            <a:r>
              <a:rPr lang="en-US" dirty="0"/>
              <a:t>=Go</a:t>
            </a:r>
          </a:p>
        </p:txBody>
      </p:sp>
      <p:pic>
        <p:nvPicPr>
          <p:cNvPr id="5" name="Picture 4" descr="Graphical user interface, text, application, email&#10;&#10;Description automatically generated">
            <a:extLst>
              <a:ext uri="{FF2B5EF4-FFF2-40B4-BE49-F238E27FC236}">
                <a16:creationId xmlns:a16="http://schemas.microsoft.com/office/drawing/2014/main" id="{D75B992C-901C-634B-8DF6-07CCA76D7798}"/>
              </a:ext>
            </a:extLst>
          </p:cNvPr>
          <p:cNvPicPr>
            <a:picLocks noChangeAspect="1"/>
          </p:cNvPicPr>
          <p:nvPr/>
        </p:nvPicPr>
        <p:blipFill>
          <a:blip r:embed="rId3"/>
          <a:stretch>
            <a:fillRect/>
          </a:stretch>
        </p:blipFill>
        <p:spPr>
          <a:xfrm>
            <a:off x="2013271" y="0"/>
            <a:ext cx="5117457" cy="5143500"/>
          </a:xfrm>
          <a:prstGeom prst="rect">
            <a:avLst/>
          </a:prstGeom>
        </p:spPr>
      </p:pic>
    </p:spTree>
    <p:extLst>
      <p:ext uri="{BB962C8B-B14F-4D97-AF65-F5344CB8AC3E}">
        <p14:creationId xmlns:p14="http://schemas.microsoft.com/office/powerpoint/2010/main" val="304402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F798473-D5D8-406D-BF81-EE6082B3C543}"/>
              </a:ext>
            </a:extLst>
          </p:cNvPr>
          <p:cNvSpPr>
            <a:spLocks noGrp="1"/>
          </p:cNvSpPr>
          <p:nvPr>
            <p:ph type="body" idx="1"/>
          </p:nvPr>
        </p:nvSpPr>
        <p:spPr>
          <a:xfrm>
            <a:off x="1687754" y="445477"/>
            <a:ext cx="5768492" cy="1463632"/>
          </a:xfrm>
        </p:spPr>
        <p:txBody>
          <a:bodyPr/>
          <a:lstStyle/>
          <a:p>
            <a:pPr marL="228600" indent="0" algn="ctr"/>
            <a:r>
              <a:rPr lang="en-US" dirty="0">
                <a:solidFill>
                  <a:srgbClr val="232D4B"/>
                </a:solidFill>
                <a:latin typeface="+mn-lt"/>
              </a:rPr>
              <a:t>ADAPT an open resource</a:t>
            </a:r>
            <a:endParaRPr lang="en-US" sz="2000" dirty="0">
              <a:solidFill>
                <a:srgbClr val="232D4B"/>
              </a:solidFill>
              <a:latin typeface="Arial"/>
            </a:endParaRPr>
          </a:p>
          <a:p>
            <a:pPr marL="228600" indent="0" algn="ctr"/>
            <a:endParaRPr lang="en-US" sz="2000" dirty="0">
              <a:solidFill>
                <a:srgbClr val="232D4B"/>
              </a:solidFill>
              <a:latin typeface="+mn-lt"/>
            </a:endParaRPr>
          </a:p>
          <a:p>
            <a:pPr marL="228600" indent="0"/>
            <a:endParaRPr lang="en-US" sz="2000" dirty="0">
              <a:solidFill>
                <a:srgbClr val="FF0000"/>
              </a:solidFill>
              <a:latin typeface="+mn-lt"/>
            </a:endParaRPr>
          </a:p>
          <a:p>
            <a:pPr marL="228600" indent="0"/>
            <a:endParaRPr lang="en-US" sz="2000" dirty="0">
              <a:solidFill>
                <a:srgbClr val="FF0000"/>
              </a:solidFill>
              <a:latin typeface="+mn-lt"/>
            </a:endParaRPr>
          </a:p>
          <a:p>
            <a:pPr marL="228600" indent="0" algn="ctr"/>
            <a:endParaRPr lang="en-US" sz="2000" dirty="0">
              <a:solidFill>
                <a:srgbClr val="232D4B"/>
              </a:solidFill>
              <a:latin typeface="+mn-lt"/>
            </a:endParaRPr>
          </a:p>
        </p:txBody>
      </p:sp>
      <p:sp>
        <p:nvSpPr>
          <p:cNvPr id="11" name="Rectangle 10">
            <a:extLst>
              <a:ext uri="{FF2B5EF4-FFF2-40B4-BE49-F238E27FC236}">
                <a16:creationId xmlns:a16="http://schemas.microsoft.com/office/drawing/2014/main" id="{971EC669-5FBD-466A-ADA0-8C571B644F93}"/>
              </a:ext>
            </a:extLst>
          </p:cNvPr>
          <p:cNvSpPr/>
          <p:nvPr/>
        </p:nvSpPr>
        <p:spPr>
          <a:xfrm>
            <a:off x="0" y="4350481"/>
            <a:ext cx="9144000" cy="793019"/>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7">
            <a:extLst>
              <a:ext uri="{FF2B5EF4-FFF2-40B4-BE49-F238E27FC236}">
                <a16:creationId xmlns:a16="http://schemas.microsoft.com/office/drawing/2014/main" id="{B0481B71-4570-084A-B995-3A096810F9ED}"/>
              </a:ext>
            </a:extLst>
          </p:cNvPr>
          <p:cNvSpPr/>
          <p:nvPr/>
        </p:nvSpPr>
        <p:spPr>
          <a:xfrm>
            <a:off x="0" y="4357339"/>
            <a:ext cx="9144000" cy="793019"/>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mn-lt"/>
                <a:cs typeface="+mn-lt"/>
              </a:rPr>
              <a:t>https://</a:t>
            </a:r>
            <a:r>
              <a:rPr lang="en-US" sz="2400" dirty="0" err="1">
                <a:ea typeface="+mn-lt"/>
                <a:cs typeface="+mn-lt"/>
              </a:rPr>
              <a:t>guides.lib.virginia.edu</a:t>
            </a:r>
            <a:r>
              <a:rPr lang="en-US" sz="2400" dirty="0">
                <a:ea typeface="+mn-lt"/>
                <a:cs typeface="+mn-lt"/>
              </a:rPr>
              <a:t>/</a:t>
            </a:r>
            <a:r>
              <a:rPr lang="en-US" sz="2400" dirty="0" err="1">
                <a:ea typeface="+mn-lt"/>
                <a:cs typeface="+mn-lt"/>
              </a:rPr>
              <a:t>oer</a:t>
            </a:r>
            <a:endParaRPr lang="en-US" dirty="0"/>
          </a:p>
        </p:txBody>
      </p:sp>
      <p:sp>
        <p:nvSpPr>
          <p:cNvPr id="12" name="TextBox 11">
            <a:extLst>
              <a:ext uri="{FF2B5EF4-FFF2-40B4-BE49-F238E27FC236}">
                <a16:creationId xmlns:a16="http://schemas.microsoft.com/office/drawing/2014/main" id="{AA3399F7-CCEE-564F-909A-F4E8B15AED25}"/>
              </a:ext>
            </a:extLst>
          </p:cNvPr>
          <p:cNvSpPr txBox="1"/>
          <p:nvPr/>
        </p:nvSpPr>
        <p:spPr>
          <a:xfrm>
            <a:off x="1547261" y="2220058"/>
            <a:ext cx="6049477" cy="1323439"/>
          </a:xfrm>
          <a:prstGeom prst="rect">
            <a:avLst/>
          </a:prstGeom>
          <a:noFill/>
        </p:spPr>
        <p:txBody>
          <a:bodyPr wrap="square" rtlCol="0">
            <a:spAutoFit/>
          </a:bodyPr>
          <a:lstStyle/>
          <a:p>
            <a:pPr marL="228600" indent="0"/>
            <a:r>
              <a:rPr lang="en-US" sz="2000" dirty="0">
                <a:solidFill>
                  <a:srgbClr val="FF0000"/>
                </a:solidFill>
              </a:rPr>
              <a:t>For example:  Customizing, updating, localizing, remixing, adding interactivity, creating ancillaries, e.g., quiz questions, slides, adapting an open data set</a:t>
            </a:r>
          </a:p>
        </p:txBody>
      </p:sp>
    </p:spTree>
    <p:extLst>
      <p:ext uri="{BB962C8B-B14F-4D97-AF65-F5344CB8AC3E}">
        <p14:creationId xmlns:p14="http://schemas.microsoft.com/office/powerpoint/2010/main" val="3851015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37"/>
          <p:cNvSpPr txBox="1">
            <a:spLocks noGrp="1"/>
          </p:cNvSpPr>
          <p:nvPr>
            <p:ph type="title"/>
          </p:nvPr>
        </p:nvSpPr>
        <p:spPr>
          <a:xfrm>
            <a:off x="457200" y="203491"/>
            <a:ext cx="8229600" cy="857400"/>
          </a:xfrm>
          <a:prstGeom prst="rect">
            <a:avLst/>
          </a:prstGeom>
        </p:spPr>
        <p:txBody>
          <a:bodyPr spcFirstLastPara="1" wrap="square" lIns="91425" tIns="91425" rIns="91425" bIns="91425" anchor="ctr" anchorCtr="0">
            <a:noAutofit/>
          </a:bodyPr>
          <a:lstStyle/>
          <a:p>
            <a:pPr marL="0" lvl="0" indent="0" algn="ctr" rtl="0">
              <a:spcBef>
                <a:spcPts val="640"/>
              </a:spcBef>
              <a:spcAft>
                <a:spcPts val="0"/>
              </a:spcAft>
              <a:buNone/>
            </a:pPr>
            <a:r>
              <a:rPr lang="en" sz="2500">
                <a:solidFill>
                  <a:srgbClr val="232D4B"/>
                </a:solidFill>
                <a:latin typeface="+mj-lt"/>
              </a:rPr>
              <a:t>Open textbooks can be contextualized to reflect </a:t>
            </a:r>
            <a:br>
              <a:rPr lang="en" sz="2500">
                <a:solidFill>
                  <a:srgbClr val="232D4B"/>
                </a:solidFill>
                <a:latin typeface="+mj-lt"/>
              </a:rPr>
            </a:br>
            <a:r>
              <a:rPr lang="en" sz="2500">
                <a:solidFill>
                  <a:srgbClr val="232D4B"/>
                </a:solidFill>
                <a:latin typeface="+mj-lt"/>
              </a:rPr>
              <a:t>your students’ experience</a:t>
            </a:r>
            <a:endParaRPr lang="en-US" sz="2500">
              <a:solidFill>
                <a:srgbClr val="232D4B"/>
              </a:solidFill>
              <a:latin typeface="+mj-lt"/>
            </a:endParaRPr>
          </a:p>
        </p:txBody>
      </p:sp>
      <p:pic>
        <p:nvPicPr>
          <p:cNvPr id="10" name="Picture 10" descr="Graphical user interface, text, application&#10;&#10;Description automatically generated">
            <a:extLst>
              <a:ext uri="{FF2B5EF4-FFF2-40B4-BE49-F238E27FC236}">
                <a16:creationId xmlns:a16="http://schemas.microsoft.com/office/drawing/2014/main" id="{81D50F12-C0C5-4B1F-A792-4F65B44FBD2C}"/>
              </a:ext>
            </a:extLst>
          </p:cNvPr>
          <p:cNvPicPr>
            <a:picLocks noChangeAspect="1"/>
          </p:cNvPicPr>
          <p:nvPr/>
        </p:nvPicPr>
        <p:blipFill>
          <a:blip r:embed="rId3"/>
          <a:stretch>
            <a:fillRect/>
          </a:stretch>
        </p:blipFill>
        <p:spPr>
          <a:xfrm>
            <a:off x="677174" y="1034187"/>
            <a:ext cx="5223294" cy="2349068"/>
          </a:xfrm>
          <a:prstGeom prst="rect">
            <a:avLst/>
          </a:prstGeom>
        </p:spPr>
      </p:pic>
      <p:pic>
        <p:nvPicPr>
          <p:cNvPr id="7" name="Picture 9" descr="Graphical user interface, text, application&#10;&#10;Description automatically generated">
            <a:extLst>
              <a:ext uri="{FF2B5EF4-FFF2-40B4-BE49-F238E27FC236}">
                <a16:creationId xmlns:a16="http://schemas.microsoft.com/office/drawing/2014/main" id="{C3609063-3402-48A8-A2D5-69DD304BB08F}"/>
              </a:ext>
            </a:extLst>
          </p:cNvPr>
          <p:cNvPicPr>
            <a:picLocks noChangeAspect="1"/>
          </p:cNvPicPr>
          <p:nvPr/>
        </p:nvPicPr>
        <p:blipFill>
          <a:blip r:embed="rId4"/>
          <a:stretch>
            <a:fillRect/>
          </a:stretch>
        </p:blipFill>
        <p:spPr>
          <a:xfrm>
            <a:off x="3750333" y="2747700"/>
            <a:ext cx="5126247" cy="2085061"/>
          </a:xfrm>
          <a:prstGeom prst="rect">
            <a:avLst/>
          </a:prstGeom>
        </p:spPr>
      </p:pic>
    </p:spTree>
    <p:extLst>
      <p:ext uri="{BB962C8B-B14F-4D97-AF65-F5344CB8AC3E}">
        <p14:creationId xmlns:p14="http://schemas.microsoft.com/office/powerpoint/2010/main" val="90871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5D11C-A2C2-40DC-B878-DFD57D4D9DA9}"/>
              </a:ext>
            </a:extLst>
          </p:cNvPr>
          <p:cNvSpPr>
            <a:spLocks noGrp="1"/>
          </p:cNvSpPr>
          <p:nvPr>
            <p:ph type="title"/>
          </p:nvPr>
        </p:nvSpPr>
        <p:spPr/>
        <p:txBody>
          <a:bodyPr/>
          <a:lstStyle/>
          <a:p>
            <a:pPr algn="ctr"/>
            <a:r>
              <a:rPr lang="en-US" sz="2500">
                <a:latin typeface="+mj-lt"/>
              </a:rPr>
              <a:t>Renewable assignments may be </a:t>
            </a:r>
            <a:br>
              <a:rPr lang="en-US" sz="2500">
                <a:latin typeface="+mj-lt"/>
              </a:rPr>
            </a:br>
            <a:r>
              <a:rPr lang="en-US" sz="2500">
                <a:latin typeface="+mj-lt"/>
              </a:rPr>
              <a:t>originally developed or remixed or adapted</a:t>
            </a:r>
          </a:p>
        </p:txBody>
      </p:sp>
      <p:pic>
        <p:nvPicPr>
          <p:cNvPr id="5" name="Google Shape;903;p141">
            <a:extLst>
              <a:ext uri="{FF2B5EF4-FFF2-40B4-BE49-F238E27FC236}">
                <a16:creationId xmlns:a16="http://schemas.microsoft.com/office/drawing/2014/main" id="{05910DE1-AD0D-4C81-8B19-38203B08A253}"/>
              </a:ext>
            </a:extLst>
          </p:cNvPr>
          <p:cNvPicPr preferRelativeResize="0"/>
          <p:nvPr/>
        </p:nvPicPr>
        <p:blipFill rotWithShape="1">
          <a:blip r:embed="rId3">
            <a:alphaModFix/>
          </a:blip>
          <a:srcRect l="20048" t="10463" r="18826" b="9055"/>
          <a:stretch/>
        </p:blipFill>
        <p:spPr>
          <a:xfrm>
            <a:off x="869430" y="1331140"/>
            <a:ext cx="3005526" cy="272297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 name="Google Shape;910;p142">
            <a:extLst>
              <a:ext uri="{FF2B5EF4-FFF2-40B4-BE49-F238E27FC236}">
                <a16:creationId xmlns:a16="http://schemas.microsoft.com/office/drawing/2014/main" id="{E305403D-1CDF-4DD0-AB96-E1AAB4520AED}"/>
              </a:ext>
            </a:extLst>
          </p:cNvPr>
          <p:cNvPicPr preferRelativeResize="0"/>
          <p:nvPr/>
        </p:nvPicPr>
        <p:blipFill>
          <a:blip r:embed="rId4">
            <a:alphaModFix/>
          </a:blip>
          <a:stretch>
            <a:fillRect/>
          </a:stretch>
        </p:blipFill>
        <p:spPr>
          <a:xfrm>
            <a:off x="5551135" y="1331140"/>
            <a:ext cx="2131323" cy="2722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7D5ECC50-259A-48EC-9AA2-E63E06791581}"/>
              </a:ext>
            </a:extLst>
          </p:cNvPr>
          <p:cNvSpPr txBox="1"/>
          <p:nvPr/>
        </p:nvSpPr>
        <p:spPr>
          <a:xfrm>
            <a:off x="869430" y="4229635"/>
            <a:ext cx="3176983" cy="646331"/>
          </a:xfrm>
          <a:prstGeom prst="rect">
            <a:avLst/>
          </a:prstGeom>
          <a:noFill/>
        </p:spPr>
        <p:txBody>
          <a:bodyPr wrap="square" rtlCol="0">
            <a:spAutoFit/>
          </a:bodyPr>
          <a:lstStyle/>
          <a:p>
            <a:r>
              <a:rPr lang="en-US" sz="1800"/>
              <a:t>Students create a test bank to earn class credit</a:t>
            </a:r>
          </a:p>
        </p:txBody>
      </p:sp>
      <p:sp>
        <p:nvSpPr>
          <p:cNvPr id="11" name="TextBox 10">
            <a:extLst>
              <a:ext uri="{FF2B5EF4-FFF2-40B4-BE49-F238E27FC236}">
                <a16:creationId xmlns:a16="http://schemas.microsoft.com/office/drawing/2014/main" id="{EF29FD6E-EDF3-476A-BA26-CBB438774D1C}"/>
              </a:ext>
            </a:extLst>
          </p:cNvPr>
          <p:cNvSpPr txBox="1"/>
          <p:nvPr/>
        </p:nvSpPr>
        <p:spPr>
          <a:xfrm>
            <a:off x="5097589" y="4233797"/>
            <a:ext cx="3613559" cy="646331"/>
          </a:xfrm>
          <a:prstGeom prst="rect">
            <a:avLst/>
          </a:prstGeom>
          <a:noFill/>
        </p:spPr>
        <p:txBody>
          <a:bodyPr wrap="square" rtlCol="0">
            <a:spAutoFit/>
          </a:bodyPr>
          <a:lstStyle/>
          <a:p>
            <a:r>
              <a:rPr lang="en-US" sz="1800"/>
              <a:t>Students adapt an open textbook, earn authorship credit</a:t>
            </a:r>
          </a:p>
        </p:txBody>
      </p:sp>
    </p:spTree>
    <p:extLst>
      <p:ext uri="{BB962C8B-B14F-4D97-AF65-F5344CB8AC3E}">
        <p14:creationId xmlns:p14="http://schemas.microsoft.com/office/powerpoint/2010/main" val="263727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F798473-D5D8-406D-BF81-EE6082B3C543}"/>
              </a:ext>
            </a:extLst>
          </p:cNvPr>
          <p:cNvSpPr>
            <a:spLocks noGrp="1"/>
          </p:cNvSpPr>
          <p:nvPr>
            <p:ph type="body" idx="1"/>
          </p:nvPr>
        </p:nvSpPr>
        <p:spPr>
          <a:xfrm>
            <a:off x="1862352" y="1432171"/>
            <a:ext cx="5419295" cy="975456"/>
          </a:xfrm>
        </p:spPr>
        <p:txBody>
          <a:bodyPr/>
          <a:lstStyle/>
          <a:p>
            <a:pPr marL="228600" indent="0" algn="ctr"/>
            <a:r>
              <a:rPr lang="en-US" dirty="0">
                <a:solidFill>
                  <a:srgbClr val="232D4B"/>
                </a:solidFill>
                <a:latin typeface="+mn-lt"/>
              </a:rPr>
              <a:t>CREATE an open resource</a:t>
            </a:r>
            <a:endParaRPr lang="en-US" sz="2000" dirty="0">
              <a:solidFill>
                <a:srgbClr val="232D4B"/>
              </a:solidFill>
              <a:latin typeface="Arial"/>
            </a:endParaRPr>
          </a:p>
          <a:p>
            <a:pPr marL="228600" indent="0" algn="ctr"/>
            <a:endParaRPr lang="en-US" sz="2000" dirty="0">
              <a:solidFill>
                <a:srgbClr val="232D4B"/>
              </a:solidFill>
              <a:latin typeface="+mn-lt"/>
            </a:endParaRPr>
          </a:p>
          <a:p>
            <a:pPr marL="228600" indent="0"/>
            <a:r>
              <a:rPr lang="en-US" sz="2000" dirty="0">
                <a:solidFill>
                  <a:srgbClr val="FF0000"/>
                </a:solidFill>
                <a:latin typeface="+mn-lt"/>
              </a:rPr>
              <a:t>For example: text, audio, video, interactivity, Wikipedia, map, data, app…</a:t>
            </a:r>
          </a:p>
          <a:p>
            <a:pPr marL="228600" indent="0" algn="ctr"/>
            <a:endParaRPr lang="en-US" sz="2000" dirty="0">
              <a:solidFill>
                <a:srgbClr val="232D4B"/>
              </a:solidFill>
              <a:latin typeface="+mn-lt"/>
            </a:endParaRPr>
          </a:p>
        </p:txBody>
      </p:sp>
      <p:sp>
        <p:nvSpPr>
          <p:cNvPr id="11" name="Rectangle 10">
            <a:extLst>
              <a:ext uri="{FF2B5EF4-FFF2-40B4-BE49-F238E27FC236}">
                <a16:creationId xmlns:a16="http://schemas.microsoft.com/office/drawing/2014/main" id="{971EC669-5FBD-466A-ADA0-8C571B644F93}"/>
              </a:ext>
            </a:extLst>
          </p:cNvPr>
          <p:cNvSpPr/>
          <p:nvPr/>
        </p:nvSpPr>
        <p:spPr>
          <a:xfrm>
            <a:off x="0" y="4350481"/>
            <a:ext cx="9144000" cy="793019"/>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7">
            <a:extLst>
              <a:ext uri="{FF2B5EF4-FFF2-40B4-BE49-F238E27FC236}">
                <a16:creationId xmlns:a16="http://schemas.microsoft.com/office/drawing/2014/main" id="{01F00EEF-B688-B54F-B0A6-7C68569AE434}"/>
              </a:ext>
            </a:extLst>
          </p:cNvPr>
          <p:cNvSpPr/>
          <p:nvPr/>
        </p:nvSpPr>
        <p:spPr>
          <a:xfrm>
            <a:off x="0" y="4401871"/>
            <a:ext cx="9144000" cy="793019"/>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mn-lt"/>
                <a:cs typeface="+mn-lt"/>
              </a:rPr>
              <a:t>https://</a:t>
            </a:r>
            <a:r>
              <a:rPr lang="en-US" sz="2400" dirty="0" err="1">
                <a:ea typeface="+mn-lt"/>
                <a:cs typeface="+mn-lt"/>
              </a:rPr>
              <a:t>guides.lib.virginia.edu</a:t>
            </a:r>
            <a:r>
              <a:rPr lang="en-US" sz="2400" dirty="0">
                <a:ea typeface="+mn-lt"/>
                <a:cs typeface="+mn-lt"/>
              </a:rPr>
              <a:t>/</a:t>
            </a:r>
            <a:r>
              <a:rPr lang="en-US" sz="2400" dirty="0" err="1">
                <a:ea typeface="+mn-lt"/>
                <a:cs typeface="+mn-lt"/>
              </a:rPr>
              <a:t>oer</a:t>
            </a:r>
            <a:endParaRPr lang="en-US" dirty="0"/>
          </a:p>
        </p:txBody>
      </p:sp>
    </p:spTree>
    <p:extLst>
      <p:ext uri="{BB962C8B-B14F-4D97-AF65-F5344CB8AC3E}">
        <p14:creationId xmlns:p14="http://schemas.microsoft.com/office/powerpoint/2010/main" val="240048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F86A38F8-E6DF-ED40-A5E1-0DED2D6C3730}"/>
              </a:ext>
            </a:extLst>
          </p:cNvPr>
          <p:cNvPicPr>
            <a:picLocks noChangeAspect="1"/>
          </p:cNvPicPr>
          <p:nvPr/>
        </p:nvPicPr>
        <p:blipFill>
          <a:blip r:embed="rId3"/>
          <a:stretch>
            <a:fillRect/>
          </a:stretch>
        </p:blipFill>
        <p:spPr>
          <a:xfrm>
            <a:off x="652098" y="528492"/>
            <a:ext cx="3320035" cy="4300120"/>
          </a:xfrm>
          <a:prstGeom prst="rect">
            <a:avLst/>
          </a:prstGeom>
        </p:spPr>
      </p:pic>
      <p:pic>
        <p:nvPicPr>
          <p:cNvPr id="12" name="Picture 11" descr="Graphical user interface, application, website&#10;&#10;Description automatically generated">
            <a:extLst>
              <a:ext uri="{FF2B5EF4-FFF2-40B4-BE49-F238E27FC236}">
                <a16:creationId xmlns:a16="http://schemas.microsoft.com/office/drawing/2014/main" id="{7C052234-344E-C043-BE68-0FF9698BE166}"/>
              </a:ext>
            </a:extLst>
          </p:cNvPr>
          <p:cNvPicPr>
            <a:picLocks noChangeAspect="1"/>
          </p:cNvPicPr>
          <p:nvPr/>
        </p:nvPicPr>
        <p:blipFill>
          <a:blip r:embed="rId4"/>
          <a:stretch>
            <a:fillRect/>
          </a:stretch>
        </p:blipFill>
        <p:spPr>
          <a:xfrm>
            <a:off x="4757022" y="632705"/>
            <a:ext cx="3335169" cy="4091695"/>
          </a:xfrm>
          <a:prstGeom prst="rect">
            <a:avLst/>
          </a:prstGeom>
        </p:spPr>
      </p:pic>
    </p:spTree>
    <p:extLst>
      <p:ext uri="{BB962C8B-B14F-4D97-AF65-F5344CB8AC3E}">
        <p14:creationId xmlns:p14="http://schemas.microsoft.com/office/powerpoint/2010/main" val="78132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4096-FC5E-B44C-9D71-06A0A8EFDA8A}"/>
              </a:ext>
            </a:extLst>
          </p:cNvPr>
          <p:cNvSpPr>
            <a:spLocks noGrp="1"/>
          </p:cNvSpPr>
          <p:nvPr>
            <p:ph type="title"/>
          </p:nvPr>
        </p:nvSpPr>
        <p:spPr>
          <a:xfrm>
            <a:off x="0" y="0"/>
            <a:ext cx="8229600" cy="857400"/>
          </a:xfrm>
        </p:spPr>
        <p:txBody>
          <a:bodyPr/>
          <a:lstStyle/>
          <a:p>
            <a:r>
              <a:rPr lang="en-US" dirty="0"/>
              <a:t>And at UVA…</a:t>
            </a:r>
          </a:p>
        </p:txBody>
      </p:sp>
      <p:pic>
        <p:nvPicPr>
          <p:cNvPr id="7" name="Picture 6" descr="Text, letter&#10;&#10;Description automatically generated">
            <a:extLst>
              <a:ext uri="{FF2B5EF4-FFF2-40B4-BE49-F238E27FC236}">
                <a16:creationId xmlns:a16="http://schemas.microsoft.com/office/drawing/2014/main" id="{3876535E-48A8-A946-917D-09AE4123D94C}"/>
              </a:ext>
            </a:extLst>
          </p:cNvPr>
          <p:cNvPicPr>
            <a:picLocks noChangeAspect="1"/>
          </p:cNvPicPr>
          <p:nvPr/>
        </p:nvPicPr>
        <p:blipFill>
          <a:blip r:embed="rId3"/>
          <a:stretch>
            <a:fillRect/>
          </a:stretch>
        </p:blipFill>
        <p:spPr>
          <a:xfrm>
            <a:off x="4976761" y="857400"/>
            <a:ext cx="3046932" cy="4009292"/>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B26DD78F-4B8C-F448-B70C-DD2CFAE3FDB6}"/>
              </a:ext>
            </a:extLst>
          </p:cNvPr>
          <p:cNvPicPr>
            <a:picLocks noChangeAspect="1"/>
          </p:cNvPicPr>
          <p:nvPr/>
        </p:nvPicPr>
        <p:blipFill>
          <a:blip r:embed="rId4"/>
          <a:stretch>
            <a:fillRect/>
          </a:stretch>
        </p:blipFill>
        <p:spPr>
          <a:xfrm>
            <a:off x="244252" y="857400"/>
            <a:ext cx="4732509" cy="4009292"/>
          </a:xfrm>
          <a:prstGeom prst="rect">
            <a:avLst/>
          </a:prstGeom>
        </p:spPr>
      </p:pic>
    </p:spTree>
    <p:extLst>
      <p:ext uri="{BB962C8B-B14F-4D97-AF65-F5344CB8AC3E}">
        <p14:creationId xmlns:p14="http://schemas.microsoft.com/office/powerpoint/2010/main" val="151168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D928-2B52-A54A-A42D-AB6FAFBA7DAB}"/>
              </a:ext>
            </a:extLst>
          </p:cNvPr>
          <p:cNvSpPr>
            <a:spLocks noGrp="1"/>
          </p:cNvSpPr>
          <p:nvPr>
            <p:ph type="title"/>
          </p:nvPr>
        </p:nvSpPr>
        <p:spPr>
          <a:xfrm>
            <a:off x="457200" y="205978"/>
            <a:ext cx="8229600" cy="4565313"/>
          </a:xfrm>
        </p:spPr>
        <p:txBody>
          <a:bodyPr/>
          <a:lstStyle/>
          <a:p>
            <a:pPr algn="ctr"/>
            <a:r>
              <a:rPr lang="en-US" dirty="0">
                <a:hlinkClick r:id="rId3"/>
              </a:rPr>
              <a:t>The Call for Proposals</a:t>
            </a:r>
            <a:endParaRPr lang="en-US" dirty="0"/>
          </a:p>
        </p:txBody>
      </p:sp>
    </p:spTree>
    <p:extLst>
      <p:ext uri="{BB962C8B-B14F-4D97-AF65-F5344CB8AC3E}">
        <p14:creationId xmlns:p14="http://schemas.microsoft.com/office/powerpoint/2010/main" val="9604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lendar&#10;&#10;Description automatically generated">
            <a:extLst>
              <a:ext uri="{FF2B5EF4-FFF2-40B4-BE49-F238E27FC236}">
                <a16:creationId xmlns:a16="http://schemas.microsoft.com/office/drawing/2014/main" id="{F990E010-6372-4E11-8907-9D3FEBBCAA7C}"/>
              </a:ext>
            </a:extLst>
          </p:cNvPr>
          <p:cNvPicPr>
            <a:picLocks noChangeAspect="1"/>
          </p:cNvPicPr>
          <p:nvPr/>
        </p:nvPicPr>
        <p:blipFill>
          <a:blip r:embed="rId3"/>
          <a:stretch>
            <a:fillRect/>
          </a:stretch>
        </p:blipFill>
        <p:spPr>
          <a:xfrm>
            <a:off x="-13251" y="2030"/>
            <a:ext cx="9158079" cy="2571831"/>
          </a:xfrm>
          <a:prstGeom prst="rect">
            <a:avLst/>
          </a:prstGeom>
        </p:spPr>
      </p:pic>
      <p:sp>
        <p:nvSpPr>
          <p:cNvPr id="4" name="Text Placeholder 5">
            <a:extLst>
              <a:ext uri="{FF2B5EF4-FFF2-40B4-BE49-F238E27FC236}">
                <a16:creationId xmlns:a16="http://schemas.microsoft.com/office/drawing/2014/main" id="{77B227EA-9D50-4F61-8802-C2060A132620}"/>
              </a:ext>
            </a:extLst>
          </p:cNvPr>
          <p:cNvSpPr txBox="1">
            <a:spLocks/>
          </p:cNvSpPr>
          <p:nvPr/>
        </p:nvSpPr>
        <p:spPr>
          <a:xfrm>
            <a:off x="399221" y="2711726"/>
            <a:ext cx="8229600" cy="33945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lgn="ctr"/>
            <a:r>
              <a:rPr lang="en-US" sz="2000" dirty="0">
                <a:solidFill>
                  <a:srgbClr val="232D4B"/>
                </a:solidFill>
              </a:rPr>
              <a:t>Introduction to OER</a:t>
            </a:r>
          </a:p>
          <a:p>
            <a:pPr lvl="2" algn="ctr"/>
            <a:endParaRPr lang="en-US" sz="2000" dirty="0">
              <a:solidFill>
                <a:srgbClr val="232D4B"/>
              </a:solidFill>
            </a:endParaRPr>
          </a:p>
          <a:p>
            <a:pPr lvl="2" algn="ctr"/>
            <a:r>
              <a:rPr lang="en-US" sz="2000" dirty="0">
                <a:solidFill>
                  <a:srgbClr val="232D4B"/>
                </a:solidFill>
              </a:rPr>
              <a:t>Intellectual Property &amp; Copyright in OER</a:t>
            </a:r>
          </a:p>
          <a:p>
            <a:pPr lvl="2" algn="ctr"/>
            <a:endParaRPr lang="en-US" sz="2000" dirty="0">
              <a:solidFill>
                <a:srgbClr val="232D4B"/>
              </a:solidFill>
            </a:endParaRPr>
          </a:p>
          <a:p>
            <a:pPr lvl="2" algn="ctr"/>
            <a:r>
              <a:rPr lang="en-US" sz="2000" dirty="0">
                <a:solidFill>
                  <a:srgbClr val="232D4B"/>
                </a:solidFill>
              </a:rPr>
              <a:t>Open Pedagogy</a:t>
            </a:r>
            <a:br>
              <a:rPr lang="en-US" sz="2000" dirty="0">
                <a:solidFill>
                  <a:srgbClr val="232D4B"/>
                </a:solidFill>
              </a:rPr>
            </a:br>
            <a:endParaRPr lang="en-US" sz="2000" dirty="0">
              <a:solidFill>
                <a:srgbClr val="232D4B"/>
              </a:solidFill>
            </a:endParaRPr>
          </a:p>
          <a:p>
            <a:pPr lvl="2" algn="ctr"/>
            <a:r>
              <a:rPr lang="en-US" sz="1500" dirty="0"/>
              <a:t>Find out more on </a:t>
            </a:r>
            <a:r>
              <a:rPr lang="en-US" sz="1500" dirty="0">
                <a:hlinkClick r:id="rId4"/>
              </a:rPr>
              <a:t>this libguide</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endParaRPr lang="en-US" sz="1500" dirty="0"/>
          </a:p>
        </p:txBody>
      </p:sp>
    </p:spTree>
    <p:extLst>
      <p:ext uri="{BB962C8B-B14F-4D97-AF65-F5344CB8AC3E}">
        <p14:creationId xmlns:p14="http://schemas.microsoft.com/office/powerpoint/2010/main" val="194237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34B132-A5D8-4F3C-AD32-F69AA8591882}"/>
              </a:ext>
            </a:extLst>
          </p:cNvPr>
          <p:cNvSpPr/>
          <p:nvPr/>
        </p:nvSpPr>
        <p:spPr>
          <a:xfrm>
            <a:off x="0" y="328247"/>
            <a:ext cx="9144000" cy="3928698"/>
          </a:xfrm>
          <a:prstGeom prst="rect">
            <a:avLst/>
          </a:prstGeom>
          <a:solidFill>
            <a:srgbClr val="232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3E871F-DBF8-43BE-9213-AF03FC808CBE}"/>
              </a:ext>
            </a:extLst>
          </p:cNvPr>
          <p:cNvSpPr txBox="1"/>
          <p:nvPr/>
        </p:nvSpPr>
        <p:spPr>
          <a:xfrm>
            <a:off x="1181438" y="1125200"/>
            <a:ext cx="6776822" cy="1800493"/>
          </a:xfrm>
          <a:prstGeom prst="rect">
            <a:avLst/>
          </a:prstGeom>
          <a:noFill/>
        </p:spPr>
        <p:txBody>
          <a:bodyPr wrap="square" lIns="91440" tIns="45720" rIns="91440" bIns="45720" rtlCol="0" anchor="t">
            <a:spAutoFit/>
          </a:bodyPr>
          <a:lstStyle/>
          <a:p>
            <a:pPr algn="ctr"/>
            <a:r>
              <a:rPr lang="en-US" sz="2500">
                <a:solidFill>
                  <a:schemeClr val="bg1"/>
                </a:solidFill>
              </a:rPr>
              <a:t>Questions? We are here to help!</a:t>
            </a:r>
          </a:p>
          <a:p>
            <a:pPr algn="ctr"/>
            <a:endParaRPr lang="en-US" sz="2400">
              <a:solidFill>
                <a:schemeClr val="bg1"/>
              </a:solidFill>
            </a:endParaRPr>
          </a:p>
          <a:p>
            <a:pPr algn="ctr"/>
            <a:r>
              <a:rPr lang="en-US" sz="2200">
                <a:solidFill>
                  <a:schemeClr val="bg1"/>
                </a:solidFill>
              </a:rPr>
              <a:t>Judith Thomas (jet3h)  </a:t>
            </a:r>
          </a:p>
          <a:p>
            <a:pPr algn="ctr"/>
            <a:r>
              <a:rPr lang="en-US" sz="2000">
                <a:solidFill>
                  <a:schemeClr val="bg1"/>
                </a:solidFill>
              </a:rPr>
              <a:t>Bethany Mickel (bbm9u)</a:t>
            </a:r>
          </a:p>
          <a:p>
            <a:pPr algn="ctr"/>
            <a:r>
              <a:rPr lang="en-US" sz="2000">
                <a:solidFill>
                  <a:schemeClr val="bg1"/>
                </a:solidFill>
              </a:rPr>
              <a:t>Haley Gillilan (hg4ub)</a:t>
            </a:r>
          </a:p>
        </p:txBody>
      </p:sp>
      <p:pic>
        <p:nvPicPr>
          <p:cNvPr id="6" name="Picture 5" descr="A close up of a sign&#10;&#10;Description automatically generated">
            <a:extLst>
              <a:ext uri="{FF2B5EF4-FFF2-40B4-BE49-F238E27FC236}">
                <a16:creationId xmlns:a16="http://schemas.microsoft.com/office/drawing/2014/main" id="{3AF9F791-04EF-4580-8070-3B2F912E452D}"/>
              </a:ext>
            </a:extLst>
          </p:cNvPr>
          <p:cNvPicPr>
            <a:picLocks noChangeAspect="1"/>
          </p:cNvPicPr>
          <p:nvPr/>
        </p:nvPicPr>
        <p:blipFill>
          <a:blip r:embed="rId3"/>
          <a:stretch>
            <a:fillRect/>
          </a:stretch>
        </p:blipFill>
        <p:spPr>
          <a:xfrm>
            <a:off x="3143250" y="4001867"/>
            <a:ext cx="2857500" cy="647700"/>
          </a:xfrm>
          <a:prstGeom prst="rect">
            <a:avLst/>
          </a:prstGeom>
        </p:spPr>
      </p:pic>
      <p:sp>
        <p:nvSpPr>
          <p:cNvPr id="2" name="Google Shape;945;p147">
            <a:extLst>
              <a:ext uri="{FF2B5EF4-FFF2-40B4-BE49-F238E27FC236}">
                <a16:creationId xmlns:a16="http://schemas.microsoft.com/office/drawing/2014/main" id="{175C15A9-2491-4750-8038-28AD20082068}"/>
              </a:ext>
            </a:extLst>
          </p:cNvPr>
          <p:cNvSpPr/>
          <p:nvPr/>
        </p:nvSpPr>
        <p:spPr>
          <a:xfrm>
            <a:off x="1281583" y="4722736"/>
            <a:ext cx="6815115" cy="322987"/>
          </a:xfrm>
          <a:prstGeom prst="rect">
            <a:avLst/>
          </a:prstGeom>
          <a:noFill/>
          <a:ln>
            <a:noFill/>
          </a:ln>
        </p:spPr>
        <p:txBody>
          <a:bodyPr spcFirstLastPara="1" wrap="square" lIns="34275" tIns="17125" rIns="34275" bIns="17125" anchor="t" anchorCtr="0">
            <a:noAutofit/>
          </a:bodyPr>
          <a:lstStyle/>
          <a:p>
            <a:r>
              <a:rPr lang="en" sz="1000" dirty="0"/>
              <a:t>Created by </a:t>
            </a:r>
            <a:r>
              <a:rPr lang="en" sz="1000" dirty="0">
                <a:hlinkClick r:id="rId4"/>
              </a:rPr>
              <a:t>Bethany Mickel</a:t>
            </a:r>
            <a:r>
              <a:rPr lang="en" sz="1000" dirty="0"/>
              <a:t> and </a:t>
            </a:r>
            <a:r>
              <a:rPr lang="en" sz="1000" dirty="0">
                <a:hlinkClick r:id="rId5"/>
              </a:rPr>
              <a:t>Judith Thomas</a:t>
            </a:r>
            <a:r>
              <a:rPr lang="en" sz="1000" dirty="0"/>
              <a:t> (2021).</a:t>
            </a:r>
          </a:p>
          <a:p>
            <a:pPr marL="0" marR="0" lvl="0" indent="0" algn="l" rtl="0">
              <a:lnSpc>
                <a:spcPct val="100000"/>
              </a:lnSpc>
              <a:spcBef>
                <a:spcPts val="0"/>
              </a:spcBef>
              <a:spcAft>
                <a:spcPts val="0"/>
              </a:spcAft>
              <a:buClr>
                <a:srgbClr val="000000"/>
              </a:buClr>
              <a:buSzPts val="1200"/>
              <a:buFont typeface="Avenir"/>
              <a:buNone/>
            </a:pPr>
            <a:r>
              <a:rPr lang="en" sz="1000" dirty="0">
                <a:latin typeface="+mn-lt"/>
                <a:ea typeface="Avenir"/>
                <a:cs typeface="Avenir"/>
                <a:sym typeface="Avenir"/>
              </a:rPr>
              <a:t>This work is licensed under the Creative Commons Attribution 4.0 International License.</a:t>
            </a:r>
            <a:endParaRPr sz="1000" dirty="0">
              <a:latin typeface="+mn-lt"/>
            </a:endParaRPr>
          </a:p>
        </p:txBody>
      </p:sp>
      <p:pic>
        <p:nvPicPr>
          <p:cNvPr id="3" name="Google Shape;946;p147">
            <a:hlinkClick r:id="rId6"/>
            <a:extLst>
              <a:ext uri="{FF2B5EF4-FFF2-40B4-BE49-F238E27FC236}">
                <a16:creationId xmlns:a16="http://schemas.microsoft.com/office/drawing/2014/main" id="{131EC07D-B78F-427B-B4CE-4B93FED9B0B1}"/>
              </a:ext>
            </a:extLst>
          </p:cNvPr>
          <p:cNvPicPr preferRelativeResize="0"/>
          <p:nvPr/>
        </p:nvPicPr>
        <p:blipFill rotWithShape="1">
          <a:blip r:embed="rId7">
            <a:alphaModFix/>
          </a:blip>
          <a:srcRect/>
          <a:stretch/>
        </p:blipFill>
        <p:spPr>
          <a:xfrm>
            <a:off x="142575" y="4722737"/>
            <a:ext cx="1038863" cy="322987"/>
          </a:xfrm>
          <a:prstGeom prst="rect">
            <a:avLst/>
          </a:prstGeom>
          <a:noFill/>
          <a:ln>
            <a:noFill/>
          </a:ln>
        </p:spPr>
      </p:pic>
    </p:spTree>
    <p:extLst>
      <p:ext uri="{BB962C8B-B14F-4D97-AF65-F5344CB8AC3E}">
        <p14:creationId xmlns:p14="http://schemas.microsoft.com/office/powerpoint/2010/main" val="271741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letter the word &amp;#39;&amp;#39;Agenda&amp;#39;&#10;&#10;Description automatically generated">
            <a:extLst>
              <a:ext uri="{FF2B5EF4-FFF2-40B4-BE49-F238E27FC236}">
                <a16:creationId xmlns:a16="http://schemas.microsoft.com/office/drawing/2014/main" id="{E5F350F5-BE52-4BD7-89BA-3A293897365B}"/>
              </a:ext>
            </a:extLst>
          </p:cNvPr>
          <p:cNvPicPr>
            <a:picLocks noChangeAspect="1"/>
          </p:cNvPicPr>
          <p:nvPr/>
        </p:nvPicPr>
        <p:blipFill>
          <a:blip r:embed="rId3"/>
          <a:stretch>
            <a:fillRect/>
          </a:stretch>
        </p:blipFill>
        <p:spPr>
          <a:xfrm>
            <a:off x="-21479" y="-2036"/>
            <a:ext cx="4084202" cy="5143739"/>
          </a:xfrm>
          <a:prstGeom prst="rect">
            <a:avLst/>
          </a:prstGeom>
        </p:spPr>
      </p:pic>
      <p:sp>
        <p:nvSpPr>
          <p:cNvPr id="6" name="TextBox 5">
            <a:extLst>
              <a:ext uri="{FF2B5EF4-FFF2-40B4-BE49-F238E27FC236}">
                <a16:creationId xmlns:a16="http://schemas.microsoft.com/office/drawing/2014/main" id="{C4014316-3913-4332-A1A0-D29AECC7C53C}"/>
              </a:ext>
            </a:extLst>
          </p:cNvPr>
          <p:cNvSpPr txBox="1"/>
          <p:nvPr/>
        </p:nvSpPr>
        <p:spPr>
          <a:xfrm>
            <a:off x="4404772" y="1140342"/>
            <a:ext cx="4902844" cy="2031325"/>
          </a:xfrm>
          <a:prstGeom prst="rect">
            <a:avLst/>
          </a:prstGeom>
          <a:noFill/>
        </p:spPr>
        <p:txBody>
          <a:bodyPr wrap="square" lIns="91440" tIns="45720" rIns="91440" bIns="45720" rtlCol="0" anchor="t">
            <a:spAutoFit/>
          </a:bodyPr>
          <a:lstStyle/>
          <a:p>
            <a:pPr marL="342900" indent="-342900">
              <a:buChar char="•"/>
            </a:pPr>
            <a:r>
              <a:rPr lang="en-US" sz="1800" dirty="0">
                <a:solidFill>
                  <a:srgbClr val="232D4B"/>
                </a:solidFill>
              </a:rPr>
              <a:t>Review the purpose and rationale of the program</a:t>
            </a:r>
          </a:p>
          <a:p>
            <a:pPr marL="342900" indent="-342900">
              <a:buChar char="•"/>
            </a:pPr>
            <a:r>
              <a:rPr lang="en-US" sz="1800" dirty="0">
                <a:solidFill>
                  <a:srgbClr val="232D4B"/>
                </a:solidFill>
              </a:rPr>
              <a:t>Review the call for proposals</a:t>
            </a:r>
          </a:p>
          <a:p>
            <a:pPr marL="342900" indent="-342900">
              <a:buChar char="•"/>
            </a:pPr>
            <a:r>
              <a:rPr lang="en-US" sz="1800" dirty="0">
                <a:solidFill>
                  <a:srgbClr val="232D4B"/>
                </a:solidFill>
              </a:rPr>
              <a:t>Review the application form </a:t>
            </a:r>
          </a:p>
          <a:p>
            <a:pPr marL="342900" indent="-342900">
              <a:buChar char="•"/>
            </a:pPr>
            <a:endParaRPr lang="en-US" sz="1800" i="1" dirty="0">
              <a:solidFill>
                <a:srgbClr val="232D4B"/>
              </a:solidFill>
            </a:endParaRPr>
          </a:p>
          <a:p>
            <a:pPr marL="342900" indent="-342900">
              <a:buChar char="•"/>
            </a:pPr>
            <a:r>
              <a:rPr lang="en-US" sz="1800" i="1" dirty="0">
                <a:solidFill>
                  <a:srgbClr val="232D4B"/>
                </a:solidFill>
              </a:rPr>
              <a:t>...and plenty of time for Q&amp;A</a:t>
            </a:r>
            <a:endParaRPr lang="en-US" sz="1800" dirty="0">
              <a:solidFill>
                <a:srgbClr val="232D4B"/>
              </a:solidFill>
            </a:endParaRPr>
          </a:p>
          <a:p>
            <a:pPr marL="342900" indent="-342900">
              <a:buChar char="•"/>
            </a:pPr>
            <a:endParaRPr lang="en-US" sz="1800" dirty="0">
              <a:solidFill>
                <a:srgbClr val="232D4B"/>
              </a:solidFill>
            </a:endParaRPr>
          </a:p>
        </p:txBody>
      </p:sp>
    </p:spTree>
    <p:extLst>
      <p:ext uri="{BB962C8B-B14F-4D97-AF65-F5344CB8AC3E}">
        <p14:creationId xmlns:p14="http://schemas.microsoft.com/office/powerpoint/2010/main" val="311858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7A1912-8BE8-4DDD-8F7F-4B1700EAD371}"/>
              </a:ext>
            </a:extLst>
          </p:cNvPr>
          <p:cNvSpPr/>
          <p:nvPr/>
        </p:nvSpPr>
        <p:spPr>
          <a:xfrm>
            <a:off x="1595966" y="4099474"/>
            <a:ext cx="5952067" cy="40011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rgbClr val="232D4B"/>
                </a:solidFill>
              </a:rPr>
              <a:t>Is there anything you want me to be sure to cover?</a:t>
            </a:r>
          </a:p>
        </p:txBody>
      </p:sp>
      <p:pic>
        <p:nvPicPr>
          <p:cNvPr id="3" name="Picture 3" descr="Shape, arrow&#10;&#10;Description automatically generated">
            <a:extLst>
              <a:ext uri="{FF2B5EF4-FFF2-40B4-BE49-F238E27FC236}">
                <a16:creationId xmlns:a16="http://schemas.microsoft.com/office/drawing/2014/main" id="{7916B32F-807F-4531-9574-675F0AAC983E}"/>
              </a:ext>
            </a:extLst>
          </p:cNvPr>
          <p:cNvPicPr>
            <a:picLocks noChangeAspect="1"/>
          </p:cNvPicPr>
          <p:nvPr/>
        </p:nvPicPr>
        <p:blipFill>
          <a:blip r:embed="rId3"/>
          <a:stretch>
            <a:fillRect/>
          </a:stretch>
        </p:blipFill>
        <p:spPr>
          <a:xfrm>
            <a:off x="1785828" y="119901"/>
            <a:ext cx="5065142" cy="3740706"/>
          </a:xfrm>
          <a:prstGeom prst="rect">
            <a:avLst/>
          </a:prstGeom>
        </p:spPr>
      </p:pic>
      <p:sp>
        <p:nvSpPr>
          <p:cNvPr id="4" name="TextBox 1">
            <a:extLst>
              <a:ext uri="{FF2B5EF4-FFF2-40B4-BE49-F238E27FC236}">
                <a16:creationId xmlns:a16="http://schemas.microsoft.com/office/drawing/2014/main" id="{34D1C80F-647F-4905-863D-A5D40E8ADB2F}"/>
              </a:ext>
            </a:extLst>
          </p:cNvPr>
          <p:cNvSpPr txBox="1"/>
          <p:nvPr/>
        </p:nvSpPr>
        <p:spPr>
          <a:xfrm>
            <a:off x="2932023" y="1428590"/>
            <a:ext cx="222561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rgbClr val="E57200"/>
                </a:solidFill>
              </a:rPr>
              <a:t>Unmute or contribute via chat</a:t>
            </a:r>
          </a:p>
        </p:txBody>
      </p:sp>
    </p:spTree>
    <p:extLst>
      <p:ext uri="{BB962C8B-B14F-4D97-AF65-F5344CB8AC3E}">
        <p14:creationId xmlns:p14="http://schemas.microsoft.com/office/powerpoint/2010/main" val="296044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4C1EFB-9438-0046-B543-CECCC59FB1F2}"/>
              </a:ext>
            </a:extLst>
          </p:cNvPr>
          <p:cNvSpPr/>
          <p:nvPr/>
        </p:nvSpPr>
        <p:spPr>
          <a:xfrm>
            <a:off x="386045" y="924560"/>
            <a:ext cx="8371910" cy="3570208"/>
          </a:xfrm>
          <a:prstGeom prst="rect">
            <a:avLst/>
          </a:prstGeom>
        </p:spPr>
        <p:txBody>
          <a:bodyPr wrap="square" lIns="91440" tIns="45720" rIns="91440" bIns="45720" anchor="t">
            <a:spAutoFit/>
          </a:bodyPr>
          <a:lstStyle/>
          <a:p>
            <a:r>
              <a:rPr lang="en-US" sz="2800" i="1">
                <a:solidFill>
                  <a:schemeClr val="accent1">
                    <a:lumMod val="75000"/>
                  </a:schemeClr>
                </a:solidFill>
              </a:rPr>
              <a:t>“</a:t>
            </a:r>
            <a:r>
              <a:rPr lang="en-US" sz="2500">
                <a:solidFill>
                  <a:schemeClr val="accent1">
                    <a:lumMod val="75000"/>
                  </a:schemeClr>
                </a:solidFill>
              </a:rPr>
              <a:t>OER are </a:t>
            </a:r>
            <a:r>
              <a:rPr lang="en-US" sz="2500" b="1" u="sng">
                <a:solidFill>
                  <a:schemeClr val="accent1">
                    <a:lumMod val="75000"/>
                  </a:schemeClr>
                </a:solidFill>
              </a:rPr>
              <a:t>teaching</a:t>
            </a:r>
            <a:r>
              <a:rPr lang="en-US" sz="2500">
                <a:solidFill>
                  <a:schemeClr val="accent1">
                    <a:lumMod val="75000"/>
                  </a:schemeClr>
                </a:solidFill>
              </a:rPr>
              <a:t>, </a:t>
            </a:r>
            <a:r>
              <a:rPr lang="en-US" sz="2500" b="1" u="sng">
                <a:solidFill>
                  <a:schemeClr val="accent1">
                    <a:lumMod val="75000"/>
                  </a:schemeClr>
                </a:solidFill>
              </a:rPr>
              <a:t>learning</a:t>
            </a:r>
            <a:r>
              <a:rPr lang="en-US" sz="2500">
                <a:solidFill>
                  <a:schemeClr val="accent1">
                    <a:lumMod val="75000"/>
                  </a:schemeClr>
                </a:solidFill>
              </a:rPr>
              <a:t>, and </a:t>
            </a:r>
            <a:r>
              <a:rPr lang="en-US" sz="2500" b="1" u="sng">
                <a:solidFill>
                  <a:schemeClr val="accent1">
                    <a:lumMod val="75000"/>
                  </a:schemeClr>
                </a:solidFill>
              </a:rPr>
              <a:t>research resources</a:t>
            </a:r>
            <a:r>
              <a:rPr lang="en-US" sz="2500">
                <a:solidFill>
                  <a:schemeClr val="accent1">
                    <a:lumMod val="75000"/>
                  </a:schemeClr>
                </a:solidFill>
              </a:rPr>
              <a:t> that reside </a:t>
            </a:r>
            <a:r>
              <a:rPr lang="en-US" sz="2500" b="1">
                <a:solidFill>
                  <a:schemeClr val="accent1">
                    <a:lumMod val="75000"/>
                  </a:schemeClr>
                </a:solidFill>
              </a:rPr>
              <a:t>in the public domain</a:t>
            </a:r>
            <a:r>
              <a:rPr lang="en-US" sz="2500">
                <a:solidFill>
                  <a:schemeClr val="accent1">
                    <a:lumMod val="75000"/>
                  </a:schemeClr>
                </a:solidFill>
              </a:rPr>
              <a:t> or </a:t>
            </a:r>
            <a:r>
              <a:rPr lang="en-US" sz="2500" b="1">
                <a:solidFill>
                  <a:schemeClr val="accent1">
                    <a:lumMod val="75000"/>
                  </a:schemeClr>
                </a:solidFill>
              </a:rPr>
              <a:t>have been released under an intellectual property license that permits their free use and re-purposing by others</a:t>
            </a:r>
            <a:r>
              <a:rPr lang="en-US" sz="2500">
                <a:solidFill>
                  <a:schemeClr val="accent1">
                    <a:lumMod val="75000"/>
                  </a:schemeClr>
                </a:solidFill>
              </a:rPr>
              <a:t>. </a:t>
            </a:r>
            <a:br>
              <a:rPr lang="en-US" sz="2500">
                <a:solidFill>
                  <a:schemeClr val="accent1">
                    <a:lumMod val="75000"/>
                  </a:schemeClr>
                </a:solidFill>
              </a:rPr>
            </a:br>
            <a:r>
              <a:rPr lang="en-US" sz="2500">
                <a:solidFill>
                  <a:schemeClr val="accent1">
                    <a:lumMod val="75000"/>
                  </a:schemeClr>
                </a:solidFill>
              </a:rPr>
              <a:t>Open educational resources include full courses, course materials, modules, textbooks, streaming videos, tests, software, and any other tools, materials, or techniques used to support access to knowledge</a:t>
            </a:r>
            <a:r>
              <a:rPr lang="en-US" sz="2800" i="1">
                <a:solidFill>
                  <a:schemeClr val="accent1">
                    <a:lumMod val="75000"/>
                  </a:schemeClr>
                </a:solidFill>
              </a:rPr>
              <a:t>.”</a:t>
            </a:r>
          </a:p>
          <a:p>
            <a:pPr lvl="1" algn="r"/>
            <a:r>
              <a:rPr lang="en-US" sz="1600" b="1" i="1">
                <a:solidFill>
                  <a:srgbClr val="F47920"/>
                </a:solidFill>
              </a:rPr>
              <a:t>William and Flora Hewlett Foundation</a:t>
            </a:r>
          </a:p>
        </p:txBody>
      </p:sp>
    </p:spTree>
    <p:extLst>
      <p:ext uri="{BB962C8B-B14F-4D97-AF65-F5344CB8AC3E}">
        <p14:creationId xmlns:p14="http://schemas.microsoft.com/office/powerpoint/2010/main" val="213544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company name&#10;&#10;Description automatically generated">
            <a:extLst>
              <a:ext uri="{FF2B5EF4-FFF2-40B4-BE49-F238E27FC236}">
                <a16:creationId xmlns:a16="http://schemas.microsoft.com/office/drawing/2014/main" id="{F5709934-FA84-4471-A9C5-FC1B4EF1B3AC}"/>
              </a:ext>
            </a:extLst>
          </p:cNvPr>
          <p:cNvPicPr>
            <a:picLocks noChangeAspect="1"/>
          </p:cNvPicPr>
          <p:nvPr/>
        </p:nvPicPr>
        <p:blipFill>
          <a:blip r:embed="rId3"/>
          <a:stretch>
            <a:fillRect/>
          </a:stretch>
        </p:blipFill>
        <p:spPr>
          <a:xfrm>
            <a:off x="766666" y="1477394"/>
            <a:ext cx="7494036" cy="2472518"/>
          </a:xfrm>
          <a:prstGeom prst="rect">
            <a:avLst/>
          </a:prstGeom>
        </p:spPr>
      </p:pic>
      <p:sp>
        <p:nvSpPr>
          <p:cNvPr id="4" name="TextBox 3">
            <a:extLst>
              <a:ext uri="{FF2B5EF4-FFF2-40B4-BE49-F238E27FC236}">
                <a16:creationId xmlns:a16="http://schemas.microsoft.com/office/drawing/2014/main" id="{B3609DC5-B19B-466E-BBB4-360FD7FE1C06}"/>
              </a:ext>
            </a:extLst>
          </p:cNvPr>
          <p:cNvSpPr txBox="1"/>
          <p:nvPr/>
        </p:nvSpPr>
        <p:spPr>
          <a:xfrm>
            <a:off x="961395" y="532899"/>
            <a:ext cx="7023504" cy="861774"/>
          </a:xfrm>
          <a:prstGeom prst="rect">
            <a:avLst/>
          </a:prstGeom>
          <a:noFill/>
        </p:spPr>
        <p:txBody>
          <a:bodyPr wrap="square" lIns="91440" tIns="45720" rIns="91440" bIns="45720" rtlCol="0" anchor="t">
            <a:spAutoFit/>
          </a:bodyPr>
          <a:lstStyle/>
          <a:p>
            <a:pPr algn="ctr"/>
            <a:r>
              <a:rPr lang="en-US" sz="5000">
                <a:solidFill>
                  <a:srgbClr val="232D4B"/>
                </a:solidFill>
              </a:rPr>
              <a:t>The Five Rs of OER</a:t>
            </a:r>
            <a:endParaRPr lang="en-US">
              <a:solidFill>
                <a:srgbClr val="232D4B"/>
              </a:solidFill>
            </a:endParaRPr>
          </a:p>
        </p:txBody>
      </p:sp>
    </p:spTree>
    <p:extLst>
      <p:ext uri="{BB962C8B-B14F-4D97-AF65-F5344CB8AC3E}">
        <p14:creationId xmlns:p14="http://schemas.microsoft.com/office/powerpoint/2010/main" val="140377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mage of a scale. ">
            <a:extLst>
              <a:ext uri="{FF2B5EF4-FFF2-40B4-BE49-F238E27FC236}">
                <a16:creationId xmlns:a16="http://schemas.microsoft.com/office/drawing/2014/main" id="{A5D9901B-59E8-4956-9268-E5840B786175}"/>
              </a:ext>
            </a:extLst>
          </p:cNvPr>
          <p:cNvPicPr>
            <a:picLocks noChangeAspect="1"/>
          </p:cNvPicPr>
          <p:nvPr/>
        </p:nvPicPr>
        <p:blipFill>
          <a:blip r:embed="rId3"/>
          <a:stretch>
            <a:fillRect/>
          </a:stretch>
        </p:blipFill>
        <p:spPr>
          <a:xfrm>
            <a:off x="1585477" y="94241"/>
            <a:ext cx="5842316" cy="4955017"/>
          </a:xfrm>
          <a:prstGeom prst="rect">
            <a:avLst/>
          </a:prstGeom>
        </p:spPr>
      </p:pic>
      <p:sp>
        <p:nvSpPr>
          <p:cNvPr id="6" name="TextBox 5">
            <a:extLst>
              <a:ext uri="{FF2B5EF4-FFF2-40B4-BE49-F238E27FC236}">
                <a16:creationId xmlns:a16="http://schemas.microsoft.com/office/drawing/2014/main" id="{78DECF89-D09B-478D-956B-BE9E6D980D27}"/>
              </a:ext>
            </a:extLst>
          </p:cNvPr>
          <p:cNvSpPr txBox="1"/>
          <p:nvPr/>
        </p:nvSpPr>
        <p:spPr>
          <a:xfrm>
            <a:off x="1716207" y="2605312"/>
            <a:ext cx="2063316" cy="477054"/>
          </a:xfrm>
          <a:prstGeom prst="rect">
            <a:avLst/>
          </a:prstGeom>
          <a:noFill/>
        </p:spPr>
        <p:txBody>
          <a:bodyPr wrap="square" lIns="91440" tIns="45720" rIns="91440" bIns="45720" rtlCol="0" anchor="t">
            <a:spAutoFit/>
          </a:bodyPr>
          <a:lstStyle/>
          <a:p>
            <a:pPr algn="ctr"/>
            <a:r>
              <a:rPr lang="en-US" sz="2500" dirty="0">
                <a:solidFill>
                  <a:srgbClr val="232D4B"/>
                </a:solidFill>
              </a:rPr>
              <a:t>Cost</a:t>
            </a:r>
            <a:endParaRPr lang="en-US" sz="2500" dirty="0"/>
          </a:p>
        </p:txBody>
      </p:sp>
      <p:sp>
        <p:nvSpPr>
          <p:cNvPr id="7" name="TextBox 6">
            <a:extLst>
              <a:ext uri="{FF2B5EF4-FFF2-40B4-BE49-F238E27FC236}">
                <a16:creationId xmlns:a16="http://schemas.microsoft.com/office/drawing/2014/main" id="{4BD43CA5-D9CC-4FB9-8494-7B4341F608C7}"/>
              </a:ext>
            </a:extLst>
          </p:cNvPr>
          <p:cNvSpPr txBox="1"/>
          <p:nvPr/>
        </p:nvSpPr>
        <p:spPr>
          <a:xfrm>
            <a:off x="4686529" y="2605312"/>
            <a:ext cx="2624033" cy="477054"/>
          </a:xfrm>
          <a:prstGeom prst="rect">
            <a:avLst/>
          </a:prstGeom>
          <a:noFill/>
        </p:spPr>
        <p:txBody>
          <a:bodyPr wrap="square" lIns="91440" tIns="45720" rIns="91440" bIns="45720" rtlCol="0" anchor="t">
            <a:spAutoFit/>
          </a:bodyPr>
          <a:lstStyle/>
          <a:p>
            <a:pPr algn="ctr"/>
            <a:r>
              <a:rPr lang="en-US" sz="2500" dirty="0">
                <a:solidFill>
                  <a:srgbClr val="232D4B"/>
                </a:solidFill>
              </a:rPr>
              <a:t>Pedagogy</a:t>
            </a:r>
          </a:p>
        </p:txBody>
      </p:sp>
    </p:spTree>
    <p:extLst>
      <p:ext uri="{BB962C8B-B14F-4D97-AF65-F5344CB8AC3E}">
        <p14:creationId xmlns:p14="http://schemas.microsoft.com/office/powerpoint/2010/main" val="188868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838B5E-1896-446C-B3EF-F5A5FECB96C3}"/>
              </a:ext>
            </a:extLst>
          </p:cNvPr>
          <p:cNvSpPr/>
          <p:nvPr/>
        </p:nvSpPr>
        <p:spPr>
          <a:xfrm>
            <a:off x="4154214" y="4762917"/>
            <a:ext cx="4989786" cy="276999"/>
          </a:xfrm>
          <a:prstGeom prst="rect">
            <a:avLst/>
          </a:prstGeom>
        </p:spPr>
        <p:txBody>
          <a:bodyPr wrap="square">
            <a:spAutoFit/>
          </a:bodyPr>
          <a:lstStyle/>
          <a:p>
            <a:r>
              <a:rPr lang="en-US" sz="1200">
                <a:solidFill>
                  <a:srgbClr val="232D4B"/>
                </a:solidFill>
                <a:hlinkClick r:id="rId3">
                  <a:extLst>
                    <a:ext uri="{A12FA001-AC4F-418D-AE19-62706E023703}">
                      <ahyp:hlinkClr xmlns:ahyp="http://schemas.microsoft.com/office/drawing/2018/hyperlinkcolor" val="tx"/>
                    </a:ext>
                  </a:extLst>
                </a:hlinkClick>
              </a:rPr>
              <a:t>https://law.lis.virginia.gov/vacode/title23.1/chapter13/section23.1-1308/</a:t>
            </a:r>
            <a:r>
              <a:rPr lang="en-US" sz="1200">
                <a:solidFill>
                  <a:srgbClr val="232D4B"/>
                </a:solidFill>
              </a:rPr>
              <a:t> </a:t>
            </a:r>
          </a:p>
        </p:txBody>
      </p:sp>
      <p:sp>
        <p:nvSpPr>
          <p:cNvPr id="5" name="Title 4">
            <a:extLst>
              <a:ext uri="{FF2B5EF4-FFF2-40B4-BE49-F238E27FC236}">
                <a16:creationId xmlns:a16="http://schemas.microsoft.com/office/drawing/2014/main" id="{7F9C1683-A289-459C-99EE-D576C8A7617C}"/>
              </a:ext>
            </a:extLst>
          </p:cNvPr>
          <p:cNvSpPr>
            <a:spLocks noGrp="1"/>
          </p:cNvSpPr>
          <p:nvPr>
            <p:ph type="title"/>
          </p:nvPr>
        </p:nvSpPr>
        <p:spPr/>
        <p:txBody>
          <a:bodyPr/>
          <a:lstStyle/>
          <a:p>
            <a:pPr algn="ctr"/>
            <a:r>
              <a:rPr lang="en-US" sz="2500">
                <a:solidFill>
                  <a:srgbClr val="232D4B"/>
                </a:solidFill>
                <a:latin typeface="Arial"/>
                <a:cs typeface="Arial"/>
              </a:rPr>
              <a:t>In compliance with Virginia Code § 23.1-1308 </a:t>
            </a:r>
            <a:endParaRPr lang="en-US" sz="2500">
              <a:solidFill>
                <a:srgbClr val="232D4B"/>
              </a:solidFill>
            </a:endParaRPr>
          </a:p>
        </p:txBody>
      </p:sp>
      <p:sp>
        <p:nvSpPr>
          <p:cNvPr id="6" name="Text Placeholder 5">
            <a:extLst>
              <a:ext uri="{FF2B5EF4-FFF2-40B4-BE49-F238E27FC236}">
                <a16:creationId xmlns:a16="http://schemas.microsoft.com/office/drawing/2014/main" id="{DD1E93C6-FBF5-4128-A83B-B6DFD428E6BB}"/>
              </a:ext>
            </a:extLst>
          </p:cNvPr>
          <p:cNvSpPr>
            <a:spLocks noGrp="1"/>
          </p:cNvSpPr>
          <p:nvPr>
            <p:ph type="body" idx="1"/>
          </p:nvPr>
        </p:nvSpPr>
        <p:spPr/>
        <p:txBody>
          <a:bodyPr/>
          <a:lstStyle/>
          <a:p>
            <a:pPr>
              <a:buSzPts val="2700"/>
            </a:pPr>
            <a:r>
              <a:rPr lang="en-US" sz="2000" dirty="0">
                <a:solidFill>
                  <a:srgbClr val="232D4B"/>
                </a:solidFill>
                <a:latin typeface="Arial"/>
                <a:cs typeface="Arial"/>
              </a:rPr>
              <a:t>Open Educational Resources</a:t>
            </a:r>
          </a:p>
          <a:p>
            <a:pPr>
              <a:buSzPts val="2700"/>
            </a:pPr>
            <a:br>
              <a:rPr lang="en-US" sz="2000" dirty="0">
                <a:latin typeface="Arial" panose="020B0604020202020204" pitchFamily="34" charset="0"/>
                <a:cs typeface="Arial" panose="020B0604020202020204" pitchFamily="34" charset="0"/>
              </a:rPr>
            </a:br>
            <a:r>
              <a:rPr lang="en-US" sz="2000" dirty="0">
                <a:solidFill>
                  <a:srgbClr val="232D4B"/>
                </a:solidFill>
                <a:latin typeface="Arial"/>
                <a:cs typeface="Arial"/>
              </a:rPr>
              <a:t>E. The governing board of each public institution of higher education shall </a:t>
            </a:r>
            <a:r>
              <a:rPr lang="en-US" sz="2000" u="sng" dirty="0">
                <a:solidFill>
                  <a:srgbClr val="F47920"/>
                </a:solidFill>
                <a:latin typeface="Arial"/>
                <a:cs typeface="Arial"/>
              </a:rPr>
              <a:t>implement guidelines for the adoption and use of low-cost and no-cost open educational resources</a:t>
            </a:r>
            <a:r>
              <a:rPr lang="en-US" sz="2000" dirty="0">
                <a:solidFill>
                  <a:schemeClr val="tx1">
                    <a:lumMod val="75000"/>
                  </a:schemeClr>
                </a:solidFill>
                <a:latin typeface="Arial"/>
                <a:cs typeface="Arial"/>
              </a:rPr>
              <a:t> </a:t>
            </a:r>
            <a:r>
              <a:rPr lang="en-US" sz="2000" dirty="0">
                <a:solidFill>
                  <a:srgbClr val="232D4B"/>
                </a:solidFill>
                <a:latin typeface="Arial"/>
                <a:cs typeface="Arial"/>
              </a:rPr>
              <a:t>in courses offered at such institution. Such guidelines may include provisions for low-cost commercially published materials.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67706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9E20BE-DECA-42CA-A527-DCA4D987B9AB}"/>
              </a:ext>
            </a:extLst>
          </p:cNvPr>
          <p:cNvSpPr txBox="1"/>
          <p:nvPr/>
        </p:nvSpPr>
        <p:spPr>
          <a:xfrm>
            <a:off x="218205" y="1427929"/>
            <a:ext cx="2484744" cy="2062103"/>
          </a:xfrm>
          <a:prstGeom prst="rect">
            <a:avLst/>
          </a:prstGeom>
          <a:noFill/>
        </p:spPr>
        <p:txBody>
          <a:bodyPr wrap="square" lIns="91440" tIns="45720" rIns="91440" bIns="45720" rtlCol="0" anchor="t">
            <a:spAutoFit/>
          </a:bodyPr>
          <a:lstStyle/>
          <a:p>
            <a:pPr algn="ctr"/>
            <a:r>
              <a:rPr lang="en-US" sz="3200">
                <a:solidFill>
                  <a:srgbClr val="232D4B"/>
                </a:solidFill>
              </a:rPr>
              <a:t>Diversity</a:t>
            </a:r>
            <a:endParaRPr lang="en-US" sz="3200"/>
          </a:p>
          <a:p>
            <a:pPr algn="ctr"/>
            <a:r>
              <a:rPr lang="en-US" sz="3200">
                <a:solidFill>
                  <a:srgbClr val="232D4B"/>
                </a:solidFill>
              </a:rPr>
              <a:t>Equity</a:t>
            </a:r>
            <a:endParaRPr lang="en-US" sz="3200"/>
          </a:p>
          <a:p>
            <a:pPr algn="ctr"/>
            <a:r>
              <a:rPr lang="en-US" sz="3200">
                <a:solidFill>
                  <a:srgbClr val="232D4B"/>
                </a:solidFill>
              </a:rPr>
              <a:t>Inclusion</a:t>
            </a:r>
            <a:endParaRPr lang="en-US" sz="3200"/>
          </a:p>
          <a:p>
            <a:pPr algn="ctr"/>
            <a:r>
              <a:rPr lang="en-US" sz="3200">
                <a:solidFill>
                  <a:srgbClr val="232D4B"/>
                </a:solidFill>
              </a:rPr>
              <a:t>Access</a:t>
            </a:r>
            <a:endParaRPr lang="en-US" sz="5000">
              <a:solidFill>
                <a:srgbClr val="232D4B"/>
              </a:solidFill>
            </a:endParaRPr>
          </a:p>
        </p:txBody>
      </p:sp>
      <p:pic>
        <p:nvPicPr>
          <p:cNvPr id="2" name="Picture 3" descr="Graphic with the following:&#10;&#10;Levels the playing field in terms of access to materials.&#10;&#10;Content can be contextualized to reflect students&amp;#39; lived experiences&#10;&#10;Opportunities for cultural inclusivity through examples and scenarios">
            <a:extLst>
              <a:ext uri="{FF2B5EF4-FFF2-40B4-BE49-F238E27FC236}">
                <a16:creationId xmlns:a16="http://schemas.microsoft.com/office/drawing/2014/main" id="{9EF1F4EC-A17B-4673-BFEE-7E45DE69ABCB}"/>
              </a:ext>
            </a:extLst>
          </p:cNvPr>
          <p:cNvPicPr>
            <a:picLocks noChangeAspect="1"/>
          </p:cNvPicPr>
          <p:nvPr/>
        </p:nvPicPr>
        <p:blipFill>
          <a:blip r:embed="rId3"/>
          <a:stretch>
            <a:fillRect/>
          </a:stretch>
        </p:blipFill>
        <p:spPr>
          <a:xfrm>
            <a:off x="2612336" y="768531"/>
            <a:ext cx="6134927" cy="3486341"/>
          </a:xfrm>
          <a:prstGeom prst="rect">
            <a:avLst/>
          </a:prstGeom>
        </p:spPr>
      </p:pic>
    </p:spTree>
    <p:extLst>
      <p:ext uri="{BB962C8B-B14F-4D97-AF65-F5344CB8AC3E}">
        <p14:creationId xmlns:p14="http://schemas.microsoft.com/office/powerpoint/2010/main" val="154327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46EA186-84C3-4504-B902-A4BEC35CB735}"/>
              </a:ext>
            </a:extLst>
          </p:cNvPr>
          <p:cNvPicPr>
            <a:picLocks noChangeAspect="1"/>
          </p:cNvPicPr>
          <p:nvPr/>
        </p:nvPicPr>
        <p:blipFill>
          <a:blip r:embed="rId3"/>
          <a:stretch>
            <a:fillRect/>
          </a:stretch>
        </p:blipFill>
        <p:spPr>
          <a:xfrm>
            <a:off x="0" y="597876"/>
            <a:ext cx="2555631" cy="4545623"/>
          </a:xfrm>
          <a:prstGeom prst="rect">
            <a:avLst/>
          </a:prstGeom>
        </p:spPr>
      </p:pic>
      <p:sp>
        <p:nvSpPr>
          <p:cNvPr id="7" name="Text Placeholder 2">
            <a:extLst>
              <a:ext uri="{FF2B5EF4-FFF2-40B4-BE49-F238E27FC236}">
                <a16:creationId xmlns:a16="http://schemas.microsoft.com/office/drawing/2014/main" id="{7F798473-D5D8-406D-BF81-EE6082B3C543}"/>
              </a:ext>
            </a:extLst>
          </p:cNvPr>
          <p:cNvSpPr>
            <a:spLocks noGrp="1"/>
          </p:cNvSpPr>
          <p:nvPr>
            <p:ph type="body" idx="1"/>
          </p:nvPr>
        </p:nvSpPr>
        <p:spPr>
          <a:xfrm>
            <a:off x="2942492" y="208575"/>
            <a:ext cx="5777027" cy="793019"/>
          </a:xfrm>
        </p:spPr>
        <p:txBody>
          <a:bodyPr/>
          <a:lstStyle/>
          <a:p>
            <a:pPr marL="228600" indent="0" algn="ctr"/>
            <a:r>
              <a:rPr lang="en-US" dirty="0">
                <a:solidFill>
                  <a:srgbClr val="232D4B"/>
                </a:solidFill>
                <a:latin typeface="+mn-lt"/>
              </a:rPr>
              <a:t>ADOPT an open resource</a:t>
            </a:r>
            <a:endParaRPr lang="en-US" sz="2000" dirty="0">
              <a:solidFill>
                <a:srgbClr val="232D4B"/>
              </a:solidFill>
              <a:latin typeface="Arial"/>
            </a:endParaRPr>
          </a:p>
          <a:p>
            <a:pPr marL="228600" indent="0" algn="ctr"/>
            <a:endParaRPr lang="en-US" sz="2000" dirty="0">
              <a:solidFill>
                <a:srgbClr val="232D4B"/>
              </a:solidFill>
              <a:latin typeface="+mn-lt"/>
            </a:endParaRPr>
          </a:p>
          <a:p>
            <a:pPr marL="228600" indent="0" algn="ctr"/>
            <a:endParaRPr lang="en-US" sz="2000" dirty="0">
              <a:solidFill>
                <a:srgbClr val="232D4B"/>
              </a:solidFill>
              <a:latin typeface="+mn-lt"/>
            </a:endParaRPr>
          </a:p>
        </p:txBody>
      </p:sp>
      <p:sp>
        <p:nvSpPr>
          <p:cNvPr id="11" name="Rectangle 10">
            <a:extLst>
              <a:ext uri="{FF2B5EF4-FFF2-40B4-BE49-F238E27FC236}">
                <a16:creationId xmlns:a16="http://schemas.microsoft.com/office/drawing/2014/main" id="{971EC669-5FBD-466A-ADA0-8C571B644F93}"/>
              </a:ext>
            </a:extLst>
          </p:cNvPr>
          <p:cNvSpPr/>
          <p:nvPr/>
        </p:nvSpPr>
        <p:spPr>
          <a:xfrm>
            <a:off x="0" y="4401871"/>
            <a:ext cx="9144000" cy="793019"/>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ea typeface="+mn-lt"/>
                <a:cs typeface="+mn-lt"/>
              </a:rPr>
              <a:t>https://</a:t>
            </a:r>
            <a:r>
              <a:rPr lang="en-US" sz="2400" dirty="0" err="1">
                <a:ea typeface="+mn-lt"/>
                <a:cs typeface="+mn-lt"/>
              </a:rPr>
              <a:t>guides.lib.virginia.edu</a:t>
            </a:r>
            <a:r>
              <a:rPr lang="en-US" sz="2400" dirty="0">
                <a:ea typeface="+mn-lt"/>
                <a:cs typeface="+mn-lt"/>
              </a:rPr>
              <a:t>/</a:t>
            </a:r>
            <a:r>
              <a:rPr lang="en-US" sz="2400" dirty="0" err="1">
                <a:ea typeface="+mn-lt"/>
                <a:cs typeface="+mn-lt"/>
              </a:rPr>
              <a:t>oer</a:t>
            </a:r>
            <a:r>
              <a:rPr lang="en-US" sz="2400" dirty="0">
                <a:ea typeface="+mn-lt"/>
                <a:cs typeface="+mn-lt"/>
              </a:rPr>
              <a:t>/finding</a:t>
            </a:r>
            <a:endParaRPr lang="en-US" dirty="0"/>
          </a:p>
        </p:txBody>
      </p:sp>
      <p:sp>
        <p:nvSpPr>
          <p:cNvPr id="2" name="TextBox 1">
            <a:extLst>
              <a:ext uri="{FF2B5EF4-FFF2-40B4-BE49-F238E27FC236}">
                <a16:creationId xmlns:a16="http://schemas.microsoft.com/office/drawing/2014/main" id="{DF3D61C2-47E9-6C4C-AA5D-7347992B855C}"/>
              </a:ext>
            </a:extLst>
          </p:cNvPr>
          <p:cNvSpPr txBox="1"/>
          <p:nvPr/>
        </p:nvSpPr>
        <p:spPr>
          <a:xfrm>
            <a:off x="2450122" y="1388768"/>
            <a:ext cx="6435969"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Entire courses (</a:t>
            </a:r>
            <a:r>
              <a:rPr lang="en-US" sz="2000" u="sng" dirty="0">
                <a:hlinkClick r:id="rId4"/>
              </a:rPr>
              <a:t>MIT OpenCourseWare, </a:t>
            </a:r>
            <a:r>
              <a:rPr lang="en-US" sz="2000" u="sng" dirty="0">
                <a:hlinkClick r:id="rId5"/>
              </a:rPr>
              <a:t>Open CourseLibrary</a:t>
            </a:r>
            <a:r>
              <a:rPr lang="en-US" sz="2000" dirty="0"/>
              <a:t>)</a:t>
            </a:r>
          </a:p>
          <a:p>
            <a:pPr marL="342900" indent="-342900">
              <a:buFont typeface="Arial" panose="020B0604020202020204" pitchFamily="34" charset="0"/>
              <a:buChar char="•"/>
            </a:pPr>
            <a:r>
              <a:rPr lang="en-US" sz="2000" dirty="0"/>
              <a:t>Texts (</a:t>
            </a:r>
            <a:r>
              <a:rPr lang="en-US" sz="2000" u="sng" dirty="0">
                <a:hlinkClick r:id="rId6"/>
              </a:rPr>
              <a:t>Pressbooks</a:t>
            </a:r>
            <a:r>
              <a:rPr lang="en-US" sz="2000" dirty="0"/>
              <a:t>, </a:t>
            </a:r>
            <a:r>
              <a:rPr lang="en-US" sz="2000" u="sng" dirty="0">
                <a:hlinkClick r:id="rId7"/>
              </a:rPr>
              <a:t>VIVA Faculty Textbook Portal</a:t>
            </a:r>
            <a:r>
              <a:rPr lang="en-US" sz="2000" dirty="0"/>
              <a:t>, </a:t>
            </a:r>
            <a:r>
              <a:rPr lang="en-US" sz="2000" u="sng" dirty="0">
                <a:hlinkClick r:id="rId8"/>
              </a:rPr>
              <a:t>LibreTexts</a:t>
            </a:r>
            <a:r>
              <a:rPr lang="en-US" sz="2000" dirty="0"/>
              <a:t>, </a:t>
            </a:r>
            <a:r>
              <a:rPr lang="en-US" sz="2000" u="sng" dirty="0">
                <a:hlinkClick r:id="rId9"/>
              </a:rPr>
              <a:t>Open Textbook Library</a:t>
            </a:r>
            <a:r>
              <a:rPr lang="en-US" sz="2000" dirty="0"/>
              <a:t>)</a:t>
            </a:r>
          </a:p>
          <a:p>
            <a:pPr marL="342900" indent="-342900">
              <a:buFont typeface="Arial" panose="020B0604020202020204" pitchFamily="34" charset="0"/>
              <a:buChar char="•"/>
            </a:pPr>
            <a:r>
              <a:rPr lang="en-US" sz="2000" dirty="0"/>
              <a:t>Multimedia (</a:t>
            </a:r>
            <a:r>
              <a:rPr lang="en-US" sz="2000" u="sng" dirty="0">
                <a:hlinkClick r:id="rId10"/>
              </a:rPr>
              <a:t>CreativeCommons</a:t>
            </a:r>
            <a:r>
              <a:rPr lang="en-US" sz="2000" dirty="0"/>
              <a:t>, </a:t>
            </a:r>
            <a:r>
              <a:rPr lang="en-US" sz="2000" u="sng" dirty="0">
                <a:hlinkClick r:id="rId11"/>
              </a:rPr>
              <a:t>Mutopia Project</a:t>
            </a:r>
            <a:r>
              <a:rPr lang="en-US" sz="2000" dirty="0"/>
              <a:t>) </a:t>
            </a:r>
          </a:p>
          <a:p>
            <a:pPr marL="342900" indent="-342900">
              <a:buFont typeface="Arial" panose="020B0604020202020204" pitchFamily="34" charset="0"/>
              <a:buChar char="•"/>
            </a:pPr>
            <a:r>
              <a:rPr lang="en-US" sz="2000" dirty="0"/>
              <a:t>Data sets (</a:t>
            </a:r>
            <a:r>
              <a:rPr lang="en-US" sz="2000" u="sng" dirty="0">
                <a:hlinkClick r:id="rId12"/>
              </a:rPr>
              <a:t>data.gov</a:t>
            </a:r>
            <a:r>
              <a:rPr lang="en-US" sz="2000" dirty="0"/>
              <a:t>, </a:t>
            </a:r>
            <a:r>
              <a:rPr lang="en-US" sz="2000" u="sng" dirty="0">
                <a:hlinkClick r:id="rId13"/>
              </a:rPr>
              <a:t>U.S. Census Bureau</a:t>
            </a:r>
            <a:r>
              <a:rPr lang="en-US" sz="2000" dirty="0"/>
              <a:t>)</a:t>
            </a:r>
          </a:p>
          <a:p>
            <a:pPr marL="342900" indent="-342900">
              <a:buFont typeface="Arial" panose="020B0604020202020204" pitchFamily="34" charset="0"/>
              <a:buChar char="•"/>
            </a:pPr>
            <a:r>
              <a:rPr lang="en-US" sz="2000" dirty="0"/>
              <a:t>Ancillaries/stand-</a:t>
            </a:r>
            <a:r>
              <a:rPr lang="en-US" sz="2000" dirty="0" err="1"/>
              <a:t>alones</a:t>
            </a:r>
            <a:r>
              <a:rPr lang="en-US" sz="2000" dirty="0"/>
              <a:t> (</a:t>
            </a:r>
            <a:r>
              <a:rPr lang="en-US" sz="2000" u="sng" dirty="0">
                <a:hlinkClick r:id="rId14"/>
              </a:rPr>
              <a:t>OER Commons</a:t>
            </a:r>
            <a:r>
              <a:rPr lang="en-US" sz="2000" dirty="0"/>
              <a:t>, </a:t>
            </a:r>
            <a:r>
              <a:rPr lang="en-US" sz="2000" u="sng" dirty="0">
                <a:hlinkClick r:id="rId15"/>
              </a:rPr>
              <a:t>MERLOT, COERLL</a:t>
            </a:r>
            <a:r>
              <a:rPr lang="en-US" sz="2000" dirty="0"/>
              <a:t>) </a:t>
            </a:r>
          </a:p>
        </p:txBody>
      </p:sp>
    </p:spTree>
    <p:extLst>
      <p:ext uri="{BB962C8B-B14F-4D97-AF65-F5344CB8AC3E}">
        <p14:creationId xmlns:p14="http://schemas.microsoft.com/office/powerpoint/2010/main" val="3182756848"/>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8D4BC8ACA5CC48A4CB94831A351E02" ma:contentTypeVersion="12" ma:contentTypeDescription="Create a new document." ma:contentTypeScope="" ma:versionID="025cb10280eea09a0b424f8437fd3c78">
  <xsd:schema xmlns:xsd="http://www.w3.org/2001/XMLSchema" xmlns:xs="http://www.w3.org/2001/XMLSchema" xmlns:p="http://schemas.microsoft.com/office/2006/metadata/properties" xmlns:ns3="9c8ae775-8d9d-4748-b5f0-e465fa0d66b9" xmlns:ns4="ec86dc5e-fa19-4f81-91cf-33609af31981" targetNamespace="http://schemas.microsoft.com/office/2006/metadata/properties" ma:root="true" ma:fieldsID="6c7b4d27ff675f02bfe710f201d0dd91" ns3:_="" ns4:_="">
    <xsd:import namespace="9c8ae775-8d9d-4748-b5f0-e465fa0d66b9"/>
    <xsd:import namespace="ec86dc5e-fa19-4f81-91cf-33609af31981"/>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8ae775-8d9d-4748-b5f0-e465fa0d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86dc5e-fa19-4f81-91cf-33609af319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A9F6BD-60E7-471F-A5BE-3492C8E8BB24}">
  <ds:schemaRefs>
    <ds:schemaRef ds:uri="http://schemas.microsoft.com/sharepoint/v3/contenttype/forms"/>
  </ds:schemaRefs>
</ds:datastoreItem>
</file>

<file path=customXml/itemProps2.xml><?xml version="1.0" encoding="utf-8"?>
<ds:datastoreItem xmlns:ds="http://schemas.openxmlformats.org/officeDocument/2006/customXml" ds:itemID="{48B3AD8B-13EC-4543-A645-F67446EDEE05}">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ec86dc5e-fa19-4f81-91cf-33609af31981"/>
    <ds:schemaRef ds:uri="9c8ae775-8d9d-4748-b5f0-e465fa0d66b9"/>
    <ds:schemaRef ds:uri="http://purl.org/dc/terms/"/>
  </ds:schemaRefs>
</ds:datastoreItem>
</file>

<file path=customXml/itemProps3.xml><?xml version="1.0" encoding="utf-8"?>
<ds:datastoreItem xmlns:ds="http://schemas.openxmlformats.org/officeDocument/2006/customXml" ds:itemID="{4D218BFE-8F01-4C79-A657-DD3E9C43F153}">
  <ds:schemaRefs>
    <ds:schemaRef ds:uri="9c8ae775-8d9d-4748-b5f0-e465fa0d66b9"/>
    <ds:schemaRef ds:uri="ec86dc5e-fa19-4f81-91cf-33609af319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1613</TotalTime>
  <Words>1731</Words>
  <Application>Microsoft Macintosh PowerPoint</Application>
  <PresentationFormat>On-screen Show (16:9)</PresentationFormat>
  <Paragraphs>110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Arial,Sans-Serif</vt:lpstr>
      <vt:lpstr>Avenir</vt:lpstr>
      <vt:lpstr>Calibri</vt:lpstr>
      <vt:lpstr>Franklin Gothic Book</vt:lpstr>
      <vt:lpstr>Lato</vt:lpstr>
      <vt:lpstr>Raleway</vt:lpstr>
      <vt:lpstr>Swiss</vt:lpstr>
      <vt:lpstr>PowerPoint Presentation</vt:lpstr>
      <vt:lpstr>PowerPoint Presentation</vt:lpstr>
      <vt:lpstr>PowerPoint Presentation</vt:lpstr>
      <vt:lpstr>PowerPoint Presentation</vt:lpstr>
      <vt:lpstr>PowerPoint Presentation</vt:lpstr>
      <vt:lpstr>PowerPoint Presentation</vt:lpstr>
      <vt:lpstr>In compliance with Virginia Code § 23.1-1308 </vt:lpstr>
      <vt:lpstr>PowerPoint Presentation</vt:lpstr>
      <vt:lpstr>PowerPoint Presentation</vt:lpstr>
      <vt:lpstr>PowerPoint Presentation</vt:lpstr>
      <vt:lpstr>PowerPoint Presentation</vt:lpstr>
      <vt:lpstr>Open textbooks can be contextualized to reflect  your students’ experience</vt:lpstr>
      <vt:lpstr>Renewable assignments may be  originally developed or remixed or adapted</vt:lpstr>
      <vt:lpstr>PowerPoint Presentation</vt:lpstr>
      <vt:lpstr>PowerPoint Presentation</vt:lpstr>
      <vt:lpstr>And at UVA…</vt:lpstr>
      <vt:lpstr>The Call for Proposals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TEXTBOOKS Access, Affordability, and Academic Success</dc:title>
  <dc:creator>Nabahe, Hanni Durand (hdn9c)</dc:creator>
  <cp:lastModifiedBy>Thomas, Judith E (jet3h)</cp:lastModifiedBy>
  <cp:revision>2</cp:revision>
  <dcterms:modified xsi:type="dcterms:W3CDTF">2021-10-18T19:12:38Z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0x010100DB8D4BC8ACA5CC48A4CB94831A351E02</vt:lpwstr>
  </property>
</Properties>
</file>