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516" r:id="rId3"/>
    <p:sldId id="273" r:id="rId4"/>
    <p:sldId id="272" r:id="rId5"/>
    <p:sldId id="274" r:id="rId6"/>
    <p:sldId id="517" r:id="rId7"/>
    <p:sldId id="519" r:id="rId8"/>
    <p:sldId id="518" r:id="rId9"/>
    <p:sldId id="521" r:id="rId10"/>
    <p:sldId id="449" r:id="rId11"/>
    <p:sldId id="451" r:id="rId12"/>
    <p:sldId id="452" r:id="rId13"/>
    <p:sldId id="951" r:id="rId14"/>
    <p:sldId id="269" r:id="rId15"/>
  </p:sldIdLst>
  <p:sldSz cx="9144000" cy="5143500" type="screen16x9"/>
  <p:notesSz cx="6858000" cy="9144000"/>
  <p:embeddedFontLst>
    <p:embeddedFont>
      <p:font typeface="Merriweather Sans" pitchFamily="2" charset="77"/>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ExtraBold" panose="020B0606030504020204" pitchFamily="34" charset="0"/>
      <p:bold r:id="rId25"/>
      <p:italic r:id="rId26"/>
      <p:boldItalic r:id="rId27"/>
    </p:embeddedFont>
    <p:embeddedFont>
      <p:font typeface="Open Sans Medium"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38"/>
    <p:restoredTop sz="94637"/>
  </p:normalViewPr>
  <p:slideViewPr>
    <p:cSldViewPr snapToGrid="0">
      <p:cViewPr>
        <p:scale>
          <a:sx n="170" d="100"/>
          <a:sy n="170" d="100"/>
        </p:scale>
        <p:origin x="208" y="76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e395d4de2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Font typeface="Merriweather Sans"/>
              <a:buNone/>
            </a:pPr>
            <a:endParaRPr/>
          </a:p>
        </p:txBody>
      </p:sp>
      <p:sp>
        <p:nvSpPr>
          <p:cNvPr id="77" name="Google Shape;77;g24e395d4de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7401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4e395d4de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4e395d4de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69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e395d4de2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Font typeface="Merriweather Sans"/>
              <a:buNone/>
            </a:pPr>
            <a:endParaRPr/>
          </a:p>
        </p:txBody>
      </p:sp>
      <p:sp>
        <p:nvSpPr>
          <p:cNvPr id="77" name="Google Shape;77;g24e395d4de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5911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9"/>
        <p:cNvGrpSpPr/>
        <p:nvPr/>
      </p:nvGrpSpPr>
      <p:grpSpPr>
        <a:xfrm>
          <a:off x="0" y="0"/>
          <a:ext cx="0" cy="0"/>
          <a:chOff x="0" y="0"/>
          <a:chExt cx="0" cy="0"/>
        </a:xfrm>
      </p:grpSpPr>
      <p:sp>
        <p:nvSpPr>
          <p:cNvPr id="4550" name="Google Shape;4550;g20a2f10f13f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1" name="Google Shape;4551;g20a2f10f13f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The solution is to align through a standard framework that is flexible enough to adapt to these domains and stakeholders, specific enough to assert unambiguous standards and expectations for behavior, and progressive enough to create a durable and long-lasting roadmap for community growth over time. The Transparency and Openness Promotion Guidelines (TOP) provides that common framework.</a:t>
            </a:r>
            <a:endParaRPr/>
          </a:p>
        </p:txBody>
      </p:sp>
    </p:spTree>
    <p:extLst>
      <p:ext uri="{BB962C8B-B14F-4D97-AF65-F5344CB8AC3E}">
        <p14:creationId xmlns:p14="http://schemas.microsoft.com/office/powerpoint/2010/main" val="102338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a:t>Add collaborators within your own organization or across institutions/organizations</a:t>
            </a:r>
          </a:p>
          <a:p>
            <a:pPr marL="0" marR="0" lvl="0" indent="0" algn="l" rtl="0">
              <a:spcBef>
                <a:spcPts val="0"/>
              </a:spcBef>
              <a:spcAft>
                <a:spcPts val="0"/>
              </a:spcAft>
              <a:buClr>
                <a:schemeClr val="dk1"/>
              </a:buClr>
              <a:buFont typeface="Calibri"/>
              <a:buNone/>
            </a:pPr>
            <a:endParaRPr/>
          </a:p>
          <a:p>
            <a:pPr marL="0" marR="0" lvl="0" indent="0" algn="l" rtl="0">
              <a:spcBef>
                <a:spcPts val="0"/>
              </a:spcBef>
              <a:buClr>
                <a:schemeClr val="dk1"/>
              </a:buClr>
              <a:buFont typeface="Calibri"/>
              <a:buNone/>
            </a:pPr>
            <a:endParaRPr/>
          </a:p>
        </p:txBody>
      </p:sp>
    </p:spTree>
    <p:extLst>
      <p:ext uri="{BB962C8B-B14F-4D97-AF65-F5344CB8AC3E}">
        <p14:creationId xmlns:p14="http://schemas.microsoft.com/office/powerpoint/2010/main" val="239024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 sz="1200" b="0" i="0" u="none" strike="noStrike" cap="none">
                <a:solidFill>
                  <a:schemeClr val="dk1"/>
                </a:solidFill>
                <a:latin typeface="Calibri"/>
                <a:ea typeface="Calibri"/>
                <a:cs typeface="Calibri"/>
                <a:sym typeface="Calibri"/>
              </a:rPr>
              <a:t>quite simply, it is a file repository that allows any sort of file to be stored and many types to be rendered in the browser without any special software. This is very important for increasing accessibility to research.</a:t>
            </a:r>
          </a:p>
        </p:txBody>
      </p:sp>
    </p:spTree>
    <p:extLst>
      <p:ext uri="{BB962C8B-B14F-4D97-AF65-F5344CB8AC3E}">
        <p14:creationId xmlns:p14="http://schemas.microsoft.com/office/powerpoint/2010/main" val="100466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e395d4de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4e395d4de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0" y="0"/>
            <a:ext cx="3760500" cy="5143500"/>
          </a:xfrm>
          <a:prstGeom prst="rect">
            <a:avLst/>
          </a:prstGeom>
          <a:solidFill>
            <a:schemeClr val="lt1"/>
          </a:solidFill>
          <a:ln>
            <a:noFill/>
          </a:ln>
        </p:spPr>
        <p:txBody>
          <a:bodyPr spcFirstLastPara="1" wrap="square" lIns="34275" tIns="34275" rIns="34275" bIns="34275" anchor="t" anchorCtr="0">
            <a:noAutofit/>
          </a:bodyPr>
          <a:lstStyle>
            <a:lvl1pPr marR="0" lvl="0"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0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Google Shape;52;p13"/>
          <p:cNvSpPr txBox="1">
            <a:spLocks noGrp="1"/>
          </p:cNvSpPr>
          <p:nvPr>
            <p:ph type="sldNum" idx="12"/>
          </p:nvPr>
        </p:nvSpPr>
        <p:spPr>
          <a:xfrm>
            <a:off x="4569619" y="4905375"/>
            <a:ext cx="170100" cy="176100"/>
          </a:xfrm>
          <a:prstGeom prst="rect">
            <a:avLst/>
          </a:prstGeom>
          <a:noFill/>
          <a:ln>
            <a:noFill/>
          </a:ln>
        </p:spPr>
        <p:txBody>
          <a:bodyPr spcFirstLastPara="1" wrap="square" lIns="19050" tIns="19050" rIns="19050" bIns="19050" anchor="t" anchorCtr="0">
            <a:noAutofit/>
          </a:bodyPr>
          <a:lstStyle>
            <a:lvl1pPr marL="0" marR="0" lvl="0"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l"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0806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7"/>
            <a:ext cx="548700" cy="393525"/>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025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625"/>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7"/>
            <a:ext cx="548700" cy="393525"/>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8711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36806756-1FE2-3F42-9504-01F78260CD86}" type="datetime1">
              <a:rPr lang="en-GB"/>
              <a:pPr>
                <a:defRPr/>
              </a:pPr>
              <a:t>21/10/2024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73969F-BED1-CE48-A069-D3DFF717EED7}" type="slidenum">
              <a:rPr lang="en-US"/>
              <a:pPr>
                <a:defRPr/>
              </a:pPr>
              <a:t>‹#›</a:t>
            </a:fld>
            <a:endParaRPr lang="en-US"/>
          </a:p>
        </p:txBody>
      </p:sp>
    </p:spTree>
    <p:extLst>
      <p:ext uri="{BB962C8B-B14F-4D97-AF65-F5344CB8AC3E}">
        <p14:creationId xmlns:p14="http://schemas.microsoft.com/office/powerpoint/2010/main" val="426904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62" r:id="rId6"/>
    <p:sldLayoutId id="2147483663"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fas.org/publication/data-sharing-management/" TargetMode="External"/><Relationship Id="rId5" Type="http://schemas.openxmlformats.org/officeDocument/2006/relationships/hyperlink" Target="https://osf.io/5jhvd/"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osf.io/8km72/" TargetMode="External"/><Relationship Id="rId5" Type="http://schemas.openxmlformats.org/officeDocument/2006/relationships/hyperlink" Target="https://www.cos.io/about/support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2" name="Google Shape;62;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3" name="Google Shape;63;p15"/>
          <p:cNvPicPr preferRelativeResize="0"/>
          <p:nvPr/>
        </p:nvPicPr>
        <p:blipFill rotWithShape="1">
          <a:blip r:embed="rId3" cstate="screen">
            <a:alphaModFix/>
            <a:extLst>
              <a:ext uri="{28A0092B-C50C-407E-A947-70E740481C1C}">
                <a14:useLocalDpi xmlns:a14="http://schemas.microsoft.com/office/drawing/2010/main"/>
              </a:ext>
            </a:extLst>
          </a:blip>
          <a:srcRect r="6393"/>
          <a:stretch/>
        </p:blipFill>
        <p:spPr>
          <a:xfrm>
            <a:off x="0" y="0"/>
            <a:ext cx="9144001" cy="5143500"/>
          </a:xfrm>
          <a:prstGeom prst="rect">
            <a:avLst/>
          </a:prstGeom>
          <a:noFill/>
          <a:ln>
            <a:noFill/>
          </a:ln>
        </p:spPr>
      </p:pic>
      <p:pic>
        <p:nvPicPr>
          <p:cNvPr id="64" name="Google Shape;64;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56175" y="4231925"/>
            <a:ext cx="2576123" cy="616350"/>
          </a:xfrm>
          <a:prstGeom prst="rect">
            <a:avLst/>
          </a:prstGeom>
          <a:noFill/>
          <a:ln>
            <a:noFill/>
          </a:ln>
        </p:spPr>
      </p:pic>
      <p:sp>
        <p:nvSpPr>
          <p:cNvPr id="65" name="Google Shape;65;p15"/>
          <p:cNvSpPr txBox="1"/>
          <p:nvPr/>
        </p:nvSpPr>
        <p:spPr>
          <a:xfrm>
            <a:off x="784459" y="527969"/>
            <a:ext cx="7575082" cy="160040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dirty="0">
                <a:solidFill>
                  <a:schemeClr val="lt1"/>
                </a:solidFill>
                <a:latin typeface="Open Sans ExtraBold"/>
                <a:ea typeface="Open Sans ExtraBold"/>
                <a:cs typeface="Open Sans ExtraBold"/>
                <a:sym typeface="Open Sans ExtraBold"/>
              </a:rPr>
              <a:t>Getting Ready for </a:t>
            </a:r>
          </a:p>
          <a:p>
            <a:pPr marL="0" lvl="0" indent="0" algn="ctr" rtl="0">
              <a:spcBef>
                <a:spcPts val="0"/>
              </a:spcBef>
              <a:spcAft>
                <a:spcPts val="0"/>
              </a:spcAft>
              <a:buNone/>
            </a:pPr>
            <a:r>
              <a:rPr lang="en-US" sz="4600" dirty="0">
                <a:solidFill>
                  <a:schemeClr val="lt1"/>
                </a:solidFill>
                <a:latin typeface="Open Sans ExtraBold"/>
                <a:ea typeface="Open Sans ExtraBold"/>
                <a:cs typeface="Open Sans ExtraBold"/>
                <a:sym typeface="Open Sans ExtraBold"/>
              </a:rPr>
              <a:t>Open Science</a:t>
            </a:r>
            <a:endParaRPr sz="4600" dirty="0">
              <a:solidFill>
                <a:schemeClr val="lt1"/>
              </a:solidFill>
              <a:latin typeface="Open Sans ExtraBold"/>
              <a:ea typeface="Open Sans ExtraBold"/>
              <a:cs typeface="Open Sans ExtraBold"/>
              <a:sym typeface="Open Sans ExtraBold"/>
            </a:endParaRPr>
          </a:p>
        </p:txBody>
      </p:sp>
      <p:sp>
        <p:nvSpPr>
          <p:cNvPr id="66" name="Google Shape;66;p15"/>
          <p:cNvSpPr txBox="1"/>
          <p:nvPr/>
        </p:nvSpPr>
        <p:spPr>
          <a:xfrm>
            <a:off x="2250300" y="3499650"/>
            <a:ext cx="6582000" cy="800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Open Sans ExtraBold"/>
                <a:ea typeface="Open Sans ExtraBold"/>
                <a:cs typeface="Open Sans ExtraBold"/>
                <a:sym typeface="Open Sans ExtraBold"/>
              </a:rPr>
              <a:t>David Mellor</a:t>
            </a:r>
            <a:endParaRPr sz="2000">
              <a:solidFill>
                <a:schemeClr val="lt1"/>
              </a:solidFill>
              <a:latin typeface="Open Sans ExtraBold"/>
              <a:ea typeface="Open Sans ExtraBold"/>
              <a:cs typeface="Open Sans ExtraBold"/>
              <a:sym typeface="Open Sans ExtraBold"/>
            </a:endParaRPr>
          </a:p>
          <a:p>
            <a:pPr marL="0" lvl="0" indent="0" algn="r" rtl="0">
              <a:spcBef>
                <a:spcPts val="0"/>
              </a:spcBef>
              <a:spcAft>
                <a:spcPts val="0"/>
              </a:spcAft>
              <a:buNone/>
            </a:pPr>
            <a:r>
              <a:rPr lang="en" sz="2000">
                <a:solidFill>
                  <a:schemeClr val="lt1"/>
                </a:solidFill>
                <a:latin typeface="Open Sans ExtraBold"/>
                <a:ea typeface="Open Sans ExtraBold"/>
                <a:cs typeface="Open Sans ExtraBold"/>
                <a:sym typeface="Open Sans ExtraBold"/>
              </a:rPr>
              <a:t>Director of Policy</a:t>
            </a:r>
            <a:endParaRPr sz="2000">
              <a:solidFill>
                <a:schemeClr val="lt1"/>
              </a:solidFill>
              <a:latin typeface="Open Sans ExtraBold"/>
              <a:ea typeface="Open Sans ExtraBold"/>
              <a:cs typeface="Open Sans ExtraBold"/>
              <a:sym typeface="Open Sans ExtraBold"/>
            </a:endParaRPr>
          </a:p>
        </p:txBody>
      </p:sp>
      <p:pic>
        <p:nvPicPr>
          <p:cNvPr id="2" name="Picture 2" descr="CC0">
            <a:extLst>
              <a:ext uri="{FF2B5EF4-FFF2-40B4-BE49-F238E27FC236}">
                <a16:creationId xmlns:a16="http://schemas.microsoft.com/office/drawing/2014/main" id="{14B082D4-D320-75DE-80B6-83D2348F8FC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3400" y="4651425"/>
            <a:ext cx="1117600" cy="39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23 at 5.13.24 PM.png"/>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74754"/>
            <a:ext cx="9144000" cy="4502046"/>
          </a:xfrm>
          <a:prstGeom prst="rect">
            <a:avLst/>
          </a:prstGeom>
        </p:spPr>
      </p:pic>
      <p:sp>
        <p:nvSpPr>
          <p:cNvPr id="3" name="TextBox 2"/>
          <p:cNvSpPr txBox="1"/>
          <p:nvPr/>
        </p:nvSpPr>
        <p:spPr>
          <a:xfrm>
            <a:off x="5620165" y="4289420"/>
            <a:ext cx="3605474" cy="854080"/>
          </a:xfrm>
          <a:prstGeom prst="rect">
            <a:avLst/>
          </a:prstGeom>
          <a:solidFill>
            <a:schemeClr val="accent2">
              <a:lumMod val="40000"/>
              <a:lumOff val="60000"/>
            </a:schemeClr>
          </a:solidFill>
        </p:spPr>
        <p:txBody>
          <a:bodyPr wrap="none" rtlCol="0">
            <a:spAutoFit/>
          </a:bodyPr>
          <a:lstStyle/>
          <a:p>
            <a:r>
              <a:rPr lang="en-US" sz="4950" dirty="0"/>
              <a:t>https://osf.io</a:t>
            </a:r>
          </a:p>
        </p:txBody>
      </p:sp>
    </p:spTree>
    <p:extLst>
      <p:ext uri="{BB962C8B-B14F-4D97-AF65-F5344CB8AC3E}">
        <p14:creationId xmlns:p14="http://schemas.microsoft.com/office/powerpoint/2010/main" val="49908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3" cstate="email">
            <a:alphaModFix/>
            <a:extLst>
              <a:ext uri="{28A0092B-C50C-407E-A947-70E740481C1C}">
                <a14:useLocalDpi xmlns:a14="http://schemas.microsoft.com/office/drawing/2010/main"/>
              </a:ext>
            </a:extLst>
          </a:blip>
          <a:srcRect b="6472"/>
          <a:stretch/>
        </p:blipFill>
        <p:spPr>
          <a:xfrm>
            <a:off x="1143000" y="9075"/>
            <a:ext cx="6858000" cy="5051400"/>
          </a:xfrm>
          <a:prstGeom prst="rect">
            <a:avLst/>
          </a:prstGeom>
          <a:noFill/>
          <a:ln>
            <a:noFill/>
          </a:ln>
        </p:spPr>
      </p:pic>
      <p:sp>
        <p:nvSpPr>
          <p:cNvPr id="383" name="Shape 383"/>
          <p:cNvSpPr/>
          <p:nvPr/>
        </p:nvSpPr>
        <p:spPr>
          <a:xfrm>
            <a:off x="1166381" y="1485900"/>
            <a:ext cx="4566825" cy="280500"/>
          </a:xfrm>
          <a:prstGeom prst="rect">
            <a:avLst/>
          </a:prstGeom>
          <a:noFill/>
          <a:ln w="28575" cap="flat" cmpd="sng">
            <a:solidFill>
              <a:srgbClr val="FF00FF"/>
            </a:solidFill>
            <a:prstDash val="solid"/>
            <a:round/>
            <a:headEnd type="none" w="med" len="med"/>
            <a:tailEnd type="none" w="med" len="med"/>
          </a:ln>
        </p:spPr>
        <p:txBody>
          <a:bodyPr lIns="68569" tIns="68569" rIns="68569" bIns="68569" anchor="ctr" anchorCtr="0">
            <a:noAutofit/>
          </a:bodyPr>
          <a:lstStyle/>
          <a:p>
            <a:endParaRPr sz="1050">
              <a:solidFill>
                <a:srgbClr val="FF00FF"/>
              </a:solidFill>
            </a:endParaRPr>
          </a:p>
        </p:txBody>
      </p:sp>
      <p:pic>
        <p:nvPicPr>
          <p:cNvPr id="2" name="Google Shape;79;p17">
            <a:extLst>
              <a:ext uri="{FF2B5EF4-FFF2-40B4-BE49-F238E27FC236}">
                <a16:creationId xmlns:a16="http://schemas.microsoft.com/office/drawing/2014/main" id="{50138A3B-8A83-80B5-A103-C22E2E39ED0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spTree>
    <p:extLst>
      <p:ext uri="{BB962C8B-B14F-4D97-AF65-F5344CB8AC3E}">
        <p14:creationId xmlns:p14="http://schemas.microsoft.com/office/powerpoint/2010/main" val="34922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2" name="Google Shape;79;p17">
            <a:extLst>
              <a:ext uri="{FF2B5EF4-FFF2-40B4-BE49-F238E27FC236}">
                <a16:creationId xmlns:a16="http://schemas.microsoft.com/office/drawing/2014/main" id="{7A351051-3A71-EA46-40E7-3138E634032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388" name="Shape 388"/>
          <p:cNvPicPr preferRelativeResize="0"/>
          <p:nvPr/>
        </p:nvPicPr>
        <p:blipFill rotWithShape="1">
          <a:blip r:embed="rId4">
            <a:alphaModFix/>
          </a:blip>
          <a:srcRect/>
          <a:stretch/>
        </p:blipFill>
        <p:spPr>
          <a:xfrm>
            <a:off x="801045" y="0"/>
            <a:ext cx="7098649" cy="5143500"/>
          </a:xfrm>
          <a:prstGeom prst="rect">
            <a:avLst/>
          </a:prstGeom>
          <a:noFill/>
          <a:ln>
            <a:noFill/>
          </a:ln>
        </p:spPr>
      </p:pic>
      <p:sp>
        <p:nvSpPr>
          <p:cNvPr id="389" name="Shape 389"/>
          <p:cNvSpPr/>
          <p:nvPr/>
        </p:nvSpPr>
        <p:spPr>
          <a:xfrm rot="-5400000">
            <a:off x="1870341" y="-1589779"/>
            <a:ext cx="1675575" cy="5416256"/>
          </a:xfrm>
          <a:prstGeom prst="flowChartOffpageConnector">
            <a:avLst/>
          </a:prstGeom>
          <a:solidFill>
            <a:srgbClr val="3A81BA"/>
          </a:solidFill>
          <a:ln>
            <a:noFill/>
          </a:ln>
        </p:spPr>
        <p:txBody>
          <a:bodyPr lIns="68569" tIns="68569" rIns="68569" bIns="68569" anchor="ctr" anchorCtr="0">
            <a:noAutofit/>
          </a:bodyPr>
          <a:lstStyle/>
          <a:p>
            <a:endParaRPr sz="1050"/>
          </a:p>
        </p:txBody>
      </p:sp>
      <p:sp>
        <p:nvSpPr>
          <p:cNvPr id="390" name="Shape 390"/>
          <p:cNvSpPr txBox="1"/>
          <p:nvPr/>
        </p:nvSpPr>
        <p:spPr>
          <a:xfrm>
            <a:off x="178766" y="515649"/>
            <a:ext cx="4917600" cy="1205400"/>
          </a:xfrm>
          <a:prstGeom prst="rect">
            <a:avLst/>
          </a:prstGeom>
          <a:noFill/>
          <a:ln>
            <a:noFill/>
          </a:ln>
        </p:spPr>
        <p:txBody>
          <a:bodyPr lIns="68569" tIns="68569" rIns="68569" bIns="68569" anchor="t" anchorCtr="0">
            <a:noAutofit/>
          </a:bodyPr>
          <a:lstStyle/>
          <a:p>
            <a:pPr>
              <a:buClr>
                <a:schemeClr val="dk1"/>
              </a:buClr>
              <a:buSzPct val="25000"/>
            </a:pPr>
            <a:r>
              <a:rPr lang="en" sz="3600" dirty="0">
                <a:solidFill>
                  <a:srgbClr val="FFFFFF"/>
                </a:solidFill>
                <a:latin typeface="Open Sans"/>
                <a:ea typeface="Open Sans"/>
                <a:cs typeface="Open Sans"/>
                <a:sym typeface="Open Sans"/>
              </a:rPr>
              <a:t>Put data, materials, and code on the OSF</a:t>
            </a:r>
          </a:p>
        </p:txBody>
      </p:sp>
    </p:spTree>
    <p:extLst>
      <p:ext uri="{BB962C8B-B14F-4D97-AF65-F5344CB8AC3E}">
        <p14:creationId xmlns:p14="http://schemas.microsoft.com/office/powerpoint/2010/main" val="380864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Screen Shot 2017-03-17 at 9.58.35 AM.png" descr="Screen Shot 2017-03-17 at 9.58.35 AM.png"/>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6401" y="0"/>
            <a:ext cx="5601788" cy="4452079"/>
          </a:xfrm>
          <a:prstGeom prst="rect">
            <a:avLst/>
          </a:prstGeom>
          <a:ln w="12700">
            <a:miter lim="400000"/>
          </a:ln>
        </p:spPr>
      </p:pic>
      <p:pic>
        <p:nvPicPr>
          <p:cNvPr id="2" name="Google Shape;79;p17">
            <a:extLst>
              <a:ext uri="{FF2B5EF4-FFF2-40B4-BE49-F238E27FC236}">
                <a16:creationId xmlns:a16="http://schemas.microsoft.com/office/drawing/2014/main" id="{386A9AD0-A5A6-2004-B07E-DE44E65EF9B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3" name="Picture 2">
            <a:extLst>
              <a:ext uri="{FF2B5EF4-FFF2-40B4-BE49-F238E27FC236}">
                <a16:creationId xmlns:a16="http://schemas.microsoft.com/office/drawing/2014/main" id="{DC593076-7464-D2BD-D9D7-7622E1C89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9525" y="2313378"/>
            <a:ext cx="5152069" cy="2657736"/>
          </a:xfrm>
          <a:prstGeom prst="rect">
            <a:avLst/>
          </a:prstGeom>
        </p:spPr>
      </p:pic>
    </p:spTree>
    <p:extLst>
      <p:ext uri="{BB962C8B-B14F-4D97-AF65-F5344CB8AC3E}">
        <p14:creationId xmlns:p14="http://schemas.microsoft.com/office/powerpoint/2010/main" val="3742370945"/>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a:xfrm>
            <a:off x="3292500" y="184000"/>
            <a:ext cx="5539800" cy="79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a:latin typeface="Open Sans Medium"/>
                <a:ea typeface="Open Sans Medium"/>
                <a:cs typeface="Open Sans Medium"/>
                <a:sym typeface="Open Sans Medium"/>
              </a:rPr>
              <a:t>Thank you!</a:t>
            </a:r>
            <a:endParaRPr sz="4000">
              <a:latin typeface="Open Sans Medium"/>
              <a:ea typeface="Open Sans Medium"/>
              <a:cs typeface="Open Sans Medium"/>
              <a:sym typeface="Open Sans Medium"/>
            </a:endParaRPr>
          </a:p>
        </p:txBody>
      </p:sp>
      <p:pic>
        <p:nvPicPr>
          <p:cNvPr id="205" name="Google Shape;205;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3020401" cy="5143500"/>
          </a:xfrm>
          <a:prstGeom prst="rect">
            <a:avLst/>
          </a:prstGeom>
          <a:noFill/>
          <a:ln>
            <a:noFill/>
          </a:ln>
        </p:spPr>
      </p:pic>
      <p:pic>
        <p:nvPicPr>
          <p:cNvPr id="206" name="Google Shape;206;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2137" y="4291050"/>
            <a:ext cx="2576123" cy="616350"/>
          </a:xfrm>
          <a:prstGeom prst="rect">
            <a:avLst/>
          </a:prstGeom>
          <a:noFill/>
          <a:ln>
            <a:noFill/>
          </a:ln>
        </p:spPr>
      </p:pic>
      <p:sp>
        <p:nvSpPr>
          <p:cNvPr id="207" name="Google Shape;207;p28"/>
          <p:cNvSpPr txBox="1"/>
          <p:nvPr/>
        </p:nvSpPr>
        <p:spPr>
          <a:xfrm>
            <a:off x="3292500" y="1228450"/>
            <a:ext cx="5539800" cy="34055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latin typeface="Open Sans"/>
                <a:ea typeface="Open Sans"/>
                <a:cs typeface="Open Sans"/>
                <a:sym typeface="Open Sans"/>
              </a:rPr>
              <a:t>Slides: </a:t>
            </a:r>
            <a:r>
              <a:rPr lang="en-US" dirty="0">
                <a:solidFill>
                  <a:schemeClr val="dk1"/>
                </a:solidFill>
                <a:latin typeface="Open Sans"/>
                <a:ea typeface="Open Sans"/>
                <a:cs typeface="Open Sans"/>
                <a:sym typeface="Open Sans"/>
                <a:hlinkClick r:id="rId5"/>
              </a:rPr>
              <a:t>https://osf.io/5jhvd/</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Open Sans"/>
                <a:ea typeface="Open Sans"/>
                <a:cs typeface="Open Sans"/>
                <a:sym typeface="Open Sans"/>
              </a:rPr>
              <a:t>David Mellor</a:t>
            </a:r>
            <a:endParaRPr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chemeClr val="dk1"/>
                </a:solidFill>
                <a:latin typeface="Open Sans"/>
                <a:ea typeface="Open Sans"/>
                <a:cs typeface="Open Sans"/>
                <a:sym typeface="Open Sans"/>
              </a:rPr>
              <a:t>Director of Policy</a:t>
            </a:r>
            <a:endParaRPr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Open Sans"/>
                <a:ea typeface="Open Sans"/>
                <a:cs typeface="Open Sans"/>
                <a:sym typeface="Open Sans"/>
              </a:rPr>
              <a:t>Center for Open Science</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chemeClr val="dk1"/>
                </a:solidFill>
                <a:latin typeface="Open Sans"/>
                <a:ea typeface="Open Sans"/>
                <a:cs typeface="Open Sans"/>
                <a:sym typeface="Open Sans"/>
              </a:rPr>
              <a:t>Policy Memo: </a:t>
            </a:r>
          </a:p>
          <a:p>
            <a:pPr marL="0" lvl="0" indent="0" algn="l" rtl="0">
              <a:lnSpc>
                <a:spcPct val="115000"/>
              </a:lnSpc>
              <a:spcBef>
                <a:spcPts val="0"/>
              </a:spcBef>
              <a:spcAft>
                <a:spcPts val="0"/>
              </a:spcAft>
              <a:buNone/>
            </a:pPr>
            <a:r>
              <a:rPr lang="en-US" dirty="0">
                <a:solidFill>
                  <a:schemeClr val="dk1"/>
                </a:solidFill>
                <a:latin typeface="Open Sans"/>
                <a:ea typeface="Open Sans"/>
                <a:cs typeface="Open Sans"/>
                <a:sym typeface="Open Sans"/>
                <a:hlinkClick r:id="rId6"/>
              </a:rPr>
              <a:t>https://fas.org/publication/data-sharing-management/</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chemeClr val="dk1"/>
              </a:solidFill>
              <a:latin typeface="Open Sans"/>
              <a:ea typeface="Open Sans"/>
              <a:cs typeface="Open Sans"/>
              <a:sym typeface="Open Sans"/>
            </a:endParaRPr>
          </a:p>
        </p:txBody>
      </p:sp>
      <p:pic>
        <p:nvPicPr>
          <p:cNvPr id="208" name="Google Shape;208;p28"/>
          <p:cNvPicPr preferRelativeResize="0"/>
          <p:nvPr/>
        </p:nvPicPr>
        <p:blipFill>
          <a:blip r:embed="rId7">
            <a:alphaModFix/>
          </a:blip>
          <a:stretch>
            <a:fillRect/>
          </a:stretch>
        </p:blipFill>
        <p:spPr>
          <a:xfrm>
            <a:off x="6701247" y="1302013"/>
            <a:ext cx="2009775" cy="1485900"/>
          </a:xfrm>
          <a:prstGeom prst="rect">
            <a:avLst/>
          </a:prstGeom>
          <a:noFill/>
          <a:ln>
            <a:noFill/>
          </a:ln>
        </p:spPr>
      </p:pic>
      <p:sp>
        <p:nvSpPr>
          <p:cNvPr id="209" name="Google Shape;209;p28"/>
          <p:cNvSpPr txBox="1"/>
          <p:nvPr/>
        </p:nvSpPr>
        <p:spPr>
          <a:xfrm>
            <a:off x="6588513" y="2912911"/>
            <a:ext cx="2431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“Nullius in </a:t>
            </a:r>
            <a:r>
              <a:rPr lang="en" dirty="0" err="1"/>
              <a:t>verba</a:t>
            </a:r>
            <a:r>
              <a:rPr lang="en" dirty="0"/>
              <a:t>”  ~  “Take no one’s word for it”</a:t>
            </a:r>
            <a:endParaRPr dirty="0"/>
          </a:p>
          <a:p>
            <a:pPr marL="0" lvl="0" indent="0" algn="l" rtl="0">
              <a:spcBef>
                <a:spcPts val="0"/>
              </a:spcBef>
              <a:spcAft>
                <a:spcPts val="0"/>
              </a:spcAft>
              <a:buNone/>
            </a:pPr>
            <a:endParaRPr dirty="0"/>
          </a:p>
        </p:txBody>
      </p:sp>
      <p:pic>
        <p:nvPicPr>
          <p:cNvPr id="1026" name="Picture 2" descr="CC0">
            <a:extLst>
              <a:ext uri="{FF2B5EF4-FFF2-40B4-BE49-F238E27FC236}">
                <a16:creationId xmlns:a16="http://schemas.microsoft.com/office/drawing/2014/main" id="{57BE1F8A-4412-E6AA-E3A0-B6530699169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04263" y="4599225"/>
            <a:ext cx="1117600" cy="39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0B30-68EE-37A0-FDF1-F3226965CB06}"/>
              </a:ext>
            </a:extLst>
          </p:cNvPr>
          <p:cNvSpPr>
            <a:spLocks noGrp="1"/>
          </p:cNvSpPr>
          <p:nvPr>
            <p:ph type="title"/>
          </p:nvPr>
        </p:nvSpPr>
        <p:spPr>
          <a:xfrm>
            <a:off x="1054268" y="277763"/>
            <a:ext cx="5788792" cy="611734"/>
          </a:xfrm>
        </p:spPr>
        <p:txBody>
          <a:bodyPr>
            <a:normAutofit fontScale="90000"/>
          </a:bodyPr>
          <a:lstStyle/>
          <a:p>
            <a:r>
              <a:rPr lang="en-US" dirty="0"/>
              <a:t>Overview</a:t>
            </a:r>
          </a:p>
        </p:txBody>
      </p:sp>
      <p:pic>
        <p:nvPicPr>
          <p:cNvPr id="3" name="Google Shape;79;p17">
            <a:extLst>
              <a:ext uri="{FF2B5EF4-FFF2-40B4-BE49-F238E27FC236}">
                <a16:creationId xmlns:a16="http://schemas.microsoft.com/office/drawing/2014/main" id="{3A6CB5FF-8CD7-DF18-D7F2-94F9F543476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sp>
        <p:nvSpPr>
          <p:cNvPr id="4" name="TextBox 3">
            <a:extLst>
              <a:ext uri="{FF2B5EF4-FFF2-40B4-BE49-F238E27FC236}">
                <a16:creationId xmlns:a16="http://schemas.microsoft.com/office/drawing/2014/main" id="{EB582F6F-1894-80A4-BFDB-6B1069C48CA5}"/>
              </a:ext>
            </a:extLst>
          </p:cNvPr>
          <p:cNvSpPr txBox="1"/>
          <p:nvPr/>
        </p:nvSpPr>
        <p:spPr>
          <a:xfrm>
            <a:off x="1054268" y="1479143"/>
            <a:ext cx="6264774" cy="2246769"/>
          </a:xfrm>
          <a:prstGeom prst="rect">
            <a:avLst/>
          </a:prstGeom>
          <a:noFill/>
        </p:spPr>
        <p:txBody>
          <a:bodyPr wrap="square" rtlCol="0">
            <a:spAutoFit/>
          </a:bodyPr>
          <a:lstStyle/>
          <a:p>
            <a:pPr>
              <a:spcAft>
                <a:spcPts val="600"/>
              </a:spcAft>
            </a:pPr>
            <a:r>
              <a:rPr lang="en-US" sz="2000" dirty="0"/>
              <a:t>Center for Open Science mission and strategy</a:t>
            </a:r>
          </a:p>
          <a:p>
            <a:pPr>
              <a:spcAft>
                <a:spcPts val="600"/>
              </a:spcAft>
            </a:pPr>
            <a:endParaRPr lang="en-US" sz="2000" dirty="0"/>
          </a:p>
          <a:p>
            <a:pPr>
              <a:spcAft>
                <a:spcPts val="600"/>
              </a:spcAft>
            </a:pPr>
            <a:r>
              <a:rPr lang="en-US" sz="2000" dirty="0"/>
              <a:t>New and upcoming open science requirements for federal funding</a:t>
            </a:r>
          </a:p>
          <a:p>
            <a:pPr>
              <a:spcAft>
                <a:spcPts val="600"/>
              </a:spcAft>
            </a:pPr>
            <a:endParaRPr lang="en-US" sz="2000" dirty="0"/>
          </a:p>
          <a:p>
            <a:pPr>
              <a:spcAft>
                <a:spcPts val="600"/>
              </a:spcAft>
            </a:pPr>
            <a:r>
              <a:rPr lang="en-US" sz="2000" dirty="0"/>
              <a:t>OSF: tools to enable open science practices</a:t>
            </a:r>
          </a:p>
        </p:txBody>
      </p:sp>
    </p:spTree>
    <p:extLst>
      <p:ext uri="{BB962C8B-B14F-4D97-AF65-F5344CB8AC3E}">
        <p14:creationId xmlns:p14="http://schemas.microsoft.com/office/powerpoint/2010/main" val="550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19" name="Picture 18">
            <a:extLst>
              <a:ext uri="{FF2B5EF4-FFF2-40B4-BE49-F238E27FC236}">
                <a16:creationId xmlns:a16="http://schemas.microsoft.com/office/drawing/2014/main" id="{AF20E085-4949-ACCA-B287-1533ECE0D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0478" y="1492043"/>
            <a:ext cx="4303044" cy="3049838"/>
          </a:xfrm>
          <a:prstGeom prst="rect">
            <a:avLst/>
          </a:prstGeom>
        </p:spPr>
      </p:pic>
      <p:sp>
        <p:nvSpPr>
          <p:cNvPr id="21" name="TextBox 20">
            <a:extLst>
              <a:ext uri="{FF2B5EF4-FFF2-40B4-BE49-F238E27FC236}">
                <a16:creationId xmlns:a16="http://schemas.microsoft.com/office/drawing/2014/main" id="{D0B09657-7399-1599-3FB7-1259DA0EDC35}"/>
              </a:ext>
            </a:extLst>
          </p:cNvPr>
          <p:cNvSpPr txBox="1"/>
          <p:nvPr/>
        </p:nvSpPr>
        <p:spPr>
          <a:xfrm>
            <a:off x="1949116" y="4793786"/>
            <a:ext cx="7194884" cy="307777"/>
          </a:xfrm>
          <a:prstGeom prst="rect">
            <a:avLst/>
          </a:prstGeom>
          <a:noFill/>
        </p:spPr>
        <p:txBody>
          <a:bodyPr wrap="square">
            <a:spAutoFit/>
          </a:bodyPr>
          <a:lstStyle/>
          <a:p>
            <a:r>
              <a:rPr lang="en-US" dirty="0">
                <a:hlinkClick r:id="rId5"/>
              </a:rPr>
              <a:t>https://www.cos.io/about/supporters</a:t>
            </a:r>
            <a:r>
              <a:rPr lang="en-US" dirty="0"/>
              <a:t> and </a:t>
            </a:r>
            <a:r>
              <a:rPr lang="en-US" dirty="0">
                <a:hlinkClick r:id="rId6"/>
              </a:rPr>
              <a:t>https://osf.io/8km72/</a:t>
            </a:r>
            <a:r>
              <a:rPr lang="en-US" dirty="0"/>
              <a:t> </a:t>
            </a:r>
          </a:p>
        </p:txBody>
      </p:sp>
      <p:pic>
        <p:nvPicPr>
          <p:cNvPr id="1026" name="Picture 2" descr="Center for Open Science">
            <a:extLst>
              <a:ext uri="{FF2B5EF4-FFF2-40B4-BE49-F238E27FC236}">
                <a16:creationId xmlns:a16="http://schemas.microsoft.com/office/drawing/2014/main" id="{E4EBA445-E6F3-27DC-DD53-AA87D991C33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46767" y="-32876"/>
            <a:ext cx="2558716" cy="153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2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292500" y="184000"/>
            <a:ext cx="5539800" cy="1153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000" dirty="0">
                <a:latin typeface="Open Sans Medium"/>
                <a:ea typeface="Open Sans Medium"/>
                <a:cs typeface="Open Sans Medium"/>
                <a:sym typeface="Open Sans Medium"/>
              </a:rPr>
              <a:t>Center for Open Science</a:t>
            </a:r>
            <a:endParaRPr sz="4000" dirty="0">
              <a:latin typeface="Open Sans Medium"/>
              <a:ea typeface="Open Sans Medium"/>
              <a:cs typeface="Open Sans Medium"/>
              <a:sym typeface="Open Sans Medium"/>
            </a:endParaRPr>
          </a:p>
        </p:txBody>
      </p:sp>
      <p:pic>
        <p:nvPicPr>
          <p:cNvPr id="72" name="Google Shape;72;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3020401" cy="5143500"/>
          </a:xfrm>
          <a:prstGeom prst="rect">
            <a:avLst/>
          </a:prstGeom>
          <a:noFill/>
          <a:ln>
            <a:noFill/>
          </a:ln>
        </p:spPr>
      </p:pic>
      <p:pic>
        <p:nvPicPr>
          <p:cNvPr id="73" name="Google Shape;73;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2137" y="4291050"/>
            <a:ext cx="2576123" cy="616350"/>
          </a:xfrm>
          <a:prstGeom prst="rect">
            <a:avLst/>
          </a:prstGeom>
          <a:noFill/>
          <a:ln>
            <a:noFill/>
          </a:ln>
        </p:spPr>
      </p:pic>
      <p:sp>
        <p:nvSpPr>
          <p:cNvPr id="74" name="Google Shape;74;p16"/>
          <p:cNvSpPr txBox="1"/>
          <p:nvPr/>
        </p:nvSpPr>
        <p:spPr>
          <a:xfrm>
            <a:off x="3485455" y="1950999"/>
            <a:ext cx="4984009" cy="1671196"/>
          </a:xfrm>
          <a:prstGeom prst="rect">
            <a:avLst/>
          </a:prstGeom>
          <a:noFill/>
          <a:ln>
            <a:noFill/>
          </a:ln>
        </p:spPr>
        <p:txBody>
          <a:bodyPr spcFirstLastPara="1" wrap="square" lIns="91425" tIns="91425" rIns="91425" bIns="91425" anchor="t" anchorCtr="0">
            <a:spAutoFit/>
          </a:bodyPr>
          <a:lstStyle/>
          <a:p>
            <a:pPr lvl="0">
              <a:lnSpc>
                <a:spcPct val="115000"/>
              </a:lnSpc>
            </a:pPr>
            <a:r>
              <a:rPr lang="en-US" sz="2800" dirty="0">
                <a:solidFill>
                  <a:schemeClr val="dk1"/>
                </a:solidFill>
                <a:latin typeface="Open Sans"/>
                <a:ea typeface="Open Sans"/>
                <a:cs typeface="Open Sans"/>
                <a:sym typeface="Open Sans"/>
              </a:rPr>
              <a:t>Our mission is to increase openness, integrity, and reproducibility of research.</a:t>
            </a:r>
            <a:endParaRPr sz="28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8722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3" name="Picture 2">
            <a:extLst>
              <a:ext uri="{FF2B5EF4-FFF2-40B4-BE49-F238E27FC236}">
                <a16:creationId xmlns:a16="http://schemas.microsoft.com/office/drawing/2014/main" id="{D01D14E4-29FB-72A1-8DA1-E81B19BA77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1792" y="319746"/>
            <a:ext cx="7846265" cy="450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0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9;p17">
            <a:extLst>
              <a:ext uri="{FF2B5EF4-FFF2-40B4-BE49-F238E27FC236}">
                <a16:creationId xmlns:a16="http://schemas.microsoft.com/office/drawing/2014/main" id="{3A6CB5FF-8CD7-DF18-D7F2-94F9F543476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5" name="Picture 4">
            <a:extLst>
              <a:ext uri="{FF2B5EF4-FFF2-40B4-BE49-F238E27FC236}">
                <a16:creationId xmlns:a16="http://schemas.microsoft.com/office/drawing/2014/main" id="{355327C4-987D-C034-F83C-E813C6321CB4}"/>
              </a:ext>
            </a:extLst>
          </p:cNvPr>
          <p:cNvPicPr>
            <a:picLocks noChangeAspect="1"/>
          </p:cNvPicPr>
          <p:nvPr/>
        </p:nvPicPr>
        <p:blipFill>
          <a:blip r:embed="rId3"/>
          <a:stretch>
            <a:fillRect/>
          </a:stretch>
        </p:blipFill>
        <p:spPr>
          <a:xfrm>
            <a:off x="1521129" y="0"/>
            <a:ext cx="6101741" cy="5143500"/>
          </a:xfrm>
          <a:prstGeom prst="rect">
            <a:avLst/>
          </a:prstGeom>
          <a:ln>
            <a:solidFill>
              <a:schemeClr val="accent1"/>
            </a:solidFill>
          </a:ln>
        </p:spPr>
      </p:pic>
    </p:spTree>
    <p:extLst>
      <p:ext uri="{BB962C8B-B14F-4D97-AF65-F5344CB8AC3E}">
        <p14:creationId xmlns:p14="http://schemas.microsoft.com/office/powerpoint/2010/main" val="154807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9;p17">
            <a:extLst>
              <a:ext uri="{FF2B5EF4-FFF2-40B4-BE49-F238E27FC236}">
                <a16:creationId xmlns:a16="http://schemas.microsoft.com/office/drawing/2014/main" id="{3A6CB5FF-8CD7-DF18-D7F2-94F9F543476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6" name="Picture 5">
            <a:extLst>
              <a:ext uri="{FF2B5EF4-FFF2-40B4-BE49-F238E27FC236}">
                <a16:creationId xmlns:a16="http://schemas.microsoft.com/office/drawing/2014/main" id="{A9BCC608-7424-E3CB-4B93-D113E780385C}"/>
              </a:ext>
            </a:extLst>
          </p:cNvPr>
          <p:cNvPicPr>
            <a:picLocks noChangeAspect="1"/>
          </p:cNvPicPr>
          <p:nvPr/>
        </p:nvPicPr>
        <p:blipFill>
          <a:blip r:embed="rId3"/>
          <a:stretch>
            <a:fillRect/>
          </a:stretch>
        </p:blipFill>
        <p:spPr>
          <a:xfrm>
            <a:off x="876757" y="122120"/>
            <a:ext cx="6116883" cy="4899259"/>
          </a:xfrm>
          <a:prstGeom prst="rect">
            <a:avLst/>
          </a:prstGeom>
          <a:ln>
            <a:solidFill>
              <a:schemeClr val="accent1"/>
            </a:solidFill>
          </a:ln>
        </p:spPr>
      </p:pic>
      <p:sp>
        <p:nvSpPr>
          <p:cNvPr id="10" name="Rectangle 9">
            <a:extLst>
              <a:ext uri="{FF2B5EF4-FFF2-40B4-BE49-F238E27FC236}">
                <a16:creationId xmlns:a16="http://schemas.microsoft.com/office/drawing/2014/main" id="{75EE31B8-C1BA-215F-081F-FF2CBA760F11}"/>
              </a:ext>
            </a:extLst>
          </p:cNvPr>
          <p:cNvSpPr/>
          <p:nvPr/>
        </p:nvSpPr>
        <p:spPr>
          <a:xfrm>
            <a:off x="1299411" y="316927"/>
            <a:ext cx="5515993" cy="115974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E658D41-F26F-0CFD-76FA-7DAE74AE6A4A}"/>
              </a:ext>
            </a:extLst>
          </p:cNvPr>
          <p:cNvGrpSpPr/>
          <p:nvPr/>
        </p:nvGrpSpPr>
        <p:grpSpPr>
          <a:xfrm>
            <a:off x="1299411" y="1425555"/>
            <a:ext cx="6308955" cy="1973701"/>
            <a:chOff x="1299411" y="1425555"/>
            <a:chExt cx="6308955" cy="1973701"/>
          </a:xfrm>
        </p:grpSpPr>
        <p:sp>
          <p:nvSpPr>
            <p:cNvPr id="9" name="TextBox 8">
              <a:extLst>
                <a:ext uri="{FF2B5EF4-FFF2-40B4-BE49-F238E27FC236}">
                  <a16:creationId xmlns:a16="http://schemas.microsoft.com/office/drawing/2014/main" id="{C2525A9A-AF54-01D2-164C-7E0060D8F71E}"/>
                </a:ext>
              </a:extLst>
            </p:cNvPr>
            <p:cNvSpPr txBox="1"/>
            <p:nvPr/>
          </p:nvSpPr>
          <p:spPr>
            <a:xfrm>
              <a:off x="1896895" y="1768040"/>
              <a:ext cx="5711471" cy="1631216"/>
            </a:xfrm>
            <a:prstGeom prst="rect">
              <a:avLst/>
            </a:prstGeom>
            <a:solidFill>
              <a:schemeClr val="bg1"/>
            </a:solidFill>
            <a:ln>
              <a:solidFill>
                <a:schemeClr val="accent1"/>
              </a:solidFill>
            </a:ln>
          </p:spPr>
          <p:txBody>
            <a:bodyPr wrap="square" rtlCol="0">
              <a:spAutoFit/>
            </a:bodyPr>
            <a:lstStyle/>
            <a:p>
              <a:r>
                <a:rPr lang="en-US" sz="2000" dirty="0"/>
                <a:t>“Scientific data underlying peer-reviewed scholarly publications resulting from federally funded research should be made freely available and publicly accessible by default at the time of publication.”</a:t>
              </a:r>
            </a:p>
          </p:txBody>
        </p:sp>
        <p:cxnSp>
          <p:nvCxnSpPr>
            <p:cNvPr id="12" name="Straight Connector 11">
              <a:extLst>
                <a:ext uri="{FF2B5EF4-FFF2-40B4-BE49-F238E27FC236}">
                  <a16:creationId xmlns:a16="http://schemas.microsoft.com/office/drawing/2014/main" id="{73946961-15EC-7F5E-547F-8C639876001A}"/>
                </a:ext>
              </a:extLst>
            </p:cNvPr>
            <p:cNvCxnSpPr>
              <a:cxnSpLocks/>
            </p:cNvCxnSpPr>
            <p:nvPr/>
          </p:nvCxnSpPr>
          <p:spPr>
            <a:xfrm flipH="1" flipV="1">
              <a:off x="1299411" y="1476671"/>
              <a:ext cx="597484" cy="29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D78FA6-C909-2A73-5527-C15623CC7A6C}"/>
                </a:ext>
              </a:extLst>
            </p:cNvPr>
            <p:cNvCxnSpPr>
              <a:cxnSpLocks/>
            </p:cNvCxnSpPr>
            <p:nvPr/>
          </p:nvCxnSpPr>
          <p:spPr>
            <a:xfrm flipH="1" flipV="1">
              <a:off x="6815404" y="1425555"/>
              <a:ext cx="792962" cy="34248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34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9;p17">
            <a:extLst>
              <a:ext uri="{FF2B5EF4-FFF2-40B4-BE49-F238E27FC236}">
                <a16:creationId xmlns:a16="http://schemas.microsoft.com/office/drawing/2014/main" id="{3A6CB5FF-8CD7-DF18-D7F2-94F9F543476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pic>
        <p:nvPicPr>
          <p:cNvPr id="6" name="Picture 5">
            <a:extLst>
              <a:ext uri="{FF2B5EF4-FFF2-40B4-BE49-F238E27FC236}">
                <a16:creationId xmlns:a16="http://schemas.microsoft.com/office/drawing/2014/main" id="{A9BCC608-7424-E3CB-4B93-D113E780385C}"/>
              </a:ext>
            </a:extLst>
          </p:cNvPr>
          <p:cNvPicPr>
            <a:picLocks noChangeAspect="1"/>
          </p:cNvPicPr>
          <p:nvPr/>
        </p:nvPicPr>
        <p:blipFill>
          <a:blip r:embed="rId3"/>
          <a:stretch>
            <a:fillRect/>
          </a:stretch>
        </p:blipFill>
        <p:spPr>
          <a:xfrm>
            <a:off x="876757" y="122120"/>
            <a:ext cx="6116883" cy="4899259"/>
          </a:xfrm>
          <a:prstGeom prst="rect">
            <a:avLst/>
          </a:prstGeom>
          <a:ln>
            <a:solidFill>
              <a:schemeClr val="accent1"/>
            </a:solidFill>
          </a:ln>
        </p:spPr>
      </p:pic>
      <p:sp>
        <p:nvSpPr>
          <p:cNvPr id="10" name="Rectangle 9">
            <a:extLst>
              <a:ext uri="{FF2B5EF4-FFF2-40B4-BE49-F238E27FC236}">
                <a16:creationId xmlns:a16="http://schemas.microsoft.com/office/drawing/2014/main" id="{75EE31B8-C1BA-215F-081F-FF2CBA760F11}"/>
              </a:ext>
            </a:extLst>
          </p:cNvPr>
          <p:cNvSpPr/>
          <p:nvPr/>
        </p:nvSpPr>
        <p:spPr>
          <a:xfrm>
            <a:off x="1299411" y="4225491"/>
            <a:ext cx="5601903" cy="7958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E658D41-F26F-0CFD-76FA-7DAE74AE6A4A}"/>
              </a:ext>
            </a:extLst>
          </p:cNvPr>
          <p:cNvGrpSpPr/>
          <p:nvPr/>
        </p:nvGrpSpPr>
        <p:grpSpPr>
          <a:xfrm>
            <a:off x="1289785" y="240632"/>
            <a:ext cx="6891689" cy="3984859"/>
            <a:chOff x="1289785" y="240632"/>
            <a:chExt cx="6891689" cy="3984859"/>
          </a:xfrm>
        </p:grpSpPr>
        <p:sp>
          <p:nvSpPr>
            <p:cNvPr id="9" name="TextBox 8">
              <a:extLst>
                <a:ext uri="{FF2B5EF4-FFF2-40B4-BE49-F238E27FC236}">
                  <a16:creationId xmlns:a16="http://schemas.microsoft.com/office/drawing/2014/main" id="{C2525A9A-AF54-01D2-164C-7E0060D8F71E}"/>
                </a:ext>
              </a:extLst>
            </p:cNvPr>
            <p:cNvSpPr txBox="1"/>
            <p:nvPr/>
          </p:nvSpPr>
          <p:spPr>
            <a:xfrm>
              <a:off x="1482291" y="240632"/>
              <a:ext cx="6699183" cy="3253339"/>
            </a:xfrm>
            <a:prstGeom prst="rect">
              <a:avLst/>
            </a:prstGeom>
            <a:solidFill>
              <a:schemeClr val="bg1"/>
            </a:solidFill>
            <a:ln>
              <a:solidFill>
                <a:schemeClr val="accent1"/>
              </a:solidFill>
            </a:ln>
          </p:spPr>
          <p:txBody>
            <a:bodyPr wrap="square" rtlCol="0">
              <a:spAutoFit/>
            </a:bodyPr>
            <a:lstStyle/>
            <a:p>
              <a:r>
                <a:rPr lang="en-US" sz="2000" dirty="0"/>
                <a:t>“For the purposes of this memorandum, “scientific data” include the </a:t>
              </a:r>
              <a:r>
                <a:rPr lang="en-US" sz="2000" b="1" dirty="0"/>
                <a:t>recorded factual material commonly accepted in the scientific community as of sufficient quality to validate and replicate research findings</a:t>
              </a:r>
              <a:r>
                <a:rPr lang="en-US" sz="2000" dirty="0"/>
                <a:t>. Such scientific data do not include laboratory notebooks, preliminary analyses, case report forms, drafts of scientific papers, plans for future research, peer-reviews, communications with colleagues, or physical objects and materials, such as laboratory specimens, artifacts, or field notes.”</a:t>
              </a:r>
            </a:p>
          </p:txBody>
        </p:sp>
        <p:cxnSp>
          <p:nvCxnSpPr>
            <p:cNvPr id="12" name="Straight Connector 11">
              <a:extLst>
                <a:ext uri="{FF2B5EF4-FFF2-40B4-BE49-F238E27FC236}">
                  <a16:creationId xmlns:a16="http://schemas.microsoft.com/office/drawing/2014/main" id="{73946961-15EC-7F5E-547F-8C639876001A}"/>
                </a:ext>
              </a:extLst>
            </p:cNvPr>
            <p:cNvCxnSpPr/>
            <p:nvPr/>
          </p:nvCxnSpPr>
          <p:spPr>
            <a:xfrm flipV="1">
              <a:off x="1289785" y="3493971"/>
              <a:ext cx="192506" cy="712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D78FA6-C909-2A73-5527-C15623CC7A6C}"/>
                </a:ext>
              </a:extLst>
            </p:cNvPr>
            <p:cNvCxnSpPr>
              <a:cxnSpLocks/>
            </p:cNvCxnSpPr>
            <p:nvPr/>
          </p:nvCxnSpPr>
          <p:spPr>
            <a:xfrm flipV="1">
              <a:off x="6901314" y="3493971"/>
              <a:ext cx="1280160" cy="7315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74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52"/>
        <p:cNvGrpSpPr/>
        <p:nvPr/>
      </p:nvGrpSpPr>
      <p:grpSpPr>
        <a:xfrm>
          <a:off x="0" y="0"/>
          <a:ext cx="0" cy="0"/>
          <a:chOff x="0" y="0"/>
          <a:chExt cx="0" cy="0"/>
        </a:xfrm>
      </p:grpSpPr>
      <p:pic>
        <p:nvPicPr>
          <p:cNvPr id="2" name="Google Shape;79;p17">
            <a:extLst>
              <a:ext uri="{FF2B5EF4-FFF2-40B4-BE49-F238E27FC236}">
                <a16:creationId xmlns:a16="http://schemas.microsoft.com/office/drawing/2014/main" id="{C969BA1D-7281-8D1D-A664-41E0EB7E7D8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66401" cy="5143500"/>
          </a:xfrm>
          <a:prstGeom prst="rect">
            <a:avLst/>
          </a:prstGeom>
          <a:noFill/>
          <a:ln>
            <a:noFill/>
          </a:ln>
        </p:spPr>
      </p:pic>
      <p:sp>
        <p:nvSpPr>
          <p:cNvPr id="4" name="TextBox 3">
            <a:extLst>
              <a:ext uri="{FF2B5EF4-FFF2-40B4-BE49-F238E27FC236}">
                <a16:creationId xmlns:a16="http://schemas.microsoft.com/office/drawing/2014/main" id="{D8A23B4D-5F1C-179A-8D7A-9CDC2E152D23}"/>
              </a:ext>
            </a:extLst>
          </p:cNvPr>
          <p:cNvSpPr txBox="1"/>
          <p:nvPr/>
        </p:nvSpPr>
        <p:spPr>
          <a:xfrm>
            <a:off x="4629781" y="58304"/>
            <a:ext cx="4447854" cy="1323439"/>
          </a:xfrm>
          <a:prstGeom prst="rect">
            <a:avLst/>
          </a:prstGeom>
          <a:solidFill>
            <a:schemeClr val="bg1"/>
          </a:solidFill>
          <a:ln>
            <a:solidFill>
              <a:schemeClr val="tx1"/>
            </a:solidFill>
          </a:ln>
        </p:spPr>
        <p:txBody>
          <a:bodyPr wrap="square">
            <a:spAutoFit/>
          </a:bodyPr>
          <a:lstStyle/>
          <a:p>
            <a:r>
              <a:rPr lang="en-US" sz="2000" dirty="0"/>
              <a:t>“Recorded factual material commonly accepted in the scientific community as of sufficient quality to validate and replicate research findings.”</a:t>
            </a:r>
          </a:p>
        </p:txBody>
      </p:sp>
      <p:grpSp>
        <p:nvGrpSpPr>
          <p:cNvPr id="13" name="Group 12">
            <a:extLst>
              <a:ext uri="{FF2B5EF4-FFF2-40B4-BE49-F238E27FC236}">
                <a16:creationId xmlns:a16="http://schemas.microsoft.com/office/drawing/2014/main" id="{52E88CC1-BDCC-C6E8-3C47-F33D13816197}"/>
              </a:ext>
            </a:extLst>
          </p:cNvPr>
          <p:cNvGrpSpPr/>
          <p:nvPr/>
        </p:nvGrpSpPr>
        <p:grpSpPr>
          <a:xfrm>
            <a:off x="1020974" y="1445524"/>
            <a:ext cx="5964442" cy="919375"/>
            <a:chOff x="1020974" y="1445524"/>
            <a:chExt cx="5964442" cy="919375"/>
          </a:xfrm>
        </p:grpSpPr>
        <p:pic>
          <p:nvPicPr>
            <p:cNvPr id="5" name="Google Shape;4608;p332" descr="https://lh3.googleusercontent.com/Y1Eq3v24rRyGCROIEJhm3E5PXNlP4wOjN4efvQunniLPiFgeUXyJsTPq0hk7BR3nlSfwzAMTmY_-CoB9JLZRk2ggFmzMvB7B6sSGVd6E3wAMNedivTYYCVreUQ">
              <a:extLst>
                <a:ext uri="{FF2B5EF4-FFF2-40B4-BE49-F238E27FC236}">
                  <a16:creationId xmlns:a16="http://schemas.microsoft.com/office/drawing/2014/main" id="{0F2C3052-E7BA-8837-DEDB-7887A249F1D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20974" y="1445524"/>
              <a:ext cx="1018078" cy="919375"/>
            </a:xfrm>
            <a:prstGeom prst="rect">
              <a:avLst/>
            </a:prstGeom>
            <a:noFill/>
            <a:ln>
              <a:noFill/>
            </a:ln>
          </p:spPr>
        </p:pic>
        <p:sp>
          <p:nvSpPr>
            <p:cNvPr id="9" name="Google Shape;4558;p330">
              <a:extLst>
                <a:ext uri="{FF2B5EF4-FFF2-40B4-BE49-F238E27FC236}">
                  <a16:creationId xmlns:a16="http://schemas.microsoft.com/office/drawing/2014/main" id="{B76AE6AB-7577-D181-33FB-303F1C866718}"/>
                </a:ext>
              </a:extLst>
            </p:cNvPr>
            <p:cNvSpPr txBox="1"/>
            <p:nvPr/>
          </p:nvSpPr>
          <p:spPr>
            <a:xfrm>
              <a:off x="2158583" y="1779586"/>
              <a:ext cx="4826833" cy="460782"/>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 sz="1600" dirty="0">
                  <a:solidFill>
                    <a:schemeClr val="dk1"/>
                  </a:solidFill>
                  <a:latin typeface="Open Sans"/>
                  <a:ea typeface="Open Sans"/>
                  <a:cs typeface="Open Sans"/>
                  <a:sym typeface="Open Sans"/>
                </a:rPr>
                <a:t>Digital materials to conduct the work</a:t>
              </a:r>
              <a:endParaRPr sz="1600" dirty="0">
                <a:solidFill>
                  <a:srgbClr val="000000"/>
                </a:solidFill>
                <a:latin typeface="Open Sans"/>
                <a:ea typeface="Open Sans"/>
                <a:cs typeface="Open Sans"/>
                <a:sym typeface="Open Sans"/>
              </a:endParaRPr>
            </a:p>
          </p:txBody>
        </p:sp>
      </p:grpSp>
      <p:grpSp>
        <p:nvGrpSpPr>
          <p:cNvPr id="14" name="Group 13">
            <a:extLst>
              <a:ext uri="{FF2B5EF4-FFF2-40B4-BE49-F238E27FC236}">
                <a16:creationId xmlns:a16="http://schemas.microsoft.com/office/drawing/2014/main" id="{25CCD8C6-2F32-DDD9-D63F-0DA291555953}"/>
              </a:ext>
            </a:extLst>
          </p:cNvPr>
          <p:cNvGrpSpPr/>
          <p:nvPr/>
        </p:nvGrpSpPr>
        <p:grpSpPr>
          <a:xfrm>
            <a:off x="2320258" y="2283205"/>
            <a:ext cx="6150215" cy="997201"/>
            <a:chOff x="2320258" y="2283205"/>
            <a:chExt cx="6150215" cy="997201"/>
          </a:xfrm>
        </p:grpSpPr>
        <p:pic>
          <p:nvPicPr>
            <p:cNvPr id="6" name="Google Shape;4609;p332">
              <a:extLst>
                <a:ext uri="{FF2B5EF4-FFF2-40B4-BE49-F238E27FC236}">
                  <a16:creationId xmlns:a16="http://schemas.microsoft.com/office/drawing/2014/main" id="{FD56E707-903C-584B-F6B5-0CD8689533EA}"/>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20258" y="2283205"/>
              <a:ext cx="1095838" cy="997201"/>
            </a:xfrm>
            <a:prstGeom prst="rect">
              <a:avLst/>
            </a:prstGeom>
            <a:noFill/>
            <a:ln>
              <a:noFill/>
            </a:ln>
          </p:spPr>
        </p:pic>
        <p:sp>
          <p:nvSpPr>
            <p:cNvPr id="10" name="Google Shape;4558;p330">
              <a:extLst>
                <a:ext uri="{FF2B5EF4-FFF2-40B4-BE49-F238E27FC236}">
                  <a16:creationId xmlns:a16="http://schemas.microsoft.com/office/drawing/2014/main" id="{638B8D76-30E7-71B9-A94C-545B14BB0ADC}"/>
                </a:ext>
              </a:extLst>
            </p:cNvPr>
            <p:cNvSpPr txBox="1"/>
            <p:nvPr/>
          </p:nvSpPr>
          <p:spPr>
            <a:xfrm>
              <a:off x="3643640" y="2637484"/>
              <a:ext cx="4826833" cy="460782"/>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 sz="1600" dirty="0">
                  <a:solidFill>
                    <a:schemeClr val="dk1"/>
                  </a:solidFill>
                  <a:latin typeface="Open Sans"/>
                  <a:ea typeface="Open Sans"/>
                  <a:cs typeface="Open Sans"/>
                  <a:sym typeface="Open Sans"/>
                </a:rPr>
                <a:t>Code to analyze the results</a:t>
              </a:r>
              <a:endParaRPr sz="1600" dirty="0">
                <a:solidFill>
                  <a:srgbClr val="000000"/>
                </a:solidFill>
                <a:latin typeface="Open Sans"/>
                <a:ea typeface="Open Sans"/>
                <a:cs typeface="Open Sans"/>
                <a:sym typeface="Open Sans"/>
              </a:endParaRPr>
            </a:p>
          </p:txBody>
        </p:sp>
      </p:grpSp>
      <p:grpSp>
        <p:nvGrpSpPr>
          <p:cNvPr id="15" name="Group 14">
            <a:extLst>
              <a:ext uri="{FF2B5EF4-FFF2-40B4-BE49-F238E27FC236}">
                <a16:creationId xmlns:a16="http://schemas.microsoft.com/office/drawing/2014/main" id="{4E34872C-7964-4D1F-C2F0-C9ED6938478B}"/>
              </a:ext>
            </a:extLst>
          </p:cNvPr>
          <p:cNvGrpSpPr/>
          <p:nvPr/>
        </p:nvGrpSpPr>
        <p:grpSpPr>
          <a:xfrm>
            <a:off x="760038" y="3280406"/>
            <a:ext cx="7904277" cy="919692"/>
            <a:chOff x="760038" y="3280406"/>
            <a:chExt cx="7904277" cy="919692"/>
          </a:xfrm>
        </p:grpSpPr>
        <p:pic>
          <p:nvPicPr>
            <p:cNvPr id="7" name="Google Shape;4610;p332" descr="https://lh6.googleusercontent.com/L8K5MOmWFn4N4x38-wMkh-_uXoqBosbW0Ph46Xt5ksshklXX0MP5Rg_WvH_k5NRJGCfPp9rLW5kwMcDyPFMuioYgcS74zf4lyTVycjMKLIU9xKLWtJKwLg6SIw">
              <a:extLst>
                <a:ext uri="{FF2B5EF4-FFF2-40B4-BE49-F238E27FC236}">
                  <a16:creationId xmlns:a16="http://schemas.microsoft.com/office/drawing/2014/main" id="{7648A2F7-87C0-A835-AF9B-FF944609DE9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0038" y="3280406"/>
              <a:ext cx="1018100" cy="919692"/>
            </a:xfrm>
            <a:prstGeom prst="rect">
              <a:avLst/>
            </a:prstGeom>
            <a:noFill/>
            <a:ln>
              <a:noFill/>
            </a:ln>
          </p:spPr>
        </p:pic>
        <p:sp>
          <p:nvSpPr>
            <p:cNvPr id="11" name="Google Shape;4558;p330">
              <a:extLst>
                <a:ext uri="{FF2B5EF4-FFF2-40B4-BE49-F238E27FC236}">
                  <a16:creationId xmlns:a16="http://schemas.microsoft.com/office/drawing/2014/main" id="{A9B1988C-03D1-8B5B-C6B7-8A23BD520E86}"/>
                </a:ext>
              </a:extLst>
            </p:cNvPr>
            <p:cNvSpPr txBox="1"/>
            <p:nvPr/>
          </p:nvSpPr>
          <p:spPr>
            <a:xfrm>
              <a:off x="1903751" y="3591424"/>
              <a:ext cx="6760564" cy="460782"/>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 sz="1600" dirty="0">
                  <a:solidFill>
                    <a:schemeClr val="dk1"/>
                  </a:solidFill>
                  <a:latin typeface="Open Sans"/>
                  <a:ea typeface="Open Sans"/>
                  <a:cs typeface="Open Sans"/>
                  <a:sym typeface="Open Sans"/>
                </a:rPr>
                <a:t>Data that underlies results with rich metadata to understand context</a:t>
              </a:r>
              <a:endParaRPr sz="1600" dirty="0">
                <a:solidFill>
                  <a:srgbClr val="000000"/>
                </a:solidFill>
                <a:latin typeface="Open Sans"/>
                <a:ea typeface="Open Sans"/>
                <a:cs typeface="Open Sans"/>
                <a:sym typeface="Open Sans"/>
              </a:endParaRPr>
            </a:p>
          </p:txBody>
        </p:sp>
      </p:grpSp>
      <p:grpSp>
        <p:nvGrpSpPr>
          <p:cNvPr id="16" name="Group 15">
            <a:extLst>
              <a:ext uri="{FF2B5EF4-FFF2-40B4-BE49-F238E27FC236}">
                <a16:creationId xmlns:a16="http://schemas.microsoft.com/office/drawing/2014/main" id="{DF0518D5-88FD-3A08-586D-4F389225CC4D}"/>
              </a:ext>
            </a:extLst>
          </p:cNvPr>
          <p:cNvGrpSpPr/>
          <p:nvPr/>
        </p:nvGrpSpPr>
        <p:grpSpPr>
          <a:xfrm>
            <a:off x="2397996" y="4090057"/>
            <a:ext cx="6072478" cy="919145"/>
            <a:chOff x="2397996" y="4090057"/>
            <a:chExt cx="6072478" cy="919145"/>
          </a:xfrm>
        </p:grpSpPr>
        <p:pic>
          <p:nvPicPr>
            <p:cNvPr id="8" name="Google Shape;4612;p332" descr="https://lh6.googleusercontent.com/GuJGiJ3XNVkQn6FqHH7RkYM12dClc-6VnNznJa0DvSLqRwoK8us3A3ehsWQ-4rh4rNVZhkjvSj0BnILZuTZLQDN-3rcHrTiR7zX62-qlZn1V0scSSuAr9uLI1A">
              <a:extLst>
                <a:ext uri="{FF2B5EF4-FFF2-40B4-BE49-F238E27FC236}">
                  <a16:creationId xmlns:a16="http://schemas.microsoft.com/office/drawing/2014/main" id="{3E2462B8-3657-B7C5-7836-E4349880E447}"/>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97996" y="4090057"/>
              <a:ext cx="1018100" cy="919145"/>
            </a:xfrm>
            <a:prstGeom prst="rect">
              <a:avLst/>
            </a:prstGeom>
            <a:noFill/>
            <a:ln>
              <a:noFill/>
            </a:ln>
          </p:spPr>
        </p:pic>
        <p:sp>
          <p:nvSpPr>
            <p:cNvPr id="12" name="Google Shape;4558;p330">
              <a:extLst>
                <a:ext uri="{FF2B5EF4-FFF2-40B4-BE49-F238E27FC236}">
                  <a16:creationId xmlns:a16="http://schemas.microsoft.com/office/drawing/2014/main" id="{E4C551AE-6302-FC10-293B-4692FD18ED44}"/>
                </a:ext>
              </a:extLst>
            </p:cNvPr>
            <p:cNvSpPr txBox="1"/>
            <p:nvPr/>
          </p:nvSpPr>
          <p:spPr>
            <a:xfrm>
              <a:off x="3643641" y="4350231"/>
              <a:ext cx="4826833" cy="460782"/>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 sz="1600" dirty="0">
                  <a:solidFill>
                    <a:schemeClr val="dk1"/>
                  </a:solidFill>
                  <a:latin typeface="Open Sans"/>
                  <a:ea typeface="Open Sans"/>
                  <a:cs typeface="Open Sans"/>
                  <a:sym typeface="Open Sans"/>
                </a:rPr>
                <a:t>Preregistered with protocol to replicate methods</a:t>
              </a:r>
              <a:endParaRPr sz="1600" dirty="0">
                <a:solidFill>
                  <a:srgbClr val="000000"/>
                </a:solidFill>
                <a:latin typeface="Open Sans"/>
                <a:ea typeface="Open Sans"/>
                <a:cs typeface="Open Sans"/>
                <a:sym typeface="Open Sans"/>
              </a:endParaRPr>
            </a:p>
          </p:txBody>
        </p:sp>
      </p:grpSp>
    </p:spTree>
    <p:extLst>
      <p:ext uri="{BB962C8B-B14F-4D97-AF65-F5344CB8AC3E}">
        <p14:creationId xmlns:p14="http://schemas.microsoft.com/office/powerpoint/2010/main" val="23614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11953</TotalTime>
  <Words>410</Words>
  <Application>Microsoft Macintosh PowerPoint</Application>
  <PresentationFormat>On-screen Show (16:9)</PresentationFormat>
  <Paragraphs>39</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Open Sans ExtraBold</vt:lpstr>
      <vt:lpstr>Helvetica Neue Light</vt:lpstr>
      <vt:lpstr>Open Sans Medium</vt:lpstr>
      <vt:lpstr>Arial</vt:lpstr>
      <vt:lpstr>Open Sans</vt:lpstr>
      <vt:lpstr>Calibri</vt:lpstr>
      <vt:lpstr>Merriweather Sans</vt:lpstr>
      <vt:lpstr>Simple Light</vt:lpstr>
      <vt:lpstr>PowerPoint Presentation</vt:lpstr>
      <vt:lpstr>Overview</vt:lpstr>
      <vt:lpstr>PowerPoint Presentation</vt:lpstr>
      <vt:lpstr>Center for Open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Mellor</cp:lastModifiedBy>
  <cp:revision>19</cp:revision>
  <dcterms:modified xsi:type="dcterms:W3CDTF">2024-10-21T15:37:06Z</dcterms:modified>
</cp:coreProperties>
</file>