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webextensions/webextension2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355" r:id="rId7"/>
    <p:sldId id="273" r:id="rId8"/>
    <p:sldId id="272" r:id="rId9"/>
    <p:sldId id="263" r:id="rId10"/>
    <p:sldId id="350" r:id="rId11"/>
    <p:sldId id="260" r:id="rId12"/>
    <p:sldId id="259" r:id="rId13"/>
    <p:sldId id="268" r:id="rId14"/>
    <p:sldId id="264" r:id="rId15"/>
    <p:sldId id="347" r:id="rId16"/>
    <p:sldId id="269" r:id="rId17"/>
    <p:sldId id="258" r:id="rId18"/>
    <p:sldId id="271" r:id="rId19"/>
    <p:sldId id="283" r:id="rId20"/>
    <p:sldId id="270" r:id="rId21"/>
    <p:sldId id="277" r:id="rId22"/>
    <p:sldId id="265" r:id="rId23"/>
    <p:sldId id="276" r:id="rId24"/>
    <p:sldId id="282" r:id="rId25"/>
    <p:sldId id="275" r:id="rId26"/>
    <p:sldId id="279" r:id="rId27"/>
    <p:sldId id="280" r:id="rId28"/>
    <p:sldId id="281" r:id="rId29"/>
    <p:sldId id="261" r:id="rId30"/>
    <p:sldId id="364" r:id="rId31"/>
    <p:sldId id="278" r:id="rId32"/>
    <p:sldId id="262" r:id="rId33"/>
    <p:sldId id="267" r:id="rId34"/>
    <p:sldId id="32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0" autoAdjust="0"/>
    <p:restoredTop sz="86447" autoAdjust="0"/>
  </p:normalViewPr>
  <p:slideViewPr>
    <p:cSldViewPr snapToGrid="0">
      <p:cViewPr varScale="1">
        <p:scale>
          <a:sx n="62" d="100"/>
          <a:sy n="62" d="100"/>
        </p:scale>
        <p:origin x="70" y="436"/>
      </p:cViewPr>
      <p:guideLst/>
    </p:cSldViewPr>
  </p:slideViewPr>
  <p:outlineViewPr>
    <p:cViewPr>
      <p:scale>
        <a:sx n="33" d="100"/>
        <a:sy n="33" d="100"/>
      </p:scale>
      <p:origin x="0" y="-1312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02A85-EF78-4D6F-B245-83D7EB9EB86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4DBAAF9-45A7-465D-8825-3D130FD2AE55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/>
            </a:rPr>
            <a:t>Exam Rules</a:t>
          </a:r>
          <a:endParaRPr lang="en-US" dirty="0"/>
        </a:p>
      </dgm:t>
    </dgm:pt>
    <dgm:pt modelId="{6A7A5A1D-8C89-4284-92B6-E4D9B0534123}" type="parTrans" cxnId="{54DEAA79-235B-492D-B106-D39DEB7FFE95}">
      <dgm:prSet/>
      <dgm:spPr/>
      <dgm:t>
        <a:bodyPr/>
        <a:lstStyle/>
        <a:p>
          <a:endParaRPr lang="en-US"/>
        </a:p>
      </dgm:t>
    </dgm:pt>
    <dgm:pt modelId="{AAF95CD1-9C3D-42C6-AD70-3F7DDD0FDC3A}" type="sibTrans" cxnId="{54DEAA79-235B-492D-B106-D39DEB7FFE95}">
      <dgm:prSet/>
      <dgm:spPr/>
      <dgm:t>
        <a:bodyPr/>
        <a:lstStyle/>
        <a:p>
          <a:endParaRPr lang="en-US"/>
        </a:p>
      </dgm:t>
    </dgm:pt>
    <dgm:pt modelId="{464D3984-A5C2-4D0D-8890-F85780AD3FB4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/>
            </a:rPr>
            <a:t>Logistics</a:t>
          </a:r>
          <a:endParaRPr lang="en-US" dirty="0"/>
        </a:p>
      </dgm:t>
    </dgm:pt>
    <dgm:pt modelId="{A9630961-3231-4E63-98DF-23ACF8ED0547}" type="parTrans" cxnId="{14ED9763-1620-406E-953B-93B7F0FC2EDC}">
      <dgm:prSet/>
      <dgm:spPr/>
      <dgm:t>
        <a:bodyPr/>
        <a:lstStyle/>
        <a:p>
          <a:endParaRPr lang="en-US"/>
        </a:p>
      </dgm:t>
    </dgm:pt>
    <dgm:pt modelId="{FE627E98-A501-4CA4-8FB9-4BA2AAF227C2}" type="sibTrans" cxnId="{14ED9763-1620-406E-953B-93B7F0FC2EDC}">
      <dgm:prSet/>
      <dgm:spPr/>
      <dgm:t>
        <a:bodyPr/>
        <a:lstStyle/>
        <a:p>
          <a:endParaRPr lang="en-US"/>
        </a:p>
      </dgm:t>
    </dgm:pt>
    <dgm:pt modelId="{1876C216-3944-4D15-822F-5A2374902A8F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/>
            </a:rPr>
            <a:t>Contact Information</a:t>
          </a:r>
          <a:endParaRPr lang="en-US" dirty="0"/>
        </a:p>
      </dgm:t>
    </dgm:pt>
    <dgm:pt modelId="{D7828CA7-629E-4049-8E6C-713E1CC8ECB3}" type="parTrans" cxnId="{C22346E5-8836-4263-826F-243D18704075}">
      <dgm:prSet/>
      <dgm:spPr/>
      <dgm:t>
        <a:bodyPr/>
        <a:lstStyle/>
        <a:p>
          <a:endParaRPr lang="en-US"/>
        </a:p>
      </dgm:t>
    </dgm:pt>
    <dgm:pt modelId="{AAC922FD-B2EC-43FE-A472-17D05D6E77AA}" type="sibTrans" cxnId="{C22346E5-8836-4263-826F-243D18704075}">
      <dgm:prSet/>
      <dgm:spPr/>
      <dgm:t>
        <a:bodyPr/>
        <a:lstStyle/>
        <a:p>
          <a:endParaRPr lang="en-US"/>
        </a:p>
      </dgm:t>
    </dgm:pt>
    <dgm:pt modelId="{D588ADC8-7EDA-45FE-8620-3DA8394802C5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/>
            </a:rPr>
            <a:t>Additional Notes</a:t>
          </a:r>
        </a:p>
      </dgm:t>
    </dgm:pt>
    <dgm:pt modelId="{826058AB-C8F3-4BEE-8F96-67BA221DF92B}" type="parTrans" cxnId="{F7F18582-93B7-4B1B-805F-B729173AACA2}">
      <dgm:prSet/>
      <dgm:spPr/>
      <dgm:t>
        <a:bodyPr/>
        <a:lstStyle/>
        <a:p>
          <a:endParaRPr lang="en-US"/>
        </a:p>
      </dgm:t>
    </dgm:pt>
    <dgm:pt modelId="{4BEC8D63-CD6E-41F3-9DEE-917E131D36FC}" type="sibTrans" cxnId="{F7F18582-93B7-4B1B-805F-B729173AACA2}">
      <dgm:prSet/>
      <dgm:spPr/>
      <dgm:t>
        <a:bodyPr/>
        <a:lstStyle/>
        <a:p>
          <a:endParaRPr lang="en-US"/>
        </a:p>
      </dgm:t>
    </dgm:pt>
    <dgm:pt modelId="{217E7269-FBAC-4421-9733-01FB5D76CBF0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Century Schoolbook" panose="02040604050505020304"/>
            </a:rPr>
            <a:t>Exam Dates</a:t>
          </a:r>
        </a:p>
      </dgm:t>
    </dgm:pt>
    <dgm:pt modelId="{C8A005E5-7AB2-4ECE-81A1-CC45C6D17107}" type="parTrans" cxnId="{0295813D-EC32-487B-8816-059EA9B70B93}">
      <dgm:prSet/>
      <dgm:spPr/>
      <dgm:t>
        <a:bodyPr/>
        <a:lstStyle/>
        <a:p>
          <a:endParaRPr lang="en-US"/>
        </a:p>
      </dgm:t>
    </dgm:pt>
    <dgm:pt modelId="{E472A1D5-EA21-469F-9342-AA86A44437F6}" type="sibTrans" cxnId="{0295813D-EC32-487B-8816-059EA9B70B93}">
      <dgm:prSet/>
      <dgm:spPr/>
      <dgm:t>
        <a:bodyPr/>
        <a:lstStyle/>
        <a:p>
          <a:endParaRPr lang="en-US"/>
        </a:p>
      </dgm:t>
    </dgm:pt>
    <dgm:pt modelId="{EA9C3A45-25CC-491C-A35A-554BFC9E551C}" type="pres">
      <dgm:prSet presAssocID="{14702A85-EF78-4D6F-B245-83D7EB9EB867}" presName="root" presStyleCnt="0">
        <dgm:presLayoutVars>
          <dgm:dir/>
          <dgm:resizeHandles val="exact"/>
        </dgm:presLayoutVars>
      </dgm:prSet>
      <dgm:spPr/>
    </dgm:pt>
    <dgm:pt modelId="{E7FCCF27-9483-40AA-AC0A-6A6A87AB0A52}" type="pres">
      <dgm:prSet presAssocID="{24DBAAF9-45A7-465D-8825-3D130FD2AE55}" presName="compNode" presStyleCnt="0"/>
      <dgm:spPr/>
    </dgm:pt>
    <dgm:pt modelId="{B76AE694-4737-4447-8D3E-7E293DCA36C0}" type="pres">
      <dgm:prSet presAssocID="{24DBAAF9-45A7-465D-8825-3D130FD2AE55}" presName="iconBgRect" presStyleLbl="bgShp" presStyleIdx="0" presStyleCnt="5"/>
      <dgm:spPr/>
    </dgm:pt>
    <dgm:pt modelId="{5931C725-A05A-4F33-A952-7DFC08891974}" type="pres">
      <dgm:prSet presAssocID="{24DBAAF9-45A7-465D-8825-3D130FD2AE5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DBB2BBE-D6E2-4F5A-9A36-F2E7B76EC715}" type="pres">
      <dgm:prSet presAssocID="{24DBAAF9-45A7-465D-8825-3D130FD2AE55}" presName="spaceRect" presStyleCnt="0"/>
      <dgm:spPr/>
    </dgm:pt>
    <dgm:pt modelId="{C91141C1-7E83-47F3-8BE9-0C4F07687A9C}" type="pres">
      <dgm:prSet presAssocID="{24DBAAF9-45A7-465D-8825-3D130FD2AE55}" presName="textRect" presStyleLbl="revTx" presStyleIdx="0" presStyleCnt="5">
        <dgm:presLayoutVars>
          <dgm:chMax val="1"/>
          <dgm:chPref val="1"/>
        </dgm:presLayoutVars>
      </dgm:prSet>
      <dgm:spPr/>
    </dgm:pt>
    <dgm:pt modelId="{886AC8A9-98E3-42A2-B445-E92C80DC6F05}" type="pres">
      <dgm:prSet presAssocID="{AAF95CD1-9C3D-42C6-AD70-3F7DDD0FDC3A}" presName="sibTrans" presStyleCnt="0"/>
      <dgm:spPr/>
    </dgm:pt>
    <dgm:pt modelId="{7FCB2BEF-483A-47F6-BC23-7D759F7DFF07}" type="pres">
      <dgm:prSet presAssocID="{464D3984-A5C2-4D0D-8890-F85780AD3FB4}" presName="compNode" presStyleCnt="0"/>
      <dgm:spPr/>
    </dgm:pt>
    <dgm:pt modelId="{EE1EC9EF-6303-4886-8B29-F640661D4C1F}" type="pres">
      <dgm:prSet presAssocID="{464D3984-A5C2-4D0D-8890-F85780AD3FB4}" presName="iconBgRect" presStyleLbl="bgShp" presStyleIdx="1" presStyleCnt="5"/>
      <dgm:spPr/>
    </dgm:pt>
    <dgm:pt modelId="{A825BE6E-72D6-4093-9377-0DA742C9DCB4}" type="pres">
      <dgm:prSet presAssocID="{464D3984-A5C2-4D0D-8890-F85780AD3FB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37AD5DD3-3704-4BD4-92A2-C1BA05E93BCB}" type="pres">
      <dgm:prSet presAssocID="{464D3984-A5C2-4D0D-8890-F85780AD3FB4}" presName="spaceRect" presStyleCnt="0"/>
      <dgm:spPr/>
    </dgm:pt>
    <dgm:pt modelId="{FC98CA6A-3A2D-4349-9E9F-91F84A0E76E7}" type="pres">
      <dgm:prSet presAssocID="{464D3984-A5C2-4D0D-8890-F85780AD3FB4}" presName="textRect" presStyleLbl="revTx" presStyleIdx="1" presStyleCnt="5">
        <dgm:presLayoutVars>
          <dgm:chMax val="1"/>
          <dgm:chPref val="1"/>
        </dgm:presLayoutVars>
      </dgm:prSet>
      <dgm:spPr/>
    </dgm:pt>
    <dgm:pt modelId="{84C4B3E0-7F2E-41ED-810D-668DBFAEDCC8}" type="pres">
      <dgm:prSet presAssocID="{FE627E98-A501-4CA4-8FB9-4BA2AAF227C2}" presName="sibTrans" presStyleCnt="0"/>
      <dgm:spPr/>
    </dgm:pt>
    <dgm:pt modelId="{62A943F8-D470-477C-BB14-9423D87F1442}" type="pres">
      <dgm:prSet presAssocID="{1876C216-3944-4D15-822F-5A2374902A8F}" presName="compNode" presStyleCnt="0"/>
      <dgm:spPr/>
    </dgm:pt>
    <dgm:pt modelId="{D35B726C-0E8E-4564-9127-6886841B063D}" type="pres">
      <dgm:prSet presAssocID="{1876C216-3944-4D15-822F-5A2374902A8F}" presName="iconBgRect" presStyleLbl="bgShp" presStyleIdx="2" presStyleCnt="5"/>
      <dgm:spPr/>
    </dgm:pt>
    <dgm:pt modelId="{1466E26F-BB9E-4DC2-8422-6DB3DA56788B}" type="pres">
      <dgm:prSet presAssocID="{1876C216-3944-4D15-822F-5A2374902A8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AED19376-85D5-4EBD-B4C1-3B6AB352E0F0}" type="pres">
      <dgm:prSet presAssocID="{1876C216-3944-4D15-822F-5A2374902A8F}" presName="spaceRect" presStyleCnt="0"/>
      <dgm:spPr/>
    </dgm:pt>
    <dgm:pt modelId="{7550B67E-7694-4B71-994E-7F7FB0543ED1}" type="pres">
      <dgm:prSet presAssocID="{1876C216-3944-4D15-822F-5A2374902A8F}" presName="textRect" presStyleLbl="revTx" presStyleIdx="2" presStyleCnt="5">
        <dgm:presLayoutVars>
          <dgm:chMax val="1"/>
          <dgm:chPref val="1"/>
        </dgm:presLayoutVars>
      </dgm:prSet>
      <dgm:spPr/>
    </dgm:pt>
    <dgm:pt modelId="{B1EDF894-52E5-4FD4-9B25-FABB7E21475B}" type="pres">
      <dgm:prSet presAssocID="{AAC922FD-B2EC-43FE-A472-17D05D6E77AA}" presName="sibTrans" presStyleCnt="0"/>
      <dgm:spPr/>
    </dgm:pt>
    <dgm:pt modelId="{8676003C-E3D1-460D-93AA-5CCD8AF35A12}" type="pres">
      <dgm:prSet presAssocID="{D588ADC8-7EDA-45FE-8620-3DA8394802C5}" presName="compNode" presStyleCnt="0"/>
      <dgm:spPr/>
    </dgm:pt>
    <dgm:pt modelId="{3FC7F9AE-ACBA-4938-ABFE-8031A2826186}" type="pres">
      <dgm:prSet presAssocID="{D588ADC8-7EDA-45FE-8620-3DA8394802C5}" presName="iconBgRect" presStyleLbl="bgShp" presStyleIdx="3" presStyleCnt="5"/>
      <dgm:spPr/>
    </dgm:pt>
    <dgm:pt modelId="{160A63A5-1A01-402F-B5E0-B51637A1ADEC}" type="pres">
      <dgm:prSet presAssocID="{D588ADC8-7EDA-45FE-8620-3DA8394802C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B3AA7039-0DCE-406A-8932-83B7DF5B5495}" type="pres">
      <dgm:prSet presAssocID="{D588ADC8-7EDA-45FE-8620-3DA8394802C5}" presName="spaceRect" presStyleCnt="0"/>
      <dgm:spPr/>
    </dgm:pt>
    <dgm:pt modelId="{850C01FB-0C56-4CB4-B146-D9DA98FB1D42}" type="pres">
      <dgm:prSet presAssocID="{D588ADC8-7EDA-45FE-8620-3DA8394802C5}" presName="textRect" presStyleLbl="revTx" presStyleIdx="3" presStyleCnt="5">
        <dgm:presLayoutVars>
          <dgm:chMax val="1"/>
          <dgm:chPref val="1"/>
        </dgm:presLayoutVars>
      </dgm:prSet>
      <dgm:spPr/>
    </dgm:pt>
    <dgm:pt modelId="{47360226-F280-4F85-A846-5E4510AA7BEF}" type="pres">
      <dgm:prSet presAssocID="{4BEC8D63-CD6E-41F3-9DEE-917E131D36FC}" presName="sibTrans" presStyleCnt="0"/>
      <dgm:spPr/>
    </dgm:pt>
    <dgm:pt modelId="{438EC9E8-EEDB-49D9-9F8B-75C6E4A1A644}" type="pres">
      <dgm:prSet presAssocID="{217E7269-FBAC-4421-9733-01FB5D76CBF0}" presName="compNode" presStyleCnt="0"/>
      <dgm:spPr/>
    </dgm:pt>
    <dgm:pt modelId="{E39FCAAC-851C-4B69-96F4-D6511E78F19B}" type="pres">
      <dgm:prSet presAssocID="{217E7269-FBAC-4421-9733-01FB5D76CBF0}" presName="iconBgRect" presStyleLbl="bgShp" presStyleIdx="4" presStyleCnt="5"/>
      <dgm:spPr/>
    </dgm:pt>
    <dgm:pt modelId="{4D406E36-020D-4392-8A0A-7AD22B390E12}" type="pres">
      <dgm:prSet presAssocID="{217E7269-FBAC-4421-9733-01FB5D76CBF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1B87F52C-C12A-4B7C-AE3C-B3007285D759}" type="pres">
      <dgm:prSet presAssocID="{217E7269-FBAC-4421-9733-01FB5D76CBF0}" presName="spaceRect" presStyleCnt="0"/>
      <dgm:spPr/>
    </dgm:pt>
    <dgm:pt modelId="{FA8ACDD7-E297-4FD4-809A-A75D0D49AA50}" type="pres">
      <dgm:prSet presAssocID="{217E7269-FBAC-4421-9733-01FB5D76CBF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CAE0319-F4C1-4DDF-94CB-EBE4C7677F1A}" type="presOf" srcId="{1876C216-3944-4D15-822F-5A2374902A8F}" destId="{7550B67E-7694-4B71-994E-7F7FB0543ED1}" srcOrd="0" destOrd="0" presId="urn:microsoft.com/office/officeart/2018/5/layout/IconCircleLabelList"/>
    <dgm:cxn modelId="{BC0E6A29-DAFE-4FB0-8BC3-1A2EBD7C5FB7}" type="presOf" srcId="{464D3984-A5C2-4D0D-8890-F85780AD3FB4}" destId="{FC98CA6A-3A2D-4349-9E9F-91F84A0E76E7}" srcOrd="0" destOrd="0" presId="urn:microsoft.com/office/officeart/2018/5/layout/IconCircleLabelList"/>
    <dgm:cxn modelId="{E436A029-4249-406C-9FA6-DF79731119C1}" type="presOf" srcId="{217E7269-FBAC-4421-9733-01FB5D76CBF0}" destId="{FA8ACDD7-E297-4FD4-809A-A75D0D49AA50}" srcOrd="0" destOrd="0" presId="urn:microsoft.com/office/officeart/2018/5/layout/IconCircleLabelList"/>
    <dgm:cxn modelId="{0295813D-EC32-487B-8816-059EA9B70B93}" srcId="{14702A85-EF78-4D6F-B245-83D7EB9EB867}" destId="{217E7269-FBAC-4421-9733-01FB5D76CBF0}" srcOrd="4" destOrd="0" parTransId="{C8A005E5-7AB2-4ECE-81A1-CC45C6D17107}" sibTransId="{E472A1D5-EA21-469F-9342-AA86A44437F6}"/>
    <dgm:cxn modelId="{9BAE8443-23BC-434E-A4A9-AC761110157B}" type="presOf" srcId="{14702A85-EF78-4D6F-B245-83D7EB9EB867}" destId="{EA9C3A45-25CC-491C-A35A-554BFC9E551C}" srcOrd="0" destOrd="0" presId="urn:microsoft.com/office/officeart/2018/5/layout/IconCircleLabelList"/>
    <dgm:cxn modelId="{14ED9763-1620-406E-953B-93B7F0FC2EDC}" srcId="{14702A85-EF78-4D6F-B245-83D7EB9EB867}" destId="{464D3984-A5C2-4D0D-8890-F85780AD3FB4}" srcOrd="1" destOrd="0" parTransId="{A9630961-3231-4E63-98DF-23ACF8ED0547}" sibTransId="{FE627E98-A501-4CA4-8FB9-4BA2AAF227C2}"/>
    <dgm:cxn modelId="{0AD92354-445C-4C84-97DF-C7AFBD79124A}" type="presOf" srcId="{24DBAAF9-45A7-465D-8825-3D130FD2AE55}" destId="{C91141C1-7E83-47F3-8BE9-0C4F07687A9C}" srcOrd="0" destOrd="0" presId="urn:microsoft.com/office/officeart/2018/5/layout/IconCircleLabelList"/>
    <dgm:cxn modelId="{54DEAA79-235B-492D-B106-D39DEB7FFE95}" srcId="{14702A85-EF78-4D6F-B245-83D7EB9EB867}" destId="{24DBAAF9-45A7-465D-8825-3D130FD2AE55}" srcOrd="0" destOrd="0" parTransId="{6A7A5A1D-8C89-4284-92B6-E4D9B0534123}" sibTransId="{AAF95CD1-9C3D-42C6-AD70-3F7DDD0FDC3A}"/>
    <dgm:cxn modelId="{F7F18582-93B7-4B1B-805F-B729173AACA2}" srcId="{14702A85-EF78-4D6F-B245-83D7EB9EB867}" destId="{D588ADC8-7EDA-45FE-8620-3DA8394802C5}" srcOrd="3" destOrd="0" parTransId="{826058AB-C8F3-4BEE-8F96-67BA221DF92B}" sibTransId="{4BEC8D63-CD6E-41F3-9DEE-917E131D36FC}"/>
    <dgm:cxn modelId="{C22346E5-8836-4263-826F-243D18704075}" srcId="{14702A85-EF78-4D6F-B245-83D7EB9EB867}" destId="{1876C216-3944-4D15-822F-5A2374902A8F}" srcOrd="2" destOrd="0" parTransId="{D7828CA7-629E-4049-8E6C-713E1CC8ECB3}" sibTransId="{AAC922FD-B2EC-43FE-A472-17D05D6E77AA}"/>
    <dgm:cxn modelId="{F90AA2EA-955E-454F-B326-7CB73DC093CB}" type="presOf" srcId="{D588ADC8-7EDA-45FE-8620-3DA8394802C5}" destId="{850C01FB-0C56-4CB4-B146-D9DA98FB1D42}" srcOrd="0" destOrd="0" presId="urn:microsoft.com/office/officeart/2018/5/layout/IconCircleLabelList"/>
    <dgm:cxn modelId="{548E0DD6-042F-4554-B62E-F8BF0E9AAD28}" type="presParOf" srcId="{EA9C3A45-25CC-491C-A35A-554BFC9E551C}" destId="{E7FCCF27-9483-40AA-AC0A-6A6A87AB0A52}" srcOrd="0" destOrd="0" presId="urn:microsoft.com/office/officeart/2018/5/layout/IconCircleLabelList"/>
    <dgm:cxn modelId="{410FCBFF-0817-4BA6-A72D-807F2AA0DA9A}" type="presParOf" srcId="{E7FCCF27-9483-40AA-AC0A-6A6A87AB0A52}" destId="{B76AE694-4737-4447-8D3E-7E293DCA36C0}" srcOrd="0" destOrd="0" presId="urn:microsoft.com/office/officeart/2018/5/layout/IconCircleLabelList"/>
    <dgm:cxn modelId="{B51371CC-899B-4CF0-B84C-E0D89A232313}" type="presParOf" srcId="{E7FCCF27-9483-40AA-AC0A-6A6A87AB0A52}" destId="{5931C725-A05A-4F33-A952-7DFC08891974}" srcOrd="1" destOrd="0" presId="urn:microsoft.com/office/officeart/2018/5/layout/IconCircleLabelList"/>
    <dgm:cxn modelId="{9640B7ED-9883-447B-A74F-D6BB1E74106D}" type="presParOf" srcId="{E7FCCF27-9483-40AA-AC0A-6A6A87AB0A52}" destId="{BDBB2BBE-D6E2-4F5A-9A36-F2E7B76EC715}" srcOrd="2" destOrd="0" presId="urn:microsoft.com/office/officeart/2018/5/layout/IconCircleLabelList"/>
    <dgm:cxn modelId="{80AF4C02-3B5D-42BF-85AF-1239F53C7FD0}" type="presParOf" srcId="{E7FCCF27-9483-40AA-AC0A-6A6A87AB0A52}" destId="{C91141C1-7E83-47F3-8BE9-0C4F07687A9C}" srcOrd="3" destOrd="0" presId="urn:microsoft.com/office/officeart/2018/5/layout/IconCircleLabelList"/>
    <dgm:cxn modelId="{78941BC9-966E-4777-AD70-699160AFA0C2}" type="presParOf" srcId="{EA9C3A45-25CC-491C-A35A-554BFC9E551C}" destId="{886AC8A9-98E3-42A2-B445-E92C80DC6F05}" srcOrd="1" destOrd="0" presId="urn:microsoft.com/office/officeart/2018/5/layout/IconCircleLabelList"/>
    <dgm:cxn modelId="{07D9EE01-DCEE-4E4D-961A-493DD13FE749}" type="presParOf" srcId="{EA9C3A45-25CC-491C-A35A-554BFC9E551C}" destId="{7FCB2BEF-483A-47F6-BC23-7D759F7DFF07}" srcOrd="2" destOrd="0" presId="urn:microsoft.com/office/officeart/2018/5/layout/IconCircleLabelList"/>
    <dgm:cxn modelId="{5DE20B24-BF12-4499-9711-6F66AAB3C7E5}" type="presParOf" srcId="{7FCB2BEF-483A-47F6-BC23-7D759F7DFF07}" destId="{EE1EC9EF-6303-4886-8B29-F640661D4C1F}" srcOrd="0" destOrd="0" presId="urn:microsoft.com/office/officeart/2018/5/layout/IconCircleLabelList"/>
    <dgm:cxn modelId="{59900234-D778-4F5E-81B0-959EA700A8F0}" type="presParOf" srcId="{7FCB2BEF-483A-47F6-BC23-7D759F7DFF07}" destId="{A825BE6E-72D6-4093-9377-0DA742C9DCB4}" srcOrd="1" destOrd="0" presId="urn:microsoft.com/office/officeart/2018/5/layout/IconCircleLabelList"/>
    <dgm:cxn modelId="{5B0CF18C-490B-4EB2-BA45-3696737E1701}" type="presParOf" srcId="{7FCB2BEF-483A-47F6-BC23-7D759F7DFF07}" destId="{37AD5DD3-3704-4BD4-92A2-C1BA05E93BCB}" srcOrd="2" destOrd="0" presId="urn:microsoft.com/office/officeart/2018/5/layout/IconCircleLabelList"/>
    <dgm:cxn modelId="{9B8786D8-98AD-4DF4-BA41-DF75A9D51EF9}" type="presParOf" srcId="{7FCB2BEF-483A-47F6-BC23-7D759F7DFF07}" destId="{FC98CA6A-3A2D-4349-9E9F-91F84A0E76E7}" srcOrd="3" destOrd="0" presId="urn:microsoft.com/office/officeart/2018/5/layout/IconCircleLabelList"/>
    <dgm:cxn modelId="{F1C07820-9647-4F8D-B265-A1196A48A159}" type="presParOf" srcId="{EA9C3A45-25CC-491C-A35A-554BFC9E551C}" destId="{84C4B3E0-7F2E-41ED-810D-668DBFAEDCC8}" srcOrd="3" destOrd="0" presId="urn:microsoft.com/office/officeart/2018/5/layout/IconCircleLabelList"/>
    <dgm:cxn modelId="{1FCF18E4-DF22-4988-824A-77AFDF808C0E}" type="presParOf" srcId="{EA9C3A45-25CC-491C-A35A-554BFC9E551C}" destId="{62A943F8-D470-477C-BB14-9423D87F1442}" srcOrd="4" destOrd="0" presId="urn:microsoft.com/office/officeart/2018/5/layout/IconCircleLabelList"/>
    <dgm:cxn modelId="{E0CB084A-3201-4EF1-9BCD-29B03112C057}" type="presParOf" srcId="{62A943F8-D470-477C-BB14-9423D87F1442}" destId="{D35B726C-0E8E-4564-9127-6886841B063D}" srcOrd="0" destOrd="0" presId="urn:microsoft.com/office/officeart/2018/5/layout/IconCircleLabelList"/>
    <dgm:cxn modelId="{B88E6DDE-EC81-4B4B-A032-A1C85073606E}" type="presParOf" srcId="{62A943F8-D470-477C-BB14-9423D87F1442}" destId="{1466E26F-BB9E-4DC2-8422-6DB3DA56788B}" srcOrd="1" destOrd="0" presId="urn:microsoft.com/office/officeart/2018/5/layout/IconCircleLabelList"/>
    <dgm:cxn modelId="{A7929D1C-9EB3-4A51-B478-E512FD8C56A9}" type="presParOf" srcId="{62A943F8-D470-477C-BB14-9423D87F1442}" destId="{AED19376-85D5-4EBD-B4C1-3B6AB352E0F0}" srcOrd="2" destOrd="0" presId="urn:microsoft.com/office/officeart/2018/5/layout/IconCircleLabelList"/>
    <dgm:cxn modelId="{282008EF-E3DC-40E1-89FE-9EC4E4DC5078}" type="presParOf" srcId="{62A943F8-D470-477C-BB14-9423D87F1442}" destId="{7550B67E-7694-4B71-994E-7F7FB0543ED1}" srcOrd="3" destOrd="0" presId="urn:microsoft.com/office/officeart/2018/5/layout/IconCircleLabelList"/>
    <dgm:cxn modelId="{BD877CBB-B5E9-4651-9843-91A86F5B062F}" type="presParOf" srcId="{EA9C3A45-25CC-491C-A35A-554BFC9E551C}" destId="{B1EDF894-52E5-4FD4-9B25-FABB7E21475B}" srcOrd="5" destOrd="0" presId="urn:microsoft.com/office/officeart/2018/5/layout/IconCircleLabelList"/>
    <dgm:cxn modelId="{DB47E735-2A74-49C3-8CE3-BFED2FB043BE}" type="presParOf" srcId="{EA9C3A45-25CC-491C-A35A-554BFC9E551C}" destId="{8676003C-E3D1-460D-93AA-5CCD8AF35A12}" srcOrd="6" destOrd="0" presId="urn:microsoft.com/office/officeart/2018/5/layout/IconCircleLabelList"/>
    <dgm:cxn modelId="{FB1BEF47-B1D2-46FC-968F-21F811EF30B2}" type="presParOf" srcId="{8676003C-E3D1-460D-93AA-5CCD8AF35A12}" destId="{3FC7F9AE-ACBA-4938-ABFE-8031A2826186}" srcOrd="0" destOrd="0" presId="urn:microsoft.com/office/officeart/2018/5/layout/IconCircleLabelList"/>
    <dgm:cxn modelId="{B1A73D06-7D64-4A4A-A0AE-A044E5D32930}" type="presParOf" srcId="{8676003C-E3D1-460D-93AA-5CCD8AF35A12}" destId="{160A63A5-1A01-402F-B5E0-B51637A1ADEC}" srcOrd="1" destOrd="0" presId="urn:microsoft.com/office/officeart/2018/5/layout/IconCircleLabelList"/>
    <dgm:cxn modelId="{3DDCADA5-8BF1-42BD-BED2-6363A2D9A871}" type="presParOf" srcId="{8676003C-E3D1-460D-93AA-5CCD8AF35A12}" destId="{B3AA7039-0DCE-406A-8932-83B7DF5B5495}" srcOrd="2" destOrd="0" presId="urn:microsoft.com/office/officeart/2018/5/layout/IconCircleLabelList"/>
    <dgm:cxn modelId="{A904ECFB-3B64-44B2-A827-F3608BAC9EAA}" type="presParOf" srcId="{8676003C-E3D1-460D-93AA-5CCD8AF35A12}" destId="{850C01FB-0C56-4CB4-B146-D9DA98FB1D42}" srcOrd="3" destOrd="0" presId="urn:microsoft.com/office/officeart/2018/5/layout/IconCircleLabelList"/>
    <dgm:cxn modelId="{BD240556-055C-4EEA-8EEA-E0BDCBBB546B}" type="presParOf" srcId="{EA9C3A45-25CC-491C-A35A-554BFC9E551C}" destId="{47360226-F280-4F85-A846-5E4510AA7BEF}" srcOrd="7" destOrd="0" presId="urn:microsoft.com/office/officeart/2018/5/layout/IconCircleLabelList"/>
    <dgm:cxn modelId="{05C8A783-1F2A-4466-BE9D-B3686E6AAE91}" type="presParOf" srcId="{EA9C3A45-25CC-491C-A35A-554BFC9E551C}" destId="{438EC9E8-EEDB-49D9-9F8B-75C6E4A1A644}" srcOrd="8" destOrd="0" presId="urn:microsoft.com/office/officeart/2018/5/layout/IconCircleLabelList"/>
    <dgm:cxn modelId="{965B4C64-4AF9-445A-90C0-A4550AA4D2EB}" type="presParOf" srcId="{438EC9E8-EEDB-49D9-9F8B-75C6E4A1A644}" destId="{E39FCAAC-851C-4B69-96F4-D6511E78F19B}" srcOrd="0" destOrd="0" presId="urn:microsoft.com/office/officeart/2018/5/layout/IconCircleLabelList"/>
    <dgm:cxn modelId="{3E8FF82A-BEED-4962-9EE6-0F3255FA4C75}" type="presParOf" srcId="{438EC9E8-EEDB-49D9-9F8B-75C6E4A1A644}" destId="{4D406E36-020D-4392-8A0A-7AD22B390E12}" srcOrd="1" destOrd="0" presId="urn:microsoft.com/office/officeart/2018/5/layout/IconCircleLabelList"/>
    <dgm:cxn modelId="{F53A3CDA-12D5-4EB0-A1C6-BC57D2C633F8}" type="presParOf" srcId="{438EC9E8-EEDB-49D9-9F8B-75C6E4A1A644}" destId="{1B87F52C-C12A-4B7C-AE3C-B3007285D759}" srcOrd="2" destOrd="0" presId="urn:microsoft.com/office/officeart/2018/5/layout/IconCircleLabelList"/>
    <dgm:cxn modelId="{22CDF1AF-A59D-4CBF-8203-F72AB6CEE2D2}" type="presParOf" srcId="{438EC9E8-EEDB-49D9-9F8B-75C6E4A1A644}" destId="{FA8ACDD7-E297-4FD4-809A-A75D0D49AA5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AE694-4737-4447-8D3E-7E293DCA36C0}">
      <dsp:nvSpPr>
        <dsp:cNvPr id="0" name=""/>
        <dsp:cNvSpPr/>
      </dsp:nvSpPr>
      <dsp:spPr>
        <a:xfrm>
          <a:off x="333328" y="804687"/>
          <a:ext cx="1037953" cy="10379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1C725-A05A-4F33-A952-7DFC08891974}">
      <dsp:nvSpPr>
        <dsp:cNvPr id="0" name=""/>
        <dsp:cNvSpPr/>
      </dsp:nvSpPr>
      <dsp:spPr>
        <a:xfrm>
          <a:off x="554531" y="1025890"/>
          <a:ext cx="595546" cy="595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141C1-7E83-47F3-8BE9-0C4F07687A9C}">
      <dsp:nvSpPr>
        <dsp:cNvPr id="0" name=""/>
        <dsp:cNvSpPr/>
      </dsp:nvSpPr>
      <dsp:spPr>
        <a:xfrm>
          <a:off x="1523" y="2165937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>
              <a:latin typeface="Century Schoolbook" panose="02040604050505020304"/>
            </a:rPr>
            <a:t>Exam Rules</a:t>
          </a:r>
          <a:endParaRPr lang="en-US" sz="1700" kern="1200" dirty="0"/>
        </a:p>
      </dsp:txBody>
      <dsp:txXfrm>
        <a:off x="1523" y="2165937"/>
        <a:ext cx="1701562" cy="680625"/>
      </dsp:txXfrm>
    </dsp:sp>
    <dsp:sp modelId="{EE1EC9EF-6303-4886-8B29-F640661D4C1F}">
      <dsp:nvSpPr>
        <dsp:cNvPr id="0" name=""/>
        <dsp:cNvSpPr/>
      </dsp:nvSpPr>
      <dsp:spPr>
        <a:xfrm>
          <a:off x="2332663" y="804687"/>
          <a:ext cx="1037953" cy="10379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5BE6E-72D6-4093-9377-0DA742C9DCB4}">
      <dsp:nvSpPr>
        <dsp:cNvPr id="0" name=""/>
        <dsp:cNvSpPr/>
      </dsp:nvSpPr>
      <dsp:spPr>
        <a:xfrm>
          <a:off x="2553867" y="1025890"/>
          <a:ext cx="595546" cy="595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8CA6A-3A2D-4349-9E9F-91F84A0E76E7}">
      <dsp:nvSpPr>
        <dsp:cNvPr id="0" name=""/>
        <dsp:cNvSpPr/>
      </dsp:nvSpPr>
      <dsp:spPr>
        <a:xfrm>
          <a:off x="2000859" y="2165937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>
              <a:latin typeface="Century Schoolbook" panose="02040604050505020304"/>
            </a:rPr>
            <a:t>Logistics</a:t>
          </a:r>
          <a:endParaRPr lang="en-US" sz="1700" kern="1200" dirty="0"/>
        </a:p>
      </dsp:txBody>
      <dsp:txXfrm>
        <a:off x="2000859" y="2165937"/>
        <a:ext cx="1701562" cy="680625"/>
      </dsp:txXfrm>
    </dsp:sp>
    <dsp:sp modelId="{D35B726C-0E8E-4564-9127-6886841B063D}">
      <dsp:nvSpPr>
        <dsp:cNvPr id="0" name=""/>
        <dsp:cNvSpPr/>
      </dsp:nvSpPr>
      <dsp:spPr>
        <a:xfrm>
          <a:off x="4331999" y="804687"/>
          <a:ext cx="1037953" cy="10379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6E26F-BB9E-4DC2-8422-6DB3DA56788B}">
      <dsp:nvSpPr>
        <dsp:cNvPr id="0" name=""/>
        <dsp:cNvSpPr/>
      </dsp:nvSpPr>
      <dsp:spPr>
        <a:xfrm>
          <a:off x="4553203" y="1025890"/>
          <a:ext cx="595546" cy="5955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0B67E-7694-4B71-994E-7F7FB0543ED1}">
      <dsp:nvSpPr>
        <dsp:cNvPr id="0" name=""/>
        <dsp:cNvSpPr/>
      </dsp:nvSpPr>
      <dsp:spPr>
        <a:xfrm>
          <a:off x="4000195" y="2165937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>
              <a:latin typeface="Century Schoolbook" panose="02040604050505020304"/>
            </a:rPr>
            <a:t>Contact Information</a:t>
          </a:r>
          <a:endParaRPr lang="en-US" sz="1700" kern="1200" dirty="0"/>
        </a:p>
      </dsp:txBody>
      <dsp:txXfrm>
        <a:off x="4000195" y="2165937"/>
        <a:ext cx="1701562" cy="680625"/>
      </dsp:txXfrm>
    </dsp:sp>
    <dsp:sp modelId="{3FC7F9AE-ACBA-4938-ABFE-8031A2826186}">
      <dsp:nvSpPr>
        <dsp:cNvPr id="0" name=""/>
        <dsp:cNvSpPr/>
      </dsp:nvSpPr>
      <dsp:spPr>
        <a:xfrm>
          <a:off x="6331335" y="804687"/>
          <a:ext cx="1037953" cy="10379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A63A5-1A01-402F-B5E0-B51637A1ADEC}">
      <dsp:nvSpPr>
        <dsp:cNvPr id="0" name=""/>
        <dsp:cNvSpPr/>
      </dsp:nvSpPr>
      <dsp:spPr>
        <a:xfrm>
          <a:off x="6552539" y="1025890"/>
          <a:ext cx="595546" cy="5955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C01FB-0C56-4CB4-B146-D9DA98FB1D42}">
      <dsp:nvSpPr>
        <dsp:cNvPr id="0" name=""/>
        <dsp:cNvSpPr/>
      </dsp:nvSpPr>
      <dsp:spPr>
        <a:xfrm>
          <a:off x="5999531" y="2165937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>
              <a:latin typeface="Century Schoolbook" panose="02040604050505020304"/>
            </a:rPr>
            <a:t>Additional Notes</a:t>
          </a:r>
        </a:p>
      </dsp:txBody>
      <dsp:txXfrm>
        <a:off x="5999531" y="2165937"/>
        <a:ext cx="1701562" cy="680625"/>
      </dsp:txXfrm>
    </dsp:sp>
    <dsp:sp modelId="{E39FCAAC-851C-4B69-96F4-D6511E78F19B}">
      <dsp:nvSpPr>
        <dsp:cNvPr id="0" name=""/>
        <dsp:cNvSpPr/>
      </dsp:nvSpPr>
      <dsp:spPr>
        <a:xfrm>
          <a:off x="8330671" y="804687"/>
          <a:ext cx="1037953" cy="10379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06E36-020D-4392-8A0A-7AD22B390E12}">
      <dsp:nvSpPr>
        <dsp:cNvPr id="0" name=""/>
        <dsp:cNvSpPr/>
      </dsp:nvSpPr>
      <dsp:spPr>
        <a:xfrm>
          <a:off x="8551874" y="1025890"/>
          <a:ext cx="595546" cy="5955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ACDD7-E297-4FD4-809A-A75D0D49AA50}">
      <dsp:nvSpPr>
        <dsp:cNvPr id="0" name=""/>
        <dsp:cNvSpPr/>
      </dsp:nvSpPr>
      <dsp:spPr>
        <a:xfrm>
          <a:off x="7998867" y="2165937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>
              <a:latin typeface="Century Schoolbook" panose="02040604050505020304"/>
            </a:rPr>
            <a:t>Exam Dates</a:t>
          </a:r>
        </a:p>
      </dsp:txBody>
      <dsp:txXfrm>
        <a:off x="7998867" y="2165937"/>
        <a:ext cx="1701562" cy="680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70270-DF22-4B32-8920-C2E48D61836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817DC-7C01-497F-8E4A-55CB5B50C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0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PROV 005 and PROV 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817DC-7C01-497F-8E4A-55CB5B50C8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5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34669"/>
            <a:ext cx="12192000" cy="6432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400" baseline="0">
                <a:solidFill>
                  <a:schemeClr val="accent6">
                    <a:lumMod val="75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/>
              <a:t>SHORT LIST TEMPLATE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07080" y="1752600"/>
            <a:ext cx="5577840" cy="34671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3200" baseline="0">
                <a:solidFill>
                  <a:schemeClr val="tx2">
                    <a:lumMod val="75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</a:t>
            </a:r>
          </a:p>
          <a:p>
            <a:pPr lvl="0"/>
            <a:r>
              <a:rPr lang="en-US" err="1"/>
              <a:t>Ishnack</a:t>
            </a:r>
            <a:r>
              <a:rPr lang="en-US"/>
              <a:t> Mansions Epson</a:t>
            </a:r>
          </a:p>
          <a:p>
            <a:pPr lvl="0"/>
            <a:r>
              <a:rPr lang="en-US"/>
              <a:t>Et Su </a:t>
            </a:r>
            <a:r>
              <a:rPr lang="en-US" err="1"/>
              <a:t>Domine</a:t>
            </a:r>
            <a:r>
              <a:rPr lang="en-US"/>
              <a:t> Antes</a:t>
            </a:r>
          </a:p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</a:t>
            </a:r>
          </a:p>
          <a:p>
            <a:pPr lvl="0"/>
            <a:r>
              <a:rPr lang="en-US" err="1"/>
              <a:t>Ishnack</a:t>
            </a:r>
            <a:r>
              <a:rPr lang="en-US"/>
              <a:t> Mansions Epson</a:t>
            </a:r>
          </a:p>
          <a:p>
            <a:pPr lvl="0"/>
            <a:r>
              <a:rPr lang="en-US"/>
              <a:t>Et Su </a:t>
            </a:r>
            <a:r>
              <a:rPr lang="en-US" err="1"/>
              <a:t>Domine</a:t>
            </a:r>
            <a:r>
              <a:rPr lang="en-US"/>
              <a:t> Antes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9DF4DB9-107D-AE4D-801E-FBE4288274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05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34669"/>
            <a:ext cx="12192000" cy="6432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400" baseline="0">
                <a:solidFill>
                  <a:schemeClr val="accent6">
                    <a:lumMod val="75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/>
              <a:t>SHORT PARAGRAPH TEMPLATE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9DF4DB9-107D-AE4D-801E-FBE428827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52992" y="1931988"/>
            <a:ext cx="10886016" cy="2919412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600" baseline="0">
                <a:solidFill>
                  <a:schemeClr val="tx2">
                    <a:lumMod val="75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neque</a:t>
            </a:r>
            <a:r>
              <a:rPr lang="en-US"/>
              <a:t> et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Cras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dolor, </a:t>
            </a:r>
            <a:r>
              <a:rPr lang="en-US" err="1"/>
              <a:t>finibus</a:t>
            </a:r>
            <a:r>
              <a:rPr lang="en-US"/>
              <a:t> in </a:t>
            </a:r>
            <a:r>
              <a:rPr lang="en-US" err="1"/>
              <a:t>risus</a:t>
            </a:r>
            <a:r>
              <a:rPr lang="en-US"/>
              <a:t> et,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porta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.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cursus</a:t>
            </a:r>
            <a:r>
              <a:rPr lang="en-US"/>
              <a:t>,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pharetra</a:t>
            </a:r>
            <a:r>
              <a:rPr lang="en-US"/>
              <a:t> dolor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at </a:t>
            </a:r>
            <a:r>
              <a:rPr lang="en-US" err="1"/>
              <a:t>commodo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semper sed.</a:t>
            </a:r>
          </a:p>
        </p:txBody>
      </p:sp>
    </p:spTree>
    <p:extLst>
      <p:ext uri="{BB962C8B-B14F-4D97-AF65-F5344CB8AC3E}">
        <p14:creationId xmlns:p14="http://schemas.microsoft.com/office/powerpoint/2010/main" val="3002043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F4DB9-107D-AE4D-801E-FBE428827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34669"/>
            <a:ext cx="12192000" cy="6432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400" baseline="0">
                <a:solidFill>
                  <a:schemeClr val="accent6">
                    <a:lumMod val="75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/>
              <a:t>LONG LIST TEMPLATE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2095500"/>
            <a:ext cx="4876800" cy="3556000"/>
          </a:xfrm>
          <a:prstGeom prst="rect">
            <a:avLst/>
          </a:prstGeom>
        </p:spPr>
        <p:txBody>
          <a:bodyPr vert="horz"/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 baseline="0">
                <a:solidFill>
                  <a:schemeClr val="tx2">
                    <a:lumMod val="50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</a:t>
            </a:r>
          </a:p>
          <a:p>
            <a:pPr lvl="0"/>
            <a:r>
              <a:rPr lang="en-US" err="1"/>
              <a:t>Ishnack</a:t>
            </a:r>
            <a:r>
              <a:rPr lang="en-US"/>
              <a:t> Mansions Epson</a:t>
            </a:r>
          </a:p>
          <a:p>
            <a:pPr lvl="0"/>
            <a:r>
              <a:rPr lang="en-US"/>
              <a:t>Et Su </a:t>
            </a:r>
            <a:r>
              <a:rPr lang="en-US" err="1"/>
              <a:t>Domine</a:t>
            </a:r>
            <a:r>
              <a:rPr lang="en-US"/>
              <a:t> Antes</a:t>
            </a:r>
          </a:p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</a:t>
            </a:r>
          </a:p>
          <a:p>
            <a:pPr lvl="0"/>
            <a:r>
              <a:rPr lang="en-US" err="1"/>
              <a:t>Ishnack</a:t>
            </a:r>
            <a:r>
              <a:rPr lang="en-US"/>
              <a:t> Mansions Epson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</a:t>
            </a:r>
          </a:p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2095500"/>
            <a:ext cx="4876800" cy="2857500"/>
          </a:xfrm>
          <a:prstGeom prst="rect">
            <a:avLst/>
          </a:prstGeom>
        </p:spPr>
        <p:txBody>
          <a:bodyPr vert="horz"/>
          <a:lstStyle>
            <a:lvl1pPr marL="457200" indent="-457200">
              <a:buFont typeface="Arial"/>
              <a:buChar char="•"/>
              <a:defRPr sz="2800" baseline="0">
                <a:solidFill>
                  <a:schemeClr val="tx2">
                    <a:lumMod val="50000"/>
                  </a:schemeClr>
                </a:solidFill>
                <a:latin typeface="ITC Franklin Gothic Std Bk Cd"/>
              </a:defRPr>
            </a:lvl1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</a:t>
            </a:r>
          </a:p>
          <a:p>
            <a:pPr lvl="0"/>
            <a:r>
              <a:rPr lang="en-US" err="1"/>
              <a:t>Ishnack</a:t>
            </a:r>
            <a:r>
              <a:rPr lang="en-US"/>
              <a:t> Mansions Epson</a:t>
            </a:r>
          </a:p>
          <a:p>
            <a:pPr lvl="0"/>
            <a:r>
              <a:rPr lang="en-US"/>
              <a:t>Et Su </a:t>
            </a:r>
            <a:r>
              <a:rPr lang="en-US" err="1"/>
              <a:t>Domine</a:t>
            </a:r>
            <a:r>
              <a:rPr lang="en-US"/>
              <a:t> Antes</a:t>
            </a:r>
          </a:p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</a:t>
            </a:r>
          </a:p>
          <a:p>
            <a:pPr lvl="0"/>
            <a:r>
              <a:rPr lang="en-US" err="1"/>
              <a:t>Ishnack</a:t>
            </a:r>
            <a:r>
              <a:rPr lang="en-US"/>
              <a:t> Mansions Epson</a:t>
            </a:r>
          </a:p>
        </p:txBody>
      </p:sp>
    </p:spTree>
    <p:extLst>
      <p:ext uri="{BB962C8B-B14F-4D97-AF65-F5344CB8AC3E}">
        <p14:creationId xmlns:p14="http://schemas.microsoft.com/office/powerpoint/2010/main" val="82156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327597"/>
            <a:ext cx="8770571" cy="8014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  <a:latin typeface="Aptos ExtraBold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1327597"/>
            <a:ext cx="8770571" cy="801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fld id="{BB02557A-7053-4340-A874-8AB926A8EDA1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3200" kern="1200">
          <a:solidFill>
            <a:schemeClr val="tx2">
              <a:lumMod val="75000"/>
              <a:lumOff val="25000"/>
            </a:schemeClr>
          </a:solidFill>
          <a:latin typeface="Aptos Display" panose="020B0004020202020204" pitchFamily="34" charset="0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800" kern="1200">
          <a:solidFill>
            <a:schemeClr val="tx2">
              <a:lumMod val="75000"/>
              <a:lumOff val="25000"/>
            </a:schemeClr>
          </a:solidFill>
          <a:latin typeface="Aptos Display" panose="020B0004020202020204" pitchFamily="34" charset="0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400" i="1" kern="1200">
          <a:solidFill>
            <a:schemeClr val="tx2">
              <a:lumMod val="75000"/>
              <a:lumOff val="25000"/>
            </a:schemeClr>
          </a:solidFill>
          <a:latin typeface="Aptos Display" panose="020B0004020202020204" pitchFamily="34" charset="0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Aptos Display" panose="020B0004020202020204" pitchFamily="34" charset="0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i="1" kern="1200">
          <a:solidFill>
            <a:schemeClr val="tx2">
              <a:lumMod val="75000"/>
              <a:lumOff val="25000"/>
            </a:schemeClr>
          </a:solidFill>
          <a:latin typeface="Aptos Display" panose="020B0004020202020204" pitchFamily="34" charset="0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rginiahsd.co1.qualtrics.com/jfe/form/SV_8hWvM89vgH5A0sK" TargetMode="External"/><Relationship Id="rId2" Type="http://schemas.openxmlformats.org/officeDocument/2006/relationships/hyperlink" Target="https://www.studenthealth.virginia.edu/disability-services/accommodations-and-services/reasonable-modifications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strar.virginia.edu/building-abbreviations-and-classroom-accessibility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otes@virgini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dacAT@virginia.edu" TargetMode="External"/><Relationship Id="rId2" Type="http://schemas.openxmlformats.org/officeDocument/2006/relationships/hyperlink" Target="mailto:sdac@virginia.ed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rovost.virginia.edu/coaa" TargetMode="External"/><Relationship Id="rId3" Type="http://schemas.openxmlformats.org/officeDocument/2006/relationships/hyperlink" Target="https://www.studenthealth.virginia.edu/sdac/proceduresandguidelines" TargetMode="External"/><Relationship Id="rId7" Type="http://schemas.openxmlformats.org/officeDocument/2006/relationships/hyperlink" Target="https://accessibility.virginia.edu/" TargetMode="External"/><Relationship Id="rId12" Type="http://schemas.openxmlformats.org/officeDocument/2006/relationships/hyperlink" Target="https://uvapolicy.virginia.edu/policy/IRM-008" TargetMode="External"/><Relationship Id="rId2" Type="http://schemas.openxmlformats.org/officeDocument/2006/relationships/hyperlink" Target="https://www.studenthealth.virginia.edu/sdac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ocr.virginia.edu/" TargetMode="External"/><Relationship Id="rId11" Type="http://schemas.openxmlformats.org/officeDocument/2006/relationships/hyperlink" Target="https://reportabarrier.virginia.edu/" TargetMode="External"/><Relationship Id="rId5" Type="http://schemas.openxmlformats.org/officeDocument/2006/relationships/hyperlink" Target="https://uvapolicy.virginia.edu/policy/HRM-010" TargetMode="External"/><Relationship Id="rId10" Type="http://schemas.openxmlformats.org/officeDocument/2006/relationships/hyperlink" Target="https://www.studenthealth.virginia.edu/student-disability-access-center/faculty-staff" TargetMode="External"/><Relationship Id="rId4" Type="http://schemas.openxmlformats.org/officeDocument/2006/relationships/hyperlink" Target="https://uvapolicy.virginia.edu/policy/HRM-009" TargetMode="External"/><Relationship Id="rId9" Type="http://schemas.openxmlformats.org/officeDocument/2006/relationships/hyperlink" Target="https://uvacollab.screenstepslive.com/s/7291/m/52591/l/620044-how-do-i-give-specific-students-an-assessment-with-different-settings-e-g-extra-time#video-guid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3847" y="1023867"/>
            <a:ext cx="4455035" cy="3349641"/>
          </a:xfrm>
        </p:spPr>
        <p:txBody>
          <a:bodyPr>
            <a:normAutofit/>
          </a:bodyPr>
          <a:lstStyle/>
          <a:p>
            <a:r>
              <a:rPr lang="en-US" dirty="0"/>
              <a:t>Yet Another Higher Education Hidden Curriculum: Collaborating with SDAC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May 1st,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46F0-68C5-2801-257E-62A85D4F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Intake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1ACD8-756D-D69C-0EA3-56E40236C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Student applies for services</a:t>
            </a:r>
          </a:p>
          <a:p>
            <a:r>
              <a:rPr lang="en-US"/>
              <a:t>Student application assigned to SDAC Advisor</a:t>
            </a:r>
          </a:p>
          <a:p>
            <a:r>
              <a:rPr lang="en-US"/>
              <a:t>Advisor reviews: request for additional documentation, set up Intake Meeting</a:t>
            </a:r>
          </a:p>
          <a:p>
            <a:r>
              <a:rPr lang="en-US"/>
              <a:t>Intake Meeting!</a:t>
            </a:r>
          </a:p>
          <a:p>
            <a:r>
              <a:rPr lang="en-US"/>
              <a:t>Accommodations discussed and approved</a:t>
            </a:r>
          </a:p>
          <a:p>
            <a:r>
              <a:rPr lang="en-US"/>
              <a:t>Student requests Letter(s), SDAC Advisor sends</a:t>
            </a:r>
          </a:p>
          <a:p>
            <a:r>
              <a:rPr lang="en-US"/>
              <a:t>Faculty: Receives Letter</a:t>
            </a:r>
          </a:p>
        </p:txBody>
      </p:sp>
    </p:spTree>
    <p:extLst>
      <p:ext uri="{BB962C8B-B14F-4D97-AF65-F5344CB8AC3E}">
        <p14:creationId xmlns:p14="http://schemas.microsoft.com/office/powerpoint/2010/main" val="225994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5BE4-9755-BCD1-6DF0-3F7F65A3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Notification Letters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B85F2-89D3-D647-CBBA-084CAF83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Students have to request them, SDAC sends digitally to your UVA email</a:t>
            </a:r>
          </a:p>
          <a:p>
            <a:pPr lvl="1"/>
            <a:r>
              <a:rPr lang="en-US"/>
              <a:t>Can happen at </a:t>
            </a:r>
            <a:r>
              <a:rPr lang="en-US" i="1"/>
              <a:t>any point</a:t>
            </a:r>
            <a:r>
              <a:rPr lang="en-US"/>
              <a:t> in the semester</a:t>
            </a:r>
          </a:p>
          <a:p>
            <a:pPr lvl="1"/>
            <a:r>
              <a:rPr lang="en-US"/>
              <a:t>Accommodations </a:t>
            </a:r>
            <a:r>
              <a:rPr lang="en-US" b="1"/>
              <a:t>ARE NOT </a:t>
            </a:r>
            <a:r>
              <a:rPr lang="en-US"/>
              <a:t>retroactive</a:t>
            </a:r>
          </a:p>
          <a:p>
            <a:r>
              <a:rPr lang="en-US"/>
              <a:t>Can be reviewed in Instructor Portal (</a:t>
            </a:r>
            <a:r>
              <a:rPr lang="en-US" err="1"/>
              <a:t>NetBadge</a:t>
            </a:r>
            <a:r>
              <a:rPr lang="en-US"/>
              <a:t>)</a:t>
            </a:r>
          </a:p>
          <a:p>
            <a:r>
              <a:rPr lang="en-US"/>
              <a:t>Contain the listing of approved, formal academic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2630997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520C4-B3A0-EF48-BF3F-9FC21AE41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4963"/>
            <a:ext cx="12192000" cy="642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Faculty Notification Letters – Email</a:t>
            </a:r>
          </a:p>
        </p:txBody>
      </p:sp>
      <p:pic>
        <p:nvPicPr>
          <p:cNvPr id="9" name="Picture 8" descr="screenshot of email send by SDAC regarding course accommodations">
            <a:extLst>
              <a:ext uri="{FF2B5EF4-FFF2-40B4-BE49-F238E27FC236}">
                <a16:creationId xmlns:a16="http://schemas.microsoft.com/office/drawing/2014/main" id="{331C8962-A294-9E41-9DDC-08C60B1E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64" y="1327597"/>
            <a:ext cx="5780018" cy="5326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925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8DBC-63E3-4E96-80A5-F8A2C2D6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430867"/>
            <a:ext cx="9126028" cy="698194"/>
          </a:xfrm>
        </p:spPr>
        <p:txBody>
          <a:bodyPr>
            <a:normAutofit/>
          </a:bodyPr>
          <a:lstStyle/>
          <a:p>
            <a:r>
              <a:rPr lang="en-US" sz="4000"/>
              <a:t>Common Academic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C814E-A4D5-E4DD-BBB6-5E93EA0D88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Alternative Testing</a:t>
            </a:r>
          </a:p>
          <a:p>
            <a:pPr lvl="1"/>
            <a:r>
              <a:rPr lang="en-US"/>
              <a:t>Extended Time</a:t>
            </a:r>
          </a:p>
          <a:p>
            <a:pPr lvl="1"/>
            <a:r>
              <a:rPr lang="en-US"/>
              <a:t>Reduced Distraction</a:t>
            </a:r>
          </a:p>
          <a:p>
            <a:pPr lvl="1"/>
            <a:r>
              <a:rPr lang="en-US"/>
              <a:t>Use of Computer</a:t>
            </a:r>
          </a:p>
          <a:p>
            <a:pPr lvl="1"/>
            <a:r>
              <a:rPr lang="en-US"/>
              <a:t>Voice Dictation</a:t>
            </a:r>
          </a:p>
          <a:p>
            <a:pPr lvl="1"/>
            <a:r>
              <a:rPr lang="en-US"/>
              <a:t>Enlarged Print</a:t>
            </a:r>
          </a:p>
          <a:p>
            <a:r>
              <a:rPr lang="en-US"/>
              <a:t>Notetaking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C4B34-CC15-03C6-581F-B64AEC8A3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5804" y="2438399"/>
            <a:ext cx="4873923" cy="365760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Classroom Access</a:t>
            </a:r>
          </a:p>
          <a:p>
            <a:pPr lvl="1"/>
            <a:r>
              <a:rPr lang="en-US"/>
              <a:t>Permission to Record</a:t>
            </a:r>
          </a:p>
          <a:p>
            <a:pPr lvl="1"/>
            <a:r>
              <a:rPr lang="en-US"/>
              <a:t>Seating</a:t>
            </a:r>
          </a:p>
          <a:p>
            <a:pPr lvl="1"/>
            <a:r>
              <a:rPr lang="en-US"/>
              <a:t>*Reasonable Modification</a:t>
            </a:r>
          </a:p>
          <a:p>
            <a:pPr lvl="2"/>
            <a:r>
              <a:rPr lang="en-US"/>
              <a:t>Assignments</a:t>
            </a:r>
          </a:p>
          <a:p>
            <a:pPr lvl="2"/>
            <a:r>
              <a:rPr lang="en-US"/>
              <a:t>Attendance</a:t>
            </a:r>
          </a:p>
          <a:p>
            <a:r>
              <a:rPr lang="en-US"/>
              <a:t>Alternative Formats</a:t>
            </a:r>
          </a:p>
        </p:txBody>
      </p:sp>
    </p:spTree>
    <p:extLst>
      <p:ext uri="{BB962C8B-B14F-4D97-AF65-F5344CB8AC3E}">
        <p14:creationId xmlns:p14="http://schemas.microsoft.com/office/powerpoint/2010/main" val="391586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3BB6-8087-06AB-856F-E2E97345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38" y="2508142"/>
            <a:ext cx="5859724" cy="1841715"/>
          </a:xfrm>
        </p:spPr>
        <p:txBody>
          <a:bodyPr/>
          <a:lstStyle/>
          <a:p>
            <a:r>
              <a:rPr lang="en-US"/>
              <a:t>Crisis Alert!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E94ED-E503-CD58-5EF9-44A8BF7FD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What to do when: </a:t>
            </a:r>
            <a:endParaRPr lang="en-US"/>
          </a:p>
          <a:p>
            <a:r>
              <a:rPr lang="en-US">
                <a:latin typeface="Aptos Display"/>
              </a:rPr>
              <a:t>Implementing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422744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D5288-EFC8-84B1-5C0E-D5F960B9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</a:rPr>
              <a:t>Finals. And survival.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14D3C-E9AA-FBB8-B5CC-D2C131BF7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Testing Accommodations</a:t>
            </a:r>
          </a:p>
          <a:p>
            <a:pPr lvl="1"/>
            <a:r>
              <a:rPr lang="en-US">
                <a:latin typeface="Aptos Display"/>
              </a:rPr>
              <a:t>Scheduling Deadlines</a:t>
            </a:r>
          </a:p>
          <a:p>
            <a:pPr lvl="1"/>
            <a:r>
              <a:rPr lang="en-US">
                <a:latin typeface="Aptos Display"/>
              </a:rPr>
              <a:t>Medical Emergencies</a:t>
            </a:r>
            <a:endParaRPr lang="en-US"/>
          </a:p>
          <a:p>
            <a:r>
              <a:rPr lang="en-US">
                <a:latin typeface="Aptos Display"/>
              </a:rPr>
              <a:t>Incompletes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46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4244-C69B-72A1-8D87-C9C7D322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 ExtraBold"/>
              </a:rPr>
              <a:t>Upcoming 2024 Spring Finals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BF14730-3F40-FA0B-62B2-D71389B846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552862"/>
              </p:ext>
            </p:extLst>
          </p:nvPr>
        </p:nvGraphicFramePr>
        <p:xfrm>
          <a:off x="3835400" y="2413000"/>
          <a:ext cx="5759683" cy="37084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24467">
                  <a:extLst>
                    <a:ext uri="{9D8B030D-6E8A-4147-A177-3AD203B41FA5}">
                      <a16:colId xmlns:a16="http://schemas.microsoft.com/office/drawing/2014/main" val="337488988"/>
                    </a:ext>
                  </a:extLst>
                </a:gridCol>
                <a:gridCol w="2150533">
                  <a:extLst>
                    <a:ext uri="{9D8B030D-6E8A-4147-A177-3AD203B41FA5}">
                      <a16:colId xmlns:a16="http://schemas.microsoft.com/office/drawing/2014/main" val="4059271217"/>
                    </a:ext>
                  </a:extLst>
                </a:gridCol>
                <a:gridCol w="2584683">
                  <a:extLst>
                    <a:ext uri="{9D8B030D-6E8A-4147-A177-3AD203B41FA5}">
                      <a16:colId xmlns:a16="http://schemas.microsoft.com/office/drawing/2014/main" val="2084464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Number of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Number of Classes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23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62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33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633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796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959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558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771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38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417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45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C17D-A699-0016-824F-598A0A21C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311295"/>
            <a:ext cx="8770571" cy="817766"/>
          </a:xfrm>
        </p:spPr>
        <p:txBody>
          <a:bodyPr/>
          <a:lstStyle/>
          <a:p>
            <a:r>
              <a:rPr lang="en-US">
                <a:latin typeface="Aptos ExtraBold"/>
              </a:rPr>
              <a:t>Mid-Semester Reactions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A0D2F-9E1F-11D9-3365-74ACD1A9F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Lab Assistant</a:t>
            </a:r>
          </a:p>
          <a:p>
            <a:r>
              <a:rPr lang="en-US">
                <a:latin typeface="Aptos Display"/>
              </a:rPr>
              <a:t>Reasonable Modification</a:t>
            </a:r>
            <a:endParaRPr lang="en-US"/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Assignment Deadlines</a:t>
            </a:r>
            <a:endParaRPr lang="en-US"/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Attendance/Participation</a:t>
            </a:r>
            <a:endParaRPr lang="en-US"/>
          </a:p>
          <a:p>
            <a:r>
              <a:rPr lang="en-US">
                <a:latin typeface="Aptos Display"/>
              </a:rPr>
              <a:t>"Additional Notes"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24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BEC6-8C65-211B-CA27-5AE36EC0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98" y="1309878"/>
            <a:ext cx="8770573" cy="820674"/>
          </a:xfrm>
        </p:spPr>
        <p:txBody>
          <a:bodyPr/>
          <a:lstStyle/>
          <a:p>
            <a:r>
              <a:rPr lang="en-US">
                <a:latin typeface="Aptos ExtraBold"/>
                <a:hlinkClick r:id="rId2"/>
              </a:rPr>
              <a:t>Reasonable Modification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4D15B-79DB-4D57-E8D7-CAE9DA306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 Display"/>
              </a:rPr>
              <a:t>This IS: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85A13-656D-F5FE-8F22-87B697E30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i="1">
                <a:latin typeface="Aptos Display"/>
              </a:rPr>
              <a:t>Limited</a:t>
            </a:r>
            <a:r>
              <a:rPr lang="en-US">
                <a:latin typeface="Aptos Display"/>
              </a:rPr>
              <a:t> flexibility</a:t>
            </a:r>
          </a:p>
          <a:p>
            <a:r>
              <a:rPr lang="en-US">
                <a:latin typeface="Aptos Display"/>
              </a:rPr>
              <a:t>Opportunity for communication</a:t>
            </a:r>
          </a:p>
          <a:p>
            <a:r>
              <a:rPr lang="en-US">
                <a:latin typeface="Aptos Display"/>
              </a:rPr>
              <a:t>Open to </a:t>
            </a:r>
            <a:r>
              <a:rPr lang="en-US">
                <a:latin typeface="Aptos Display"/>
                <a:hlinkClick r:id="rId3"/>
              </a:rPr>
              <a:t>Individualization</a:t>
            </a:r>
            <a:endParaRPr lang="en-US">
              <a:latin typeface="Aptos Display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76A9C-298F-C3C4-DF67-E29B90C48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Aptos Display"/>
              </a:rPr>
              <a:t>This is NOT: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00E3C-D7EA-090D-DCC0-2AB70579B7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ptos Display"/>
              </a:rPr>
              <a:t>Blanket approval</a:t>
            </a:r>
          </a:p>
          <a:p>
            <a:r>
              <a:rPr lang="en-US">
                <a:latin typeface="Aptos Display"/>
              </a:rPr>
              <a:t>Retroactive</a:t>
            </a:r>
          </a:p>
          <a:p>
            <a:r>
              <a:rPr lang="en-US">
                <a:latin typeface="Aptos Display"/>
              </a:rPr>
              <a:t>Applicable in all contexts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43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F6DC9-A204-582D-7FD3-3E19070E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387495"/>
            <a:ext cx="7766554" cy="74156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Proactive Planning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1A7FD-9C71-F3FB-EFF7-6F603F522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3651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Testing Accommodations</a:t>
            </a:r>
            <a:endParaRPr lang="en-US"/>
          </a:p>
          <a:p>
            <a:r>
              <a:rPr lang="en-US">
                <a:latin typeface="Aptos Display"/>
              </a:rPr>
              <a:t>Notetaking/Permission to Record</a:t>
            </a:r>
          </a:p>
          <a:p>
            <a:r>
              <a:rPr lang="en-US">
                <a:latin typeface="Aptos Display"/>
              </a:rPr>
              <a:t>Seating/Facilities Concerns</a:t>
            </a:r>
          </a:p>
          <a:p>
            <a:r>
              <a:rPr lang="en-US">
                <a:latin typeface="Aptos Display"/>
              </a:rPr>
              <a:t>Alternative Formats</a:t>
            </a:r>
            <a:endParaRPr lang="en-US"/>
          </a:p>
          <a:p>
            <a:r>
              <a:rPr lang="en-US">
                <a:latin typeface="Aptos Display"/>
              </a:rPr>
              <a:t>Captioning/ASL</a:t>
            </a:r>
            <a:endParaRPr lang="en-US"/>
          </a:p>
          <a:p>
            <a:endParaRPr lang="en-US"/>
          </a:p>
        </p:txBody>
      </p:sp>
      <p:pic>
        <p:nvPicPr>
          <p:cNvPr id="5" name="Picture 4" descr="Classroom Free Stock Photo - Public Domain Pictures">
            <a:extLst>
              <a:ext uri="{FF2B5EF4-FFF2-40B4-BE49-F238E27FC236}">
                <a16:creationId xmlns:a16="http://schemas.microsoft.com/office/drawing/2014/main" id="{4BA25956-84DF-568B-8BCF-7628CC67B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17" r="40317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3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09CF-6582-DAFE-3E76-114EF240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38" y="2218768"/>
            <a:ext cx="5859724" cy="1841715"/>
          </a:xfrm>
        </p:spPr>
        <p:txBody>
          <a:bodyPr/>
          <a:lstStyle/>
          <a:p>
            <a:r>
              <a:rPr lang="en-US"/>
              <a:t>S-D-A-C? S-</a:t>
            </a:r>
            <a:r>
              <a:rPr lang="en-US" err="1"/>
              <a:t>dac</a:t>
            </a:r>
            <a:r>
              <a:rPr lang="en-US"/>
              <a:t>? </a:t>
            </a:r>
            <a:br>
              <a:rPr lang="en-US"/>
            </a:br>
            <a:r>
              <a:rPr lang="en-US"/>
              <a:t>What is that?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20740-9002-1603-A537-240AF2DAB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 Brief Introduction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86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BE2D-F522-481C-B253-70F0B192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368445"/>
            <a:ext cx="8770571" cy="760616"/>
          </a:xfrm>
        </p:spPr>
        <p:txBody>
          <a:bodyPr/>
          <a:lstStyle/>
          <a:p>
            <a:r>
              <a:rPr lang="en-US">
                <a:latin typeface="Aptos ExtraBold"/>
              </a:rPr>
              <a:t>Classroom Facilities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BDB00-3786-E61B-0B89-655CB9E8A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  <a:hlinkClick r:id="rId2"/>
              </a:rPr>
              <a:t>Building Accessibility</a:t>
            </a:r>
            <a:r>
              <a:rPr lang="en-US">
                <a:latin typeface="Aptos Display"/>
              </a:rPr>
              <a:t> (link to UVA listing)</a:t>
            </a:r>
            <a:endParaRPr lang="en-US"/>
          </a:p>
          <a:p>
            <a:r>
              <a:rPr lang="en-US">
                <a:latin typeface="Aptos Display"/>
              </a:rPr>
              <a:t>Classroom Access</a:t>
            </a:r>
            <a:endParaRPr lang="en-US"/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Seating</a:t>
            </a:r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Stairs</a:t>
            </a:r>
          </a:p>
          <a:p>
            <a:r>
              <a:rPr lang="en-US">
                <a:latin typeface="Aptos Display"/>
              </a:rPr>
              <a:t>Bathroom Access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71A1-8A96-228B-3B48-ED4829F6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Notetaking/Permission to Record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CAD1-6367-F853-2377-7BFFFC483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Embed into course structure?</a:t>
            </a:r>
          </a:p>
          <a:p>
            <a:r>
              <a:rPr lang="en-US"/>
              <a:t>Technology use in classroom?</a:t>
            </a:r>
          </a:p>
          <a:p>
            <a:r>
              <a:rPr lang="en-US"/>
              <a:t>Unnecessary?</a:t>
            </a:r>
          </a:p>
          <a:p>
            <a:r>
              <a:rPr lang="en-US"/>
              <a:t>SDAC Notetaking Coordinator: </a:t>
            </a:r>
            <a:r>
              <a:rPr lang="en-US">
                <a:hlinkClick r:id="rId3"/>
              </a:rPr>
              <a:t>notes@virginia.edu</a:t>
            </a:r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5136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Rectangle 560">
            <a:extLst>
              <a:ext uri="{FF2B5EF4-FFF2-40B4-BE49-F238E27FC236}">
                <a16:creationId xmlns:a16="http://schemas.microsoft.com/office/drawing/2014/main" id="{8307893A-9361-4AD3-A98C-AB26519D5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07510-988F-7A4C-2498-851F7C31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568345"/>
            <a:ext cx="9701953" cy="1560716"/>
          </a:xfrm>
        </p:spPr>
        <p:txBody>
          <a:bodyPr>
            <a:normAutofit/>
          </a:bodyPr>
          <a:lstStyle/>
          <a:p>
            <a:r>
              <a:rPr lang="en-US">
                <a:latin typeface="Aptos ExtraBold"/>
              </a:rPr>
              <a:t>Submit Proctoring Instructions</a:t>
            </a:r>
            <a:endParaRPr lang="en-US"/>
          </a:p>
        </p:txBody>
      </p: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F1534FA6-97DA-4524-BBD3-450AE51EF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9" name="Content Placeholder 548" descr="steps to submitting proctoring instructions">
            <a:extLst>
              <a:ext uri="{FF2B5EF4-FFF2-40B4-BE49-F238E27FC236}">
                <a16:creationId xmlns:a16="http://schemas.microsoft.com/office/drawing/2014/main" id="{9558DFFC-60C2-AE66-924B-85ADACC2CD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736382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679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99E2-270C-BEE0-E5EA-F0596B93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SDAC</a:t>
            </a:r>
            <a:br>
              <a:rPr lang="en-US"/>
            </a:br>
            <a:r>
              <a:rPr lang="en-US">
                <a:latin typeface="Aptos ExtraBold"/>
              </a:rPr>
              <a:t>Instructor</a:t>
            </a:r>
            <a:br>
              <a:rPr lang="en-US">
                <a:latin typeface="Aptos ExtraBold"/>
              </a:rPr>
            </a:br>
            <a:r>
              <a:rPr lang="en-US">
                <a:latin typeface="Aptos ExtraBold"/>
              </a:rPr>
              <a:t>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70BC9-4033-A6AB-FD55-2E4B7DA71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Using it now?</a:t>
            </a:r>
          </a:p>
          <a:p>
            <a:r>
              <a:rPr lang="en-US">
                <a:latin typeface="Aptos Display"/>
              </a:rPr>
              <a:t>It's getting an update!</a:t>
            </a:r>
          </a:p>
        </p:txBody>
      </p:sp>
    </p:spTree>
    <p:extLst>
      <p:ext uri="{BB962C8B-B14F-4D97-AF65-F5344CB8AC3E}">
        <p14:creationId xmlns:p14="http://schemas.microsoft.com/office/powerpoint/2010/main" val="4143433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112E-1D79-3ABC-4958-F40F94DD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</a:rPr>
              <a:t>Summer 2024 – Updates!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A4B01-B1DD-BCB1-885D-3250CBED7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Faculty Portal</a:t>
            </a:r>
            <a:endParaRPr lang="en-US"/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Testing Accommodations</a:t>
            </a:r>
            <a:endParaRPr lang="en-US"/>
          </a:p>
          <a:p>
            <a:pPr lvl="2">
              <a:buFont typeface="Wingdings" panose="020B0503020204020204" pitchFamily="34" charset="0"/>
              <a:buChar char="§"/>
            </a:pPr>
            <a:r>
              <a:rPr lang="en-US" i="0">
                <a:latin typeface="Aptos Display"/>
              </a:rPr>
              <a:t>Students can schedule exams </a:t>
            </a:r>
            <a:r>
              <a:rPr lang="en-US">
                <a:latin typeface="Aptos Display"/>
              </a:rPr>
              <a:t>WITHOUT</a:t>
            </a:r>
            <a:r>
              <a:rPr lang="en-US" i="0">
                <a:latin typeface="Aptos Display"/>
              </a:rPr>
              <a:t> Proctoring Instructions submitted</a:t>
            </a:r>
            <a:endParaRPr lang="en-US" i="0"/>
          </a:p>
          <a:p>
            <a:pPr lvl="2">
              <a:buFont typeface="Wingdings" panose="020B0503020204020204" pitchFamily="34" charset="0"/>
              <a:buChar char="§"/>
            </a:pPr>
            <a:r>
              <a:rPr lang="en-US" i="0">
                <a:latin typeface="Aptos Display"/>
              </a:rPr>
              <a:t>We </a:t>
            </a:r>
            <a:r>
              <a:rPr lang="en-US">
                <a:latin typeface="Aptos Display"/>
              </a:rPr>
              <a:t>CANNOT</a:t>
            </a:r>
            <a:r>
              <a:rPr lang="en-US" i="0">
                <a:latin typeface="Aptos Display"/>
              </a:rPr>
              <a:t> proctor those exams without instructions!</a:t>
            </a:r>
          </a:p>
          <a:p>
            <a:pPr lvl="2">
              <a:buFont typeface="Wingdings" panose="020B0503020204020204" pitchFamily="34" charset="0"/>
              <a:buChar char="§"/>
            </a:pPr>
            <a:r>
              <a:rPr lang="en-US" i="0">
                <a:latin typeface="Aptos Display"/>
              </a:rPr>
              <a:t>Exam Dates - a new way to communicate with SDAC</a:t>
            </a:r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46877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1623799-6B7F-41B1-B7B4-F78C2828C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967C15C7-3131-4066-AB4E-4836017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664FD385-BAB9-4368-8D28-0D361A9F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E6A741B7-D871-4BE0-AE84-6ABD96DF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57">
            <a:extLst>
              <a:ext uri="{FF2B5EF4-FFF2-40B4-BE49-F238E27FC236}">
                <a16:creationId xmlns:a16="http://schemas.microsoft.com/office/drawing/2014/main" id="{9A396EE4-73AE-42F5-B20D-3AC542A5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A05887-E135-471E-BF04-F3572A305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9" name="Freeform 206">
              <a:extLst>
                <a:ext uri="{FF2B5EF4-FFF2-40B4-BE49-F238E27FC236}">
                  <a16:creationId xmlns:a16="http://schemas.microsoft.com/office/drawing/2014/main" id="{2526E7F7-EE92-4AED-8B13-22818008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11">
              <a:extLst>
                <a:ext uri="{FF2B5EF4-FFF2-40B4-BE49-F238E27FC236}">
                  <a16:creationId xmlns:a16="http://schemas.microsoft.com/office/drawing/2014/main" id="{EDF5FBA7-23EA-4304-96CB-E695B5B12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1D9F16C-94B8-4AD0-8D90-B71DD3F5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654571F-D8C6-4FBC-8661-887F5AE1E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61A8729-C9BC-4D7B-B0E3-3F8BB73E0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" y="6615"/>
            <a:ext cx="12187263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470100B-B6D4-4558-A832-946D354B8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5BAC5087-B362-46E8-8DF2-F5E7956DD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A37732D7-C03E-4955-B9D4-35B3BD360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966DF526-D5B1-4408-892B-11BD9F4B1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4055F8-FFBC-1C48-BFAF-C5211479B0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8236" y="1023867"/>
            <a:ext cx="3793678" cy="33496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 ExtraBold"/>
                <a:ea typeface="+mj-ea"/>
                <a:cs typeface="+mj-cs"/>
              </a:rPr>
              <a:t>Exam Instructions for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ptos Extra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 ExtraBold"/>
                <a:ea typeface="+mj-ea"/>
                <a:cs typeface="+mj-cs"/>
              </a:rPr>
              <a:t>INDIVIDUAL Exams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Exam Detail screenshot with questions from SDAC Portal">
            <a:extLst>
              <a:ext uri="{FF2B5EF4-FFF2-40B4-BE49-F238E27FC236}">
                <a16:creationId xmlns:a16="http://schemas.microsoft.com/office/drawing/2014/main" id="{8C616824-5573-2FEA-FBA9-7D73382E3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4" b="1"/>
          <a:stretch/>
        </p:blipFill>
        <p:spPr>
          <a:xfrm>
            <a:off x="5047083" y="695948"/>
            <a:ext cx="6365984" cy="5516602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AE03E22-BD2D-4737-87EE-13EE48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4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27A9-BF74-798E-78C7-46C9B18B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38" y="2508142"/>
            <a:ext cx="5859724" cy="1841715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264F4-5FDD-0F19-DE35-5AD2EE516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Now, with added answers!</a:t>
            </a:r>
          </a:p>
        </p:txBody>
      </p:sp>
    </p:spTree>
    <p:extLst>
      <p:ext uri="{BB962C8B-B14F-4D97-AF65-F5344CB8AC3E}">
        <p14:creationId xmlns:p14="http://schemas.microsoft.com/office/powerpoint/2010/main" val="125276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520C4-B3A0-EF48-BF3F-9FC21AE41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3463" y="1397000"/>
            <a:ext cx="7996237" cy="642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SDAC Consultations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E8DD4-B743-5945-BF72-52673FA129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6370" y="2658818"/>
            <a:ext cx="7995708" cy="2919412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latin typeface="Aptos" panose="020B0004020202020204" pitchFamily="34" charset="0"/>
              </a:rPr>
              <a:t>Questions about accommodations that are recommended in the Faculty Notification Letter?</a:t>
            </a:r>
          </a:p>
          <a:p>
            <a:pPr marL="1097280" lvl="1" indent="-457200">
              <a:buFont typeface="Arial" panose="020B0604020202020204" pitchFamily="34" charset="0"/>
              <a:buChar char="•"/>
            </a:pPr>
            <a:r>
              <a:rPr lang="en-US" sz="3300">
                <a:latin typeface="Aptos" panose="020B0004020202020204" pitchFamily="34" charset="0"/>
              </a:rPr>
              <a:t>Call or email SDAC or the direct Advisor immediately for clarification or guidance.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latin typeface="Aptos" panose="020B0004020202020204" pitchFamily="34" charset="0"/>
              </a:rPr>
              <a:t>Usually, there is an easy answer or solution to your question. </a:t>
            </a:r>
          </a:p>
          <a:p>
            <a:pPr marL="1097280" lvl="1" indent="-457200">
              <a:buFont typeface="Arial" panose="020B0604020202020204" pitchFamily="34" charset="0"/>
              <a:buChar char="•"/>
            </a:pPr>
            <a:r>
              <a:rPr lang="en-US" sz="3300">
                <a:latin typeface="Aptos" panose="020B0004020202020204" pitchFamily="34" charset="0"/>
              </a:rPr>
              <a:t>Other times, we may need to engage in a “deliberative process.”</a:t>
            </a:r>
          </a:p>
          <a:p>
            <a:pPr algn="l"/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2F2D-D680-4D12-AB5C-5916D2C57E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3700" y="-801464"/>
            <a:ext cx="8770571" cy="801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 from Participants - Virtual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Object 2" descr="response word cloud for questions at end of session - no responses included as participants verbalized">
                <a:extLst>
                  <a:ext uri="{FF2B5EF4-FFF2-40B4-BE49-F238E27FC236}">
                    <a16:creationId xmlns:a16="http://schemas.microsoft.com/office/drawing/2014/main" id="{7ECF1889-1942-5B81-012A-BB634A2834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2252140"/>
                  </p:ext>
                </p:extLst>
              </p:nvPr>
            </p:nvGraphicFramePr>
            <p:xfrm>
              <a:off x="0" y="0"/>
              <a:ext cx="12191999" cy="685799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Object 2" descr="response word cloud for questions at end of session - no responses included as participants verbalized">
                <a:extLst>
                  <a:ext uri="{FF2B5EF4-FFF2-40B4-BE49-F238E27FC236}">
                    <a16:creationId xmlns:a16="http://schemas.microsoft.com/office/drawing/2014/main" id="{7ECF1889-1942-5B81-012A-BB634A2834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1999" cy="68579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0940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9155-924D-ABCC-7D57-E49699FE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38" y="2508142"/>
            <a:ext cx="5859724" cy="822540"/>
          </a:xfrm>
        </p:spPr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6E635-A9C2-A723-2FDB-9839BBF2D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ptos Display"/>
              </a:rPr>
              <a:t>Let's Stay in Touch!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1418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2FCCFA-2E84-11A9-975B-BF5B0EE6E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24263" y="1300163"/>
            <a:ext cx="6967537" cy="642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What is SDAC?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E349B-67D7-982F-0329-EFCA1E05F4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5467" y="2328333"/>
            <a:ext cx="7137400" cy="3877734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Adobe Fan Heiti Std B" panose="020B0700000000000000" pitchFamily="34" charset="-128"/>
              </a:rPr>
              <a:t>Primary resource for students with disabilities.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Adobe Fan Heiti Std B" panose="020B0700000000000000" pitchFamily="34" charset="-128"/>
              </a:rPr>
              <a:t>Works with faculty and other University offices to secure reasonable accommodations that are individualized for each student.</a:t>
            </a:r>
          </a:p>
          <a:p>
            <a:pPr algn="l"/>
            <a:endParaRPr lang="en-US">
              <a:latin typeface="Aptos" panose="020B0004020202020204" pitchFamily="34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853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229E-331D-3AA4-6564-F189D358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5E53-6095-9946-C921-F093126EA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 Display"/>
              </a:rPr>
              <a:t>Student Disability Access Center</a:t>
            </a:r>
          </a:p>
          <a:p>
            <a:pPr lvl="1"/>
            <a:r>
              <a:rPr lang="en-US">
                <a:latin typeface="Aptos Display"/>
              </a:rPr>
              <a:t>Instructor Portal</a:t>
            </a:r>
          </a:p>
          <a:p>
            <a:pPr lvl="1"/>
            <a:r>
              <a:rPr lang="en-US">
                <a:latin typeface="Aptos Display"/>
              </a:rPr>
              <a:t>Email</a:t>
            </a:r>
            <a:endParaRPr lang="en-US"/>
          </a:p>
          <a:p>
            <a:pPr lvl="2">
              <a:buFont typeface="Wingdings" panose="020B0503020204020204" pitchFamily="34" charset="0"/>
              <a:buChar char="§"/>
            </a:pPr>
            <a:r>
              <a:rPr lang="en-US" i="0">
                <a:latin typeface="Aptos Display"/>
                <a:hlinkClick r:id="rId2"/>
              </a:rPr>
              <a:t>sdac@virginia.edu</a:t>
            </a:r>
            <a:endParaRPr lang="en-US" i="0"/>
          </a:p>
          <a:p>
            <a:pPr lvl="2">
              <a:buFont typeface="Wingdings" panose="020B0503020204020204" pitchFamily="34" charset="0"/>
              <a:buChar char="§"/>
            </a:pPr>
            <a:r>
              <a:rPr lang="en-US" i="0">
                <a:latin typeface="Aptos Display"/>
                <a:hlinkClick r:id="rId3"/>
              </a:rPr>
              <a:t>sdacAT@virginia.edu</a:t>
            </a:r>
            <a:r>
              <a:rPr lang="en-US" i="0">
                <a:latin typeface="Aptos Display"/>
              </a:rPr>
              <a:t>  </a:t>
            </a:r>
            <a:endParaRPr lang="en-US" i="0"/>
          </a:p>
          <a:p>
            <a:pPr lvl="1"/>
            <a:endParaRPr lang="en-US" i="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1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FA4940-83D3-AE2B-1539-5DF29520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544EC-CFC4-594E-8B5B-09188F91FC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>
                <a:hlinkClick r:id="rId2"/>
              </a:rPr>
              <a:t>SDAC</a:t>
            </a:r>
            <a:r>
              <a:rPr lang="en-US" sz="2000"/>
              <a:t> </a:t>
            </a:r>
          </a:p>
          <a:p>
            <a:r>
              <a:rPr lang="en-US" sz="2000">
                <a:hlinkClick r:id="rId3"/>
              </a:rPr>
              <a:t>SDAC Procedures and Guidelines for Student Accommodations</a:t>
            </a:r>
            <a:endParaRPr lang="en-US" sz="2000"/>
          </a:p>
          <a:p>
            <a:r>
              <a:rPr lang="en-US" sz="2000">
                <a:hlinkClick r:id="rId4"/>
              </a:rPr>
              <a:t>HRM-009: Preventing and Addressing Discrimination and Harassment</a:t>
            </a:r>
            <a:endParaRPr lang="en-US" sz="2000"/>
          </a:p>
          <a:p>
            <a:r>
              <a:rPr lang="en-US" sz="2000">
                <a:hlinkClick r:id="rId5"/>
              </a:rPr>
              <a:t>HRM-010: Preventing and Addressing Retaliation</a:t>
            </a:r>
            <a:r>
              <a:rPr lang="en-US" sz="2000"/>
              <a:t> </a:t>
            </a:r>
          </a:p>
          <a:p>
            <a:r>
              <a:rPr lang="en-US" sz="2000">
                <a:hlinkClick r:id="rId6"/>
              </a:rPr>
              <a:t>UVA Office for Equal Opportunity and Civil Rights (EOCR)</a:t>
            </a:r>
            <a:endParaRPr lang="en-US" sz="2000"/>
          </a:p>
          <a:p>
            <a:endParaRPr lang="en-US" sz="2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40053-09D2-C745-9401-2A6C5CE6A3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>
                <a:hlinkClick r:id="rId7"/>
              </a:rPr>
              <a:t>UVA Accessibility Resources</a:t>
            </a:r>
            <a:r>
              <a:rPr lang="en-US" sz="1800"/>
              <a:t> </a:t>
            </a:r>
          </a:p>
          <a:p>
            <a:r>
              <a:rPr lang="en-US" sz="1800">
                <a:hlinkClick r:id="rId8"/>
              </a:rPr>
              <a:t>Coordinator of Academic Accessibility</a:t>
            </a:r>
          </a:p>
          <a:p>
            <a:r>
              <a:rPr lang="en-US" sz="1800">
                <a:hlinkClick r:id="rId8"/>
              </a:rPr>
              <a:t>UVA Library Media Accessibility Resources</a:t>
            </a:r>
            <a:r>
              <a:rPr lang="en-US" sz="1800"/>
              <a:t>.</a:t>
            </a:r>
          </a:p>
          <a:p>
            <a:r>
              <a:rPr lang="en-US" sz="1800">
                <a:hlinkClick r:id="rId9"/>
              </a:rPr>
              <a:t>UVA Collab Help - Video Guide</a:t>
            </a:r>
            <a:r>
              <a:rPr lang="en-US" sz="1800"/>
              <a:t> </a:t>
            </a:r>
          </a:p>
          <a:p>
            <a:r>
              <a:rPr lang="en-US" sz="1800">
                <a:hlinkClick r:id="rId10"/>
              </a:rPr>
              <a:t>Sample Course Syllabus Statements </a:t>
            </a:r>
            <a:r>
              <a:rPr lang="en-US" sz="1800"/>
              <a:t> </a:t>
            </a:r>
          </a:p>
          <a:p>
            <a:r>
              <a:rPr lang="en-US" sz="1800">
                <a:hlinkClick r:id="rId11"/>
              </a:rPr>
              <a:t>Report A Barrier (Disability)</a:t>
            </a:r>
            <a:endParaRPr lang="en-US" sz="1800"/>
          </a:p>
          <a:p>
            <a:r>
              <a:rPr lang="en-US" sz="1800">
                <a:hlinkClick r:id="rId12"/>
              </a:rPr>
              <a:t>IRM-008:  University Information Technology Accessibility</a:t>
            </a:r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1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D5292-8879-C8D5-FF50-19D97D8D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Martina Svyantek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FE18D2B-CAA5-A053-464D-F1F90E5C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94" r="5694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7917E-A4E5-6CAE-8827-6E5AE0AEA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/>
              <a:t>Strategic Initiatives and Assistive Technology Manager</a:t>
            </a:r>
          </a:p>
        </p:txBody>
      </p:sp>
    </p:spTree>
    <p:extLst>
      <p:ext uri="{BB962C8B-B14F-4D97-AF65-F5344CB8AC3E}">
        <p14:creationId xmlns:p14="http://schemas.microsoft.com/office/powerpoint/2010/main" val="33395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084ED-E686-4F38-8897-141E336DFF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3700" y="-801464"/>
            <a:ext cx="8770571" cy="801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Participant Responses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Object 2" descr="word cloud based on audience participation response from May 1">
                <a:extLst>
                  <a:ext uri="{FF2B5EF4-FFF2-40B4-BE49-F238E27FC236}">
                    <a16:creationId xmlns:a16="http://schemas.microsoft.com/office/drawing/2014/main" id="{67ADF7EA-6B4E-F72B-0C07-001356BC41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0101931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Object 2" descr="word cloud based on audience participation response from May 1">
                <a:extLst>
                  <a:ext uri="{FF2B5EF4-FFF2-40B4-BE49-F238E27FC236}">
                    <a16:creationId xmlns:a16="http://schemas.microsoft.com/office/drawing/2014/main" id="{67ADF7EA-6B4E-F72B-0C07-001356BC41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8836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006D-F361-FA09-FCD5-137A5AA3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46667"/>
            <a:ext cx="8770571" cy="1282394"/>
          </a:xfrm>
        </p:spPr>
        <p:txBody>
          <a:bodyPr>
            <a:normAutofit fontScale="90000"/>
          </a:bodyPr>
          <a:lstStyle/>
          <a:p>
            <a:r>
              <a:rPr lang="en-US"/>
              <a:t>Student Disability Access Center</a:t>
            </a:r>
            <a:br>
              <a:rPr lang="en-US"/>
            </a:br>
            <a:r>
              <a:rPr lang="en-US"/>
              <a:t>SDAC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6729D-286F-840C-40E1-DBBF03941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ptos Display"/>
              </a:rPr>
              <a:t>Academic Accommodations</a:t>
            </a:r>
            <a:endParaRPr lang="en-US"/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Undergraduate</a:t>
            </a:r>
            <a:endParaRPr lang="en-US"/>
          </a:p>
          <a:p>
            <a:pPr lvl="1">
              <a:buFont typeface="Courier New" panose="020B0503020204020204" pitchFamily="34" charset="0"/>
              <a:buChar char="o"/>
            </a:pPr>
            <a:r>
              <a:rPr lang="en-US">
                <a:latin typeface="Aptos Display"/>
              </a:rPr>
              <a:t>Graduate</a:t>
            </a:r>
          </a:p>
          <a:p>
            <a:r>
              <a:rPr lang="en-US">
                <a:latin typeface="Aptos Display"/>
              </a:rPr>
              <a:t>Housing/Dietary Accommodations</a:t>
            </a:r>
            <a:endParaRPr lang="en-US"/>
          </a:p>
          <a:p>
            <a:r>
              <a:rPr lang="en-US">
                <a:latin typeface="Aptos Display"/>
              </a:rPr>
              <a:t>Transportation Accommodations</a:t>
            </a:r>
          </a:p>
          <a:p>
            <a:r>
              <a:rPr lang="en-US">
                <a:latin typeface="Aptos Display"/>
              </a:rPr>
              <a:t>Commencement</a:t>
            </a:r>
          </a:p>
          <a:p>
            <a:r>
              <a:rPr lang="en-US">
                <a:latin typeface="Aptos Display"/>
              </a:rPr>
              <a:t>Orientation</a:t>
            </a:r>
          </a:p>
        </p:txBody>
      </p:sp>
    </p:spTree>
    <p:extLst>
      <p:ext uri="{BB962C8B-B14F-4D97-AF65-F5344CB8AC3E}">
        <p14:creationId xmlns:p14="http://schemas.microsoft.com/office/powerpoint/2010/main" val="211273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AB1A2-F438-1CCE-C1B8-CE1961B5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055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8" name="Rectangle 2057">
            <a:extLst>
              <a:ext uri="{FF2B5EF4-FFF2-40B4-BE49-F238E27FC236}">
                <a16:creationId xmlns:a16="http://schemas.microsoft.com/office/drawing/2014/main" id="{7844BD0C-18FA-4603-BDCE-8ABDE1459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1ECDF2F2-A8C5-44F2-BC1A-8A3B9ED2A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97CDF7-C2F2-EFE9-8CB4-5C8B280635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57213" y="2967334"/>
            <a:ext cx="4120616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UVA Numbers</a:t>
            </a:r>
          </a:p>
        </p:txBody>
      </p:sp>
      <p:pic>
        <p:nvPicPr>
          <p:cNvPr id="2049" name="Picture 1" descr="bar chart showing growth of students on SDAC caseload from 2017 to 2022 academic years, with distinction between the fall and spring semesters">
            <a:extLst>
              <a:ext uri="{FF2B5EF4-FFF2-40B4-BE49-F238E27FC236}">
                <a16:creationId xmlns:a16="http://schemas.microsoft.com/office/drawing/2014/main" id="{B4593496-DBEC-9052-5B30-631C9412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59" y="643466"/>
            <a:ext cx="6421954" cy="55710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2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9B99-D6A8-B8A5-86A3-E2ACC67A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Invitation to Collaborate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54A8-3397-5C82-FE7F-7D466B29E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SDAC: Experts in accommodations</a:t>
            </a:r>
          </a:p>
          <a:p>
            <a:r>
              <a:rPr lang="en-US"/>
              <a:t>Y’all: Experts in your content and your courses</a:t>
            </a:r>
          </a:p>
          <a:p>
            <a:r>
              <a:rPr lang="en-US"/>
              <a:t>Together: Supporting students and proactively addressing access issues</a:t>
            </a:r>
          </a:p>
        </p:txBody>
      </p:sp>
    </p:spTree>
    <p:extLst>
      <p:ext uri="{BB962C8B-B14F-4D97-AF65-F5344CB8AC3E}">
        <p14:creationId xmlns:p14="http://schemas.microsoft.com/office/powerpoint/2010/main" val="257023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53BC-8BC8-7F97-652F-6B13903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138" y="2334416"/>
            <a:ext cx="5859724" cy="1841715"/>
          </a:xfrm>
        </p:spPr>
        <p:txBody>
          <a:bodyPr/>
          <a:lstStyle/>
          <a:p>
            <a:r>
              <a:rPr lang="en-US"/>
              <a:t>Accommodations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E61F-D9E1-1450-EA94-E21CB613D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/>
              <a:t>Intakes, Faculty Notifications, and common Academic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1222258905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webextension1.xml><?xml version="1.0" encoding="utf-8"?>
<we:webextension xmlns:we="http://schemas.microsoft.com/office/webextensions/webextension/2010/11" id="{157BFD53-C6EC-448A-9704-E039D48A8244}">
  <we:reference id="d98404ac-f9e2-4292-8cb6-eec349559ae5" version="1.0.0.2" store="excatalog" storeType="excatalog"/>
  <we:alternateReferences>
    <we:reference id="WA104381526" version="1.0.0.2" store="en-US" storeType="omex"/>
  </we:alternateReferences>
  <we:properties>
    <we:property name="FormID" value="&quot;x4A0ewc3c0iLd-IWczplrCGmxS8mRIxHvHWSf6fM7iFUQlNZQUlJUkZUSFQxQ0NSNjlHSFFKMExKVy4u&quot;"/>
    <we:property name="FormMode" value="&quot;DesignTime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08BAA83-93DB-4AEE-BDFB-808C475BEDB4}">
  <we:reference id="d98404ac-f9e2-4292-8cb6-eec349559ae5" version="1.0.0.2" store="excatalog" storeType="excatalog"/>
  <we:alternateReferences>
    <we:reference id="WA104381526" version="1.0.0.2" store="en-US" storeType="omex"/>
  </we:alternateReferences>
  <we:properties>
    <we:property name="FormID" value="&quot;x4A0ewc3c0iLd-IWczplrCGmxS8mRIxHvHWSf6fM7iFUMlcyMENLMVBYNVlJSDNPU1YzQzJYQVo2Mi4u&quot;"/>
    <we:property name="FormMode" value="&quot;DesignTime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e6cd79-f212-47d0-af02-1fd49a0df85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BA4349D8048E45BB1EB0D39D46FA38" ma:contentTypeVersion="16" ma:contentTypeDescription="Create a new document." ma:contentTypeScope="" ma:versionID="563e761d04d9b2fab58924c56f8af3a6">
  <xsd:schema xmlns:xsd="http://www.w3.org/2001/XMLSchema" xmlns:xs="http://www.w3.org/2001/XMLSchema" xmlns:p="http://schemas.microsoft.com/office/2006/metadata/properties" xmlns:ns3="40e6cd79-f212-47d0-af02-1fd49a0df855" xmlns:ns4="1d150f9a-d222-41ce-85ca-3ce502eae7c4" targetNamespace="http://schemas.microsoft.com/office/2006/metadata/properties" ma:root="true" ma:fieldsID="b06b4ec963234accba452aa31c3efc57" ns3:_="" ns4:_="">
    <xsd:import namespace="40e6cd79-f212-47d0-af02-1fd49a0df855"/>
    <xsd:import namespace="1d150f9a-d222-41ce-85ca-3ce502eae7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6cd79-f212-47d0-af02-1fd49a0df8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50f9a-d222-41ce-85ca-3ce502eae7c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F4E2D6-38F8-46F2-9074-EDE1821A352D}">
  <ds:schemaRefs>
    <ds:schemaRef ds:uri="1d150f9a-d222-41ce-85ca-3ce502eae7c4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40e6cd79-f212-47d0-af02-1fd49a0df85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25DA78-CEED-4DDD-8619-5F0F33B18F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FA1377-0197-4EC2-9601-4C3820FEA8C9}">
  <ds:schemaRefs>
    <ds:schemaRef ds:uri="1d150f9a-d222-41ce-85ca-3ce502eae7c4"/>
    <ds:schemaRef ds:uri="40e6cd79-f212-47d0-af02-1fd49a0df8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TF10001027</Template>
  <TotalTime>13</TotalTime>
  <Words>653</Words>
  <Application>Microsoft Office PowerPoint</Application>
  <PresentationFormat>Widescreen</PresentationFormat>
  <Paragraphs>175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Feathered</vt:lpstr>
      <vt:lpstr>Yet Another Higher Education Hidden Curriculum: Collaborating with SDAC</vt:lpstr>
      <vt:lpstr>S-D-A-C? S-dac?  What is that?</vt:lpstr>
      <vt:lpstr>What is SDAC?</vt:lpstr>
      <vt:lpstr>Martina Svyantek</vt:lpstr>
      <vt:lpstr>Participant Responses</vt:lpstr>
      <vt:lpstr>Student Disability Access Center SDAC</vt:lpstr>
      <vt:lpstr>UVA Numbers</vt:lpstr>
      <vt:lpstr>Invitation to Collaborate</vt:lpstr>
      <vt:lpstr>Accommodations Process</vt:lpstr>
      <vt:lpstr>Intake Process</vt:lpstr>
      <vt:lpstr>Faculty Notification Letters</vt:lpstr>
      <vt:lpstr>Faculty Notification Letters – Email</vt:lpstr>
      <vt:lpstr>Common Academic Accommodations</vt:lpstr>
      <vt:lpstr>Crisis Alert!</vt:lpstr>
      <vt:lpstr>Finals. And survival.</vt:lpstr>
      <vt:lpstr>Upcoming 2024 Spring Finals</vt:lpstr>
      <vt:lpstr>Mid-Semester Reactions</vt:lpstr>
      <vt:lpstr>Reasonable Modification</vt:lpstr>
      <vt:lpstr>Proactive Planning</vt:lpstr>
      <vt:lpstr>Classroom Facilities</vt:lpstr>
      <vt:lpstr>Notetaking/Permission to Record </vt:lpstr>
      <vt:lpstr>Submit Proctoring Instructions</vt:lpstr>
      <vt:lpstr>SDAC Instructor Portal</vt:lpstr>
      <vt:lpstr>Summer 2024 – Updates!</vt:lpstr>
      <vt:lpstr>Exam Instructions for  INDIVIDUAL Exams  </vt:lpstr>
      <vt:lpstr>Questions?</vt:lpstr>
      <vt:lpstr>SDAC Consultations</vt:lpstr>
      <vt:lpstr>Questions from Participants - Virtual</vt:lpstr>
      <vt:lpstr>Resources</vt:lpstr>
      <vt:lpstr>UVA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Svyantek, Martina (qbh3pz)</cp:lastModifiedBy>
  <cp:revision>3</cp:revision>
  <dcterms:created xsi:type="dcterms:W3CDTF">2024-04-17T13:44:38Z</dcterms:created>
  <dcterms:modified xsi:type="dcterms:W3CDTF">2024-12-11T13:58:29Z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0x010100D5BA4349D8048E45BB1EB0D39D46FA38</vt:lpwstr>
  </property>
</Properties>
</file>