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2" r:id="rId1"/>
  </p:sldMasterIdLst>
  <p:notesMasterIdLst>
    <p:notesMasterId r:id="rId99"/>
  </p:notesMasterIdLst>
  <p:handoutMasterIdLst>
    <p:handoutMasterId r:id="rId100"/>
  </p:handoutMasterIdLst>
  <p:sldIdLst>
    <p:sldId id="648" r:id="rId2"/>
    <p:sldId id="493" r:id="rId3"/>
    <p:sldId id="578" r:id="rId4"/>
    <p:sldId id="656" r:id="rId5"/>
    <p:sldId id="666" r:id="rId6"/>
    <p:sldId id="667" r:id="rId7"/>
    <p:sldId id="658" r:id="rId8"/>
    <p:sldId id="675" r:id="rId9"/>
    <p:sldId id="582" r:id="rId10"/>
    <p:sldId id="591" r:id="rId11"/>
    <p:sldId id="566" r:id="rId12"/>
    <p:sldId id="688" r:id="rId13"/>
    <p:sldId id="687" r:id="rId14"/>
    <p:sldId id="575" r:id="rId15"/>
    <p:sldId id="689" r:id="rId16"/>
    <p:sldId id="743" r:id="rId17"/>
    <p:sldId id="589" r:id="rId18"/>
    <p:sldId id="614" r:id="rId19"/>
    <p:sldId id="637" r:id="rId20"/>
    <p:sldId id="624" r:id="rId21"/>
    <p:sldId id="684" r:id="rId22"/>
    <p:sldId id="690" r:id="rId23"/>
    <p:sldId id="750" r:id="rId24"/>
    <p:sldId id="570" r:id="rId25"/>
    <p:sldId id="568" r:id="rId26"/>
    <p:sldId id="615" r:id="rId27"/>
    <p:sldId id="641" r:id="rId28"/>
    <p:sldId id="744" r:id="rId29"/>
    <p:sldId id="636" r:id="rId30"/>
    <p:sldId id="745" r:id="rId31"/>
    <p:sldId id="747" r:id="rId32"/>
    <p:sldId id="748" r:id="rId33"/>
    <p:sldId id="746" r:id="rId34"/>
    <p:sldId id="593" r:id="rId35"/>
    <p:sldId id="654" r:id="rId36"/>
    <p:sldId id="617" r:id="rId37"/>
    <p:sldId id="618" r:id="rId38"/>
    <p:sldId id="619" r:id="rId39"/>
    <p:sldId id="620" r:id="rId40"/>
    <p:sldId id="660" r:id="rId41"/>
    <p:sldId id="612" r:id="rId42"/>
    <p:sldId id="594" r:id="rId43"/>
    <p:sldId id="752" r:id="rId44"/>
    <p:sldId id="753" r:id="rId45"/>
    <p:sldId id="613" r:id="rId46"/>
    <p:sldId id="642" r:id="rId47"/>
    <p:sldId id="749" r:id="rId48"/>
    <p:sldId id="595" r:id="rId49"/>
    <p:sldId id="621" r:id="rId50"/>
    <p:sldId id="754" r:id="rId51"/>
    <p:sldId id="609" r:id="rId52"/>
    <p:sldId id="569" r:id="rId53"/>
    <p:sldId id="628" r:id="rId54"/>
    <p:sldId id="629" r:id="rId55"/>
    <p:sldId id="645" r:id="rId56"/>
    <p:sldId id="592" r:id="rId57"/>
    <p:sldId id="672" r:id="rId58"/>
    <p:sldId id="597" r:id="rId59"/>
    <p:sldId id="598" r:id="rId60"/>
    <p:sldId id="605" r:id="rId61"/>
    <p:sldId id="601" r:id="rId62"/>
    <p:sldId id="622" r:id="rId63"/>
    <p:sldId id="602" r:id="rId64"/>
    <p:sldId id="603" r:id="rId65"/>
    <p:sldId id="751" r:id="rId66"/>
    <p:sldId id="604" r:id="rId67"/>
    <p:sldId id="606" r:id="rId68"/>
    <p:sldId id="607" r:id="rId69"/>
    <p:sldId id="608" r:id="rId70"/>
    <p:sldId id="632" r:id="rId71"/>
    <p:sldId id="646" r:id="rId72"/>
    <p:sldId id="676" r:id="rId73"/>
    <p:sldId id="677" r:id="rId74"/>
    <p:sldId id="679" r:id="rId75"/>
    <p:sldId id="674" r:id="rId76"/>
    <p:sldId id="547" r:id="rId77"/>
    <p:sldId id="655" r:id="rId78"/>
    <p:sldId id="742" r:id="rId79"/>
    <p:sldId id="664" r:id="rId80"/>
    <p:sldId id="579" r:id="rId81"/>
    <p:sldId id="581" r:id="rId82"/>
    <p:sldId id="665" r:id="rId83"/>
    <p:sldId id="634" r:id="rId84"/>
    <p:sldId id="635" r:id="rId85"/>
    <p:sldId id="584" r:id="rId86"/>
    <p:sldId id="585" r:id="rId87"/>
    <p:sldId id="586" r:id="rId88"/>
    <p:sldId id="638" r:id="rId89"/>
    <p:sldId id="639" r:id="rId90"/>
    <p:sldId id="640" r:id="rId91"/>
    <p:sldId id="625" r:id="rId92"/>
    <p:sldId id="686" r:id="rId93"/>
    <p:sldId id="631" r:id="rId94"/>
    <p:sldId id="623" r:id="rId95"/>
    <p:sldId id="659" r:id="rId96"/>
    <p:sldId id="652" r:id="rId97"/>
    <p:sldId id="653" r:id="rId98"/>
  </p:sldIdLst>
  <p:sldSz cx="9144000" cy="5143500" type="screen16x9"/>
  <p:notesSz cx="6858000" cy="9313863"/>
  <p:embeddedFontLst>
    <p:embeddedFont>
      <p:font typeface="Arial Black" panose="020B0A04020102020204" pitchFamily="34" charset="0"/>
      <p:bold r:id="rId101"/>
    </p:embeddedFont>
    <p:embeddedFont>
      <p:font typeface="Batang" panose="02030600000101010101" pitchFamily="18" charset="-127"/>
      <p:regular r:id="rId102"/>
    </p:embeddedFont>
    <p:embeddedFont>
      <p:font typeface="Bodoni" panose="020B0604020202020204" charset="0"/>
      <p:regular r:id="rId103"/>
      <p:bold r:id="rId104"/>
      <p:italic r:id="rId105"/>
      <p:boldItalic r:id="rId106"/>
    </p:embeddedFont>
    <p:embeddedFont>
      <p:font typeface="Comic Sans MS" panose="030F0702030302020204" pitchFamily="66" charset="0"/>
      <p:regular r:id="rId107"/>
      <p:bold r:id="rId108"/>
      <p:italic r:id="rId109"/>
      <p:boldItalic r:id="rId110"/>
    </p:embeddedFont>
    <p:embeddedFont>
      <p:font typeface="Franklin Gothic" panose="020B0604020202020204" charset="0"/>
      <p:regular r:id="rId111"/>
      <p:bold r:id="rId112"/>
      <p:italic r:id="rId113"/>
      <p:boldItalic r:id="rId114"/>
    </p:embeddedFont>
    <p:embeddedFont>
      <p:font typeface="Harlow Solid Italic" panose="04030604020F02020D02" pitchFamily="82" charset="0"/>
      <p:italic r:id="rId115"/>
    </p:embeddedFont>
    <p:embeddedFont>
      <p:font typeface="Lato" panose="020F0502020204030203" pitchFamily="34" charset="0"/>
      <p:regular r:id="rId116"/>
      <p:bold r:id="rId117"/>
      <p:italic r:id="rId118"/>
      <p:boldItalic r:id="rId119"/>
    </p:embeddedFont>
    <p:embeddedFont>
      <p:font typeface="Raleway" pitchFamily="2"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 id="2" name="Natalie Thompson" initials="NT" lastIdx="7" clrIdx="1">
    <p:extLst>
      <p:ext uri="{19B8F6BF-5375-455C-9EA6-DF929625EA0E}">
        <p15:presenceInfo xmlns:p15="http://schemas.microsoft.com/office/powerpoint/2012/main" userId="2421e176039c8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E46E20"/>
    <a:srgbClr val="FF00FF"/>
    <a:srgbClr val="FF3399"/>
    <a:srgbClr val="212D4A"/>
    <a:srgbClr val="3E4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3ADC22-76E4-49B3-990F-D2468D07EFF4}">
  <a:tblStyle styleId="{113ADC22-76E4-49B3-990F-D2468D07E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6229-5FCC-42EF-A936-21BA63BC92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73" autoAdjust="0"/>
    <p:restoredTop sz="80455" autoAdjust="0"/>
  </p:normalViewPr>
  <p:slideViewPr>
    <p:cSldViewPr snapToGrid="0">
      <p:cViewPr varScale="1">
        <p:scale>
          <a:sx n="67" d="100"/>
          <a:sy n="67" d="100"/>
        </p:scale>
        <p:origin x="972" y="52"/>
      </p:cViewPr>
      <p:guideLst>
        <p:guide orient="horz" pos="1620"/>
        <p:guide pos="2880"/>
      </p:guideLst>
    </p:cSldViewPr>
  </p:slideViewPr>
  <p:notesTextViewPr>
    <p:cViewPr>
      <p:scale>
        <a:sx n="1" d="1"/>
        <a:sy n="1" d="1"/>
      </p:scale>
      <p:origin x="0" y="0"/>
    </p:cViewPr>
  </p:notesTextViewPr>
  <p:notesViewPr>
    <p:cSldViewPr snapToGrid="0">
      <p:cViewPr varScale="1">
        <p:scale>
          <a:sx n="48" d="100"/>
          <a:sy n="48" d="100"/>
        </p:scale>
        <p:origin x="2060"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font" Target="fonts/font18.fntdata"/><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124"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font" Target="fonts/font19.fntdata"/><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51103-FEEF-4E42-8EEE-2263B9E2EBF6}"/>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36DB9D-3894-431E-9782-0B0ED32FA1C5}"/>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92557EEB-91EB-474E-9C2C-1AC9C924D792}" type="datetimeFigureOut">
              <a:rPr lang="en-US" smtClean="0"/>
              <a:t>8/12/2022</a:t>
            </a:fld>
            <a:endParaRPr lang="en-US"/>
          </a:p>
        </p:txBody>
      </p:sp>
      <p:sp>
        <p:nvSpPr>
          <p:cNvPr id="4" name="Footer Placeholder 3">
            <a:extLst>
              <a:ext uri="{FF2B5EF4-FFF2-40B4-BE49-F238E27FC236}">
                <a16:creationId xmlns:a16="http://schemas.microsoft.com/office/drawing/2014/main" id="{DF909D68-E4EF-451C-8459-8C6007172EE4}"/>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C27D66-60F1-41CD-AAD4-DE142341D697}"/>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CF4C40CA-1A52-47DE-9B38-C6CCD120629F}" type="slidenum">
              <a:rPr lang="en-US" smtClean="0"/>
              <a:t>‹#›</a:t>
            </a:fld>
            <a:endParaRPr lang="en-US"/>
          </a:p>
        </p:txBody>
      </p:sp>
    </p:spTree>
    <p:extLst>
      <p:ext uri="{BB962C8B-B14F-4D97-AF65-F5344CB8AC3E}">
        <p14:creationId xmlns:p14="http://schemas.microsoft.com/office/powerpoint/2010/main" val="2650841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25438" y="698500"/>
            <a:ext cx="6207125" cy="3492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indent="0">
              <a:buNone/>
            </a:pPr>
            <a:r>
              <a:rPr lang="en-US" dirty="0"/>
              <a:t>Contains images that require alt text, including text-based screenshots.</a:t>
            </a:r>
          </a:p>
          <a:p>
            <a:pPr marL="158750" indent="0">
              <a:buNone/>
            </a:pPr>
            <a:r>
              <a:rPr lang="en-US" dirty="0"/>
              <a:t>None of the images, screenshots, or examples may be extracted for other use. CC-BY license does not apply to these components individually.</a:t>
            </a:r>
          </a:p>
          <a:p>
            <a:pPr marL="158750" indent="0">
              <a:buNone/>
            </a:pPr>
            <a:r>
              <a:rPr lang="en-US" dirty="0"/>
              <a:t>The dinosaur image is a GWL icon. </a:t>
            </a:r>
          </a:p>
          <a:p>
            <a:pPr marL="158750" indent="0">
              <a:buNone/>
            </a:pPr>
            <a:endParaRPr lang="en-US" dirty="0"/>
          </a:p>
        </p:txBody>
      </p:sp>
    </p:spTree>
    <p:extLst>
      <p:ext uri="{BB962C8B-B14F-4D97-AF65-F5344CB8AC3E}">
        <p14:creationId xmlns:p14="http://schemas.microsoft.com/office/powerpoint/2010/main" val="424776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011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220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Image: Depiction of a paragraph as a box with lines for sentences. Arrows point to the top (topic sentence) and the bottom (concluding sentence). </a:t>
            </a:r>
          </a:p>
        </p:txBody>
      </p:sp>
    </p:spTree>
    <p:extLst>
      <p:ext uri="{BB962C8B-B14F-4D97-AF65-F5344CB8AC3E}">
        <p14:creationId xmlns:p14="http://schemas.microsoft.com/office/powerpoint/2010/main" val="401600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buFont typeface="Arial" panose="020B0604020202020204" pitchFamily="34" charset="0"/>
              <a:buChar char="•"/>
            </a:pPr>
            <a:r>
              <a:rPr lang="en-US" dirty="0"/>
              <a:t>Note the various ways you could create a topic sentence; three examples here</a:t>
            </a:r>
          </a:p>
          <a:p>
            <a:pPr marL="457200" indent="-298450">
              <a:buFont typeface="Wingdings" panose="05000000000000000000" pitchFamily="2" charset="2"/>
              <a:buChar char="v"/>
            </a:pPr>
            <a:r>
              <a:rPr lang="en-US" dirty="0"/>
              <a:t>Image of a series of papers meant to symbolize structured writing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a:t>Images with the three topic sentences: </a:t>
            </a:r>
            <a:r>
              <a:rPr lang="en-US" sz="1100" dirty="0">
                <a:solidFill>
                  <a:schemeClr val="bg1"/>
                </a:solidFill>
                <a:latin typeface="Franklin Gothic" panose="020B0604020202020204" charset="0"/>
                <a:cs typeface="Franklin Gothic" panose="020B0604020202020204" charset="0"/>
              </a:rPr>
              <a:t>“With the advancement of data-acquisition systems, information technology (IT), and network technologies, manufacturing has entered the digital age.” “The purpose of type reasoning on knowledge maps is to learn the relationship between instances and concepts in a knowledge map.” &amp; </a:t>
            </a:r>
            <a:r>
              <a:rPr lang="en-US" sz="1100" dirty="0">
                <a:solidFill>
                  <a:schemeClr val="bg1"/>
                </a:solidFill>
                <a:effectLst/>
                <a:latin typeface="Franklin Gothic" panose="020B0604020202020204" charset="0"/>
                <a:ea typeface="Calibri" panose="020F0502020204030204" pitchFamily="34" charset="0"/>
                <a:cs typeface="Franklin Gothic" panose="020B0604020202020204" charset="0"/>
              </a:rPr>
              <a:t>“The quintuple cybersecurity knowledge base model [2] proposed in this paper contains the following five elements: concept, instance, relation, properties, and rule.”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endParaRPr lang="en-US" sz="1100" dirty="0">
              <a:solidFill>
                <a:schemeClr val="bg1"/>
              </a:solidFill>
              <a:latin typeface="Franklin Gothic" panose="020B0604020202020204" charset="0"/>
              <a:cs typeface="Franklin Gothic" panose="020B060402020202020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endParaRPr lang="en-US" sz="1100" dirty="0">
              <a:solidFill>
                <a:schemeClr val="bg1"/>
              </a:solidFill>
              <a:latin typeface="Franklin Gothic" panose="020B0604020202020204" charset="0"/>
              <a:cs typeface="Franklin Gothic" panose="020B0604020202020204" charset="0"/>
            </a:endParaRPr>
          </a:p>
          <a:p>
            <a:pPr marL="457200" indent="-298450">
              <a:buFont typeface="Wingdings" panose="05000000000000000000" pitchFamily="2" charset="2"/>
              <a:buChar char="v"/>
            </a:pPr>
            <a:endParaRPr lang="en-US" dirty="0"/>
          </a:p>
          <a:p>
            <a:endParaRPr lang="en-US" dirty="0"/>
          </a:p>
        </p:txBody>
      </p:sp>
    </p:spTree>
    <p:extLst>
      <p:ext uri="{BB962C8B-B14F-4D97-AF65-F5344CB8AC3E}">
        <p14:creationId xmlns:p14="http://schemas.microsoft.com/office/powerpoint/2010/main" val="3022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6680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buFont typeface="Arial" panose="020B0604020202020204" pitchFamily="34" charset="0"/>
              <a:buChar char="•"/>
            </a:pPr>
            <a:r>
              <a:rPr lang="en-US" dirty="0"/>
              <a:t>Use placement within the paragraph, relation to other sentences, and explicit signposting to do so</a:t>
            </a:r>
          </a:p>
          <a:p>
            <a:pPr marL="457200" indent="-298450">
              <a:buFont typeface="Wingdings" panose="05000000000000000000" pitchFamily="2" charset="2"/>
              <a:buChar char="v"/>
            </a:pPr>
            <a:r>
              <a:rPr lang="en-US" dirty="0"/>
              <a:t>Image: depiction of a paragraph</a:t>
            </a:r>
          </a:p>
        </p:txBody>
      </p:sp>
    </p:spTree>
    <p:extLst>
      <p:ext uri="{BB962C8B-B14F-4D97-AF65-F5344CB8AC3E}">
        <p14:creationId xmlns:p14="http://schemas.microsoft.com/office/powerpoint/2010/main" val="160283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endParaRPr lang="en-US" dirty="0"/>
          </a:p>
        </p:txBody>
      </p:sp>
    </p:spTree>
    <p:extLst>
      <p:ext uri="{BB962C8B-B14F-4D97-AF65-F5344CB8AC3E}">
        <p14:creationId xmlns:p14="http://schemas.microsoft.com/office/powerpoint/2010/main" val="3331899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536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Hofmann, </a:t>
            </a:r>
            <a:r>
              <a:rPr lang="en-US" sz="1100" i="1" dirty="0"/>
              <a:t>Scientific Writing and Communication</a:t>
            </a:r>
            <a:endParaRPr lang="en-US" dirty="0"/>
          </a:p>
        </p:txBody>
      </p:sp>
    </p:spTree>
    <p:extLst>
      <p:ext uri="{BB962C8B-B14F-4D97-AF65-F5344CB8AC3E}">
        <p14:creationId xmlns:p14="http://schemas.microsoft.com/office/powerpoint/2010/main" val="3533318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Irish, </a:t>
            </a:r>
            <a:r>
              <a:rPr lang="en-US" sz="1100" i="1" dirty="0"/>
              <a:t>Writing in Engineering: A Brief Guide</a:t>
            </a:r>
            <a:endParaRPr lang="en-US" dirty="0"/>
          </a:p>
        </p:txBody>
      </p:sp>
    </p:spTree>
    <p:extLst>
      <p:ext uri="{BB962C8B-B14F-4D97-AF65-F5344CB8AC3E}">
        <p14:creationId xmlns:p14="http://schemas.microsoft.com/office/powerpoint/2010/main" val="392887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233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098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sometimes you can tell that the true conclusion sentence of one paragraph has been put at the beginning of the next paragraph. </a:t>
            </a:r>
          </a:p>
          <a:p>
            <a:r>
              <a:rPr lang="en-US" dirty="0"/>
              <a:t>This sentence is probably necessary to wrap up the previous paragraph!</a:t>
            </a:r>
          </a:p>
          <a:p>
            <a:r>
              <a:rPr lang="en-US" dirty="0"/>
              <a:t>If we really wanted to have a transition sentence here, before the topic sentence of the new paragraph, it should still emphasize what’s coming NEXT (i.e. “A promising new method that solves some of these problems is MSC therapy…”)</a:t>
            </a:r>
          </a:p>
        </p:txBody>
      </p:sp>
    </p:spTree>
    <p:extLst>
      <p:ext uri="{BB962C8B-B14F-4D97-AF65-F5344CB8AC3E}">
        <p14:creationId xmlns:p14="http://schemas.microsoft.com/office/powerpoint/2010/main" val="1475406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If you change the word you use to refer to something—like substituting “simulation” when before you were using “model”—your reader will pull up short, get confused, and wonder if you mean a different thing because you used a different term. This is especially important for complicated, key terms your research introduces.</a:t>
            </a:r>
          </a:p>
          <a:p>
            <a:pPr marL="457200" indent="-298450">
              <a:buFont typeface="Wingdings" panose="05000000000000000000" pitchFamily="2" charset="2"/>
              <a:buChar char="v"/>
            </a:pPr>
            <a:r>
              <a:rPr lang="en-US" dirty="0"/>
              <a:t>Image: Transition words “although,” “therefore,” “because” arranged with arrows to indicate connection and flow. </a:t>
            </a:r>
          </a:p>
          <a:p>
            <a:pPr marL="457200" indent="-298450">
              <a:buFont typeface="Wingdings" panose="05000000000000000000" pitchFamily="2" charset="2"/>
              <a:buChar char="v"/>
            </a:pPr>
            <a:r>
              <a:rPr lang="en-US" dirty="0"/>
              <a:t>Image: Three diamonds with the word “model” followed by a spazzy shape with the word “simulation.”</a:t>
            </a:r>
          </a:p>
        </p:txBody>
      </p:sp>
    </p:spTree>
    <p:extLst>
      <p:ext uri="{BB962C8B-B14F-4D97-AF65-F5344CB8AC3E}">
        <p14:creationId xmlns:p14="http://schemas.microsoft.com/office/powerpoint/2010/main" val="420330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2382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See Dr. Nathan Sheffield’s “Clarity: Strategies for Revising Scientific Writing” Presentation (find listed in Resources on GWL site and at http://databio.org/slides/scientific_writing.html#/) </a:t>
            </a:r>
          </a:p>
          <a:p>
            <a:endParaRPr lang="en-US" dirty="0"/>
          </a:p>
        </p:txBody>
      </p:sp>
    </p:spTree>
    <p:extLst>
      <p:ext uri="{BB962C8B-B14F-4D97-AF65-F5344CB8AC3E}">
        <p14:creationId xmlns:p14="http://schemas.microsoft.com/office/powerpoint/2010/main" val="167918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705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*Think especially about your methods &amp; results sections…keep the same order each time you mention a sample, condition, test, etc.</a:t>
            </a:r>
          </a:p>
          <a:p>
            <a:r>
              <a:rPr lang="en-US" dirty="0"/>
              <a:t>From </a:t>
            </a:r>
            <a:r>
              <a:rPr lang="en-US" sz="1100" i="1" dirty="0"/>
              <a:t>Scientific Writing and Communication</a:t>
            </a:r>
            <a:endParaRPr lang="en-US" dirty="0"/>
          </a:p>
        </p:txBody>
      </p:sp>
    </p:spTree>
    <p:extLst>
      <p:ext uri="{BB962C8B-B14F-4D97-AF65-F5344CB8AC3E}">
        <p14:creationId xmlns:p14="http://schemas.microsoft.com/office/powerpoint/2010/main" val="3753580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36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sz="1100" i="0" dirty="0"/>
              <a:t>Example from </a:t>
            </a:r>
            <a:r>
              <a:rPr lang="en-US" sz="1100" i="1" dirty="0"/>
              <a:t>Scientific Writing and Communication</a:t>
            </a:r>
            <a:r>
              <a:rPr lang="en-US" sz="1100" i="0" dirty="0"/>
              <a:t>, p. 98, original source:</a:t>
            </a:r>
          </a:p>
          <a:p>
            <a:r>
              <a:rPr lang="en-US" sz="1100" i="0" dirty="0" err="1"/>
              <a:t>Heukelbach</a:t>
            </a:r>
            <a:r>
              <a:rPr lang="en-US" sz="1100" i="0" dirty="0"/>
              <a:t>, J., and </a:t>
            </a:r>
            <a:r>
              <a:rPr lang="en-US" sz="1100" i="0" dirty="0" err="1"/>
              <a:t>Feldmeier</a:t>
            </a:r>
            <a:r>
              <a:rPr lang="en-US" sz="1100" i="0" dirty="0"/>
              <a:t>, H. 2008. </a:t>
            </a:r>
            <a:r>
              <a:rPr lang="en-US" sz="1100" i="1" dirty="0"/>
              <a:t>The Lancet infectious diseases</a:t>
            </a:r>
            <a:r>
              <a:rPr lang="en-US" sz="1100" i="0" dirty="0"/>
              <a:t>, 8(5), 302-209. </a:t>
            </a:r>
            <a:endParaRPr lang="en-US" i="0" dirty="0"/>
          </a:p>
        </p:txBody>
      </p:sp>
    </p:spTree>
    <p:extLst>
      <p:ext uri="{BB962C8B-B14F-4D97-AF65-F5344CB8AC3E}">
        <p14:creationId xmlns:p14="http://schemas.microsoft.com/office/powerpoint/2010/main" val="625731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See Dr. Nathan Sheffield’s “Clarity: Strategies for Revising Scientific Writing” Presentation (find listed in Resources on GWL site and at http://databio.org/slides/scientific_writing.html#/) </a:t>
            </a:r>
          </a:p>
        </p:txBody>
      </p:sp>
    </p:spTree>
    <p:extLst>
      <p:ext uri="{BB962C8B-B14F-4D97-AF65-F5344CB8AC3E}">
        <p14:creationId xmlns:p14="http://schemas.microsoft.com/office/powerpoint/2010/main" val="71345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250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adapted from the work of Billy F. Lamberti, PhD. See https://www.billyflamberti.com/</a:t>
            </a:r>
          </a:p>
          <a:p>
            <a:endParaRPr lang="en-US" dirty="0"/>
          </a:p>
        </p:txBody>
      </p:sp>
    </p:spTree>
    <p:extLst>
      <p:ext uri="{BB962C8B-B14F-4D97-AF65-F5344CB8AC3E}">
        <p14:creationId xmlns:p14="http://schemas.microsoft.com/office/powerpoint/2010/main" val="454939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Example adapted from the work of Billy F. Lamberti, PhD. See https://www.billyflamberti.com/</a:t>
            </a:r>
          </a:p>
          <a:p>
            <a:endParaRPr lang="en-US" dirty="0"/>
          </a:p>
        </p:txBody>
      </p:sp>
    </p:spTree>
    <p:extLst>
      <p:ext uri="{BB962C8B-B14F-4D97-AF65-F5344CB8AC3E}">
        <p14:creationId xmlns:p14="http://schemas.microsoft.com/office/powerpoint/2010/main" val="4149583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Example adapted from the work of Billy F. Lamberti, PhD. See https://www.billyflamberti.com/</a:t>
            </a:r>
          </a:p>
          <a:p>
            <a:endParaRPr lang="en-US" dirty="0"/>
          </a:p>
        </p:txBody>
      </p:sp>
    </p:spTree>
    <p:extLst>
      <p:ext uri="{BB962C8B-B14F-4D97-AF65-F5344CB8AC3E}">
        <p14:creationId xmlns:p14="http://schemas.microsoft.com/office/powerpoint/2010/main" val="3152852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even better revision might be to also add the definitions of SP &amp; EI (currently the last two sentences) in between our two new sentences, so we define them right after they’re introduced.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Example adapted from the work of Billy F. Lamberti, PhD. See https://www.billyflamberti.com/</a:t>
            </a:r>
          </a:p>
          <a:p>
            <a:endParaRPr lang="en-US" dirty="0"/>
          </a:p>
        </p:txBody>
      </p:sp>
    </p:spTree>
    <p:extLst>
      <p:ext uri="{BB962C8B-B14F-4D97-AF65-F5344CB8AC3E}">
        <p14:creationId xmlns:p14="http://schemas.microsoft.com/office/powerpoint/2010/main" val="1876375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7385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Hofmann, </a:t>
            </a:r>
            <a:r>
              <a:rPr lang="en-US" sz="1100" i="1" dirty="0"/>
              <a:t>Scientific Writing and Communication</a:t>
            </a:r>
            <a:endParaRPr lang="en-US" dirty="0"/>
          </a:p>
        </p:txBody>
      </p:sp>
    </p:spTree>
    <p:extLst>
      <p:ext uri="{BB962C8B-B14F-4D97-AF65-F5344CB8AC3E}">
        <p14:creationId xmlns:p14="http://schemas.microsoft.com/office/powerpoint/2010/main" val="1424744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Hofmann, </a:t>
            </a:r>
            <a:r>
              <a:rPr lang="en-US" sz="1100" i="1" dirty="0"/>
              <a:t>Scientific Writing and Communication</a:t>
            </a:r>
            <a:endParaRPr lang="en-US" dirty="0"/>
          </a:p>
          <a:p>
            <a:pPr marL="158750" indent="0" algn="l">
              <a:buNone/>
            </a:pPr>
            <a:endParaRPr lang="en-US" dirty="0"/>
          </a:p>
        </p:txBody>
      </p:sp>
    </p:spTree>
    <p:extLst>
      <p:ext uri="{BB962C8B-B14F-4D97-AF65-F5344CB8AC3E}">
        <p14:creationId xmlns:p14="http://schemas.microsoft.com/office/powerpoint/2010/main" val="3125913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Image of a paragraph where “Rhubarb” is the first word of the first sentence, with neat and orderly arrows drawn between this first occurrence of the word and subsequent repetitions of “rhubarb,” “it,” “rhubarb species,” and “they” (referring to rhubarb species). The connecting lines don’t look messy.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a:t>Hofmann, </a:t>
            </a:r>
            <a:r>
              <a:rPr lang="en-US" sz="1100" i="1" dirty="0"/>
              <a:t>Scientific Writing and Communication</a:t>
            </a:r>
            <a:endParaRPr lang="en-US" dirty="0"/>
          </a:p>
          <a:p>
            <a:pPr marL="457200" indent="-298450">
              <a:buFont typeface="Wingdings" panose="05000000000000000000" pitchFamily="2" charset="2"/>
              <a:buChar char="v"/>
            </a:pPr>
            <a:endParaRPr lang="en-US" dirty="0"/>
          </a:p>
        </p:txBody>
      </p:sp>
    </p:spTree>
    <p:extLst>
      <p:ext uri="{BB962C8B-B14F-4D97-AF65-F5344CB8AC3E}">
        <p14:creationId xmlns:p14="http://schemas.microsoft.com/office/powerpoint/2010/main" val="1970852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Image of a paragraph that begins with the subject “the prophylactic administration of drugs” with lines to indicate an orderly connection to subsequent mentions of “prophylaxis” and “one such treatment.” Curved arrows also show the closeness of words at the end of one sentence and the beginning of the next. The arrows don’t look messy or tangled.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a:t>Hofmann, </a:t>
            </a:r>
            <a:r>
              <a:rPr lang="en-US" sz="1100" i="1" dirty="0"/>
              <a:t>Scientific Writing and Communication</a:t>
            </a:r>
            <a:endParaRPr lang="en-US" dirty="0"/>
          </a:p>
          <a:p>
            <a:pPr marL="457200" indent="-298450">
              <a:buFont typeface="Wingdings" panose="05000000000000000000" pitchFamily="2" charset="2"/>
              <a:buChar char="v"/>
            </a:pPr>
            <a:endParaRPr lang="en-US" dirty="0"/>
          </a:p>
        </p:txBody>
      </p:sp>
    </p:spTree>
    <p:extLst>
      <p:ext uri="{BB962C8B-B14F-4D97-AF65-F5344CB8AC3E}">
        <p14:creationId xmlns:p14="http://schemas.microsoft.com/office/powerpoint/2010/main" val="3015776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Image of a paragraph with a network of connecting lines to showing where the same or similar words appear. The knot of arrows appears messy.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a:t>Hofmann, </a:t>
            </a:r>
            <a:r>
              <a:rPr lang="en-US" sz="1100" i="1" dirty="0"/>
              <a:t>Scientific Writing and Communication</a:t>
            </a:r>
            <a:endParaRPr lang="en-US" dirty="0"/>
          </a:p>
          <a:p>
            <a:pPr marL="457200" indent="-298450">
              <a:buFont typeface="Wingdings" panose="05000000000000000000" pitchFamily="2" charset="2"/>
              <a:buChar char="v"/>
            </a:pPr>
            <a:endParaRPr lang="en-US" dirty="0"/>
          </a:p>
        </p:txBody>
      </p:sp>
    </p:spTree>
    <p:extLst>
      <p:ext uri="{BB962C8B-B14F-4D97-AF65-F5344CB8AC3E}">
        <p14:creationId xmlns:p14="http://schemas.microsoft.com/office/powerpoint/2010/main" val="362938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And part of the revision &amp; writing process is getting FEEDBACK from helpful readers at different stages.</a:t>
            </a:r>
          </a:p>
          <a:p>
            <a:r>
              <a:rPr lang="en-US" dirty="0"/>
              <a:t>Plan for extra time to complete these cycles of draft, revision, feedback, revision, rewriting…add in this time to your writing plan. It may take longer than you expect—most authors go through many, many drafts to get to a finished product! </a:t>
            </a:r>
          </a:p>
          <a:p>
            <a:r>
              <a:rPr lang="en-US" dirty="0"/>
              <a:t>Also, you might have to adapt your process or your criteria for good paragraphs depending on the type of document, section, and audience!</a:t>
            </a:r>
          </a:p>
        </p:txBody>
      </p:sp>
    </p:spTree>
    <p:extLst>
      <p:ext uri="{BB962C8B-B14F-4D97-AF65-F5344CB8AC3E}">
        <p14:creationId xmlns:p14="http://schemas.microsoft.com/office/powerpoint/2010/main" val="59529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9337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“crystal distribution” is really the best, most accurate and precise term for what you’re talking about, then use that term. If you substitute a more general term like “density” just for variety, your reader will wonder if there’s a difference, or if you’re using the term in a different way than they’ve heard before.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Hofmann, </a:t>
            </a:r>
            <a:r>
              <a:rPr lang="en-US" sz="1100" i="1" dirty="0"/>
              <a:t>Scientific Writing and Communication</a:t>
            </a:r>
            <a:endParaRPr lang="en-US" dirty="0"/>
          </a:p>
          <a:p>
            <a:endParaRPr lang="en-US" dirty="0"/>
          </a:p>
        </p:txBody>
      </p:sp>
    </p:spTree>
    <p:extLst>
      <p:ext uri="{BB962C8B-B14F-4D97-AF65-F5344CB8AC3E}">
        <p14:creationId xmlns:p14="http://schemas.microsoft.com/office/powerpoint/2010/main" val="4185702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And, of course, explicitly define new terms when you introduce them, especially if you have any doubt whether your audience will know the term—or whether they will automatically know the precise way it’s defined in this context. </a:t>
            </a:r>
          </a:p>
        </p:txBody>
      </p:sp>
    </p:spTree>
    <p:extLst>
      <p:ext uri="{BB962C8B-B14F-4D97-AF65-F5344CB8AC3E}">
        <p14:creationId xmlns:p14="http://schemas.microsoft.com/office/powerpoint/2010/main" val="2293533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key terms here? How are they used? How does word location and term usage within and across sentences create or impede clarity?</a:t>
            </a:r>
          </a:p>
        </p:txBody>
      </p:sp>
    </p:spTree>
    <p:extLst>
      <p:ext uri="{BB962C8B-B14F-4D97-AF65-F5344CB8AC3E}">
        <p14:creationId xmlns:p14="http://schemas.microsoft.com/office/powerpoint/2010/main" val="728098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progression from </a:t>
            </a:r>
            <a:r>
              <a:rPr lang="en-US" dirty="0" err="1"/>
              <a:t>nanofluidics</a:t>
            </a:r>
            <a:r>
              <a:rPr lang="en-US" dirty="0"/>
              <a:t> to nanofabrication, to nanofluidic devices, to “such devices”</a:t>
            </a:r>
          </a:p>
          <a:p>
            <a:r>
              <a:rPr lang="en-US" dirty="0"/>
              <a:t>Could we omit the crossed-out portion of the first sentence to promote clarity and avoid redundancy?</a:t>
            </a:r>
          </a:p>
        </p:txBody>
      </p:sp>
    </p:spTree>
    <p:extLst>
      <p:ext uri="{BB962C8B-B14F-4D97-AF65-F5344CB8AC3E}">
        <p14:creationId xmlns:p14="http://schemas.microsoft.com/office/powerpoint/2010/main" val="515292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Hofmann, </a:t>
            </a:r>
            <a:r>
              <a:rPr lang="en-US" sz="1100" i="1" dirty="0"/>
              <a:t>Scientific Writing and Communication</a:t>
            </a:r>
            <a:endParaRPr lang="en-US" dirty="0"/>
          </a:p>
          <a:p>
            <a:endParaRPr lang="en-US" dirty="0"/>
          </a:p>
        </p:txBody>
      </p:sp>
    </p:spTree>
    <p:extLst>
      <p:ext uri="{BB962C8B-B14F-4D97-AF65-F5344CB8AC3E}">
        <p14:creationId xmlns:p14="http://schemas.microsoft.com/office/powerpoint/2010/main" val="1357073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Image: A conch shell with a speech bubble saying “That thing I just mentioned…”</a:t>
            </a:r>
          </a:p>
        </p:txBody>
      </p:sp>
    </p:spTree>
    <p:extLst>
      <p:ext uri="{BB962C8B-B14F-4D97-AF65-F5344CB8AC3E}">
        <p14:creationId xmlns:p14="http://schemas.microsoft.com/office/powerpoint/2010/main" val="609311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Example adapted from the work of Billy F. Lamberti, PhD. </a:t>
            </a:r>
            <a:r>
              <a:rPr lang="en-US"/>
              <a:t>See https://www.billyflamberti.com/</a:t>
            </a:r>
          </a:p>
          <a:p>
            <a:endParaRPr lang="en-US" dirty="0"/>
          </a:p>
        </p:txBody>
      </p:sp>
    </p:spTree>
    <p:extLst>
      <p:ext uri="{BB962C8B-B14F-4D97-AF65-F5344CB8AC3E}">
        <p14:creationId xmlns:p14="http://schemas.microsoft.com/office/powerpoint/2010/main" val="2974581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952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Hofmann, </a:t>
            </a:r>
            <a:r>
              <a:rPr lang="en-US" sz="1100" i="1" dirty="0"/>
              <a:t>Scientific Writing and Communication</a:t>
            </a:r>
            <a:endParaRPr lang="en-US" dirty="0"/>
          </a:p>
          <a:p>
            <a:endParaRPr lang="en-US" dirty="0"/>
          </a:p>
        </p:txBody>
      </p:sp>
    </p:spTree>
    <p:extLst>
      <p:ext uri="{BB962C8B-B14F-4D97-AF65-F5344CB8AC3E}">
        <p14:creationId xmlns:p14="http://schemas.microsoft.com/office/powerpoint/2010/main" val="354394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700" dirty="0"/>
              <a:t>Image: </a:t>
            </a:r>
            <a:r>
              <a:rPr lang="en-US" sz="1100" dirty="0"/>
              <a:t>A photograph depicting occupational burnout. Photo was created by Micro Biz Mag for use in a post on the topic of burnout and is now under Creative Commons Licensing with a request that any usage is attributed with a link to the source at: www.microbizmag.co.uk/burnout-statistics-uk/</a:t>
            </a:r>
            <a:endParaRPr lang="en-US" sz="700" dirty="0"/>
          </a:p>
          <a:p>
            <a:pPr marL="457200" indent="-298450">
              <a:buFont typeface="Wingdings" panose="05000000000000000000" pitchFamily="2" charset="2"/>
              <a:buChar char="v"/>
            </a:pPr>
            <a:endParaRPr lang="en-US" dirty="0"/>
          </a:p>
        </p:txBody>
      </p:sp>
    </p:spTree>
    <p:extLst>
      <p:ext uri="{BB962C8B-B14F-4D97-AF65-F5344CB8AC3E}">
        <p14:creationId xmlns:p14="http://schemas.microsoft.com/office/powerpoint/2010/main" val="1391958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lnSpc>
                <a:spcPct val="100000"/>
              </a:lnSpc>
              <a:spcAft>
                <a:spcPts val="0"/>
              </a:spcAft>
              <a:buFont typeface="Wingdings" panose="05000000000000000000" pitchFamily="2" charset="2"/>
              <a:buChar char="v"/>
            </a:pPr>
            <a:r>
              <a:rPr lang="en-US" dirty="0"/>
              <a:t>https://writing.wisc.edu/handbook/style/transitions/</a:t>
            </a:r>
          </a:p>
        </p:txBody>
      </p:sp>
    </p:spTree>
    <p:extLst>
      <p:ext uri="{BB962C8B-B14F-4D97-AF65-F5344CB8AC3E}">
        <p14:creationId xmlns:p14="http://schemas.microsoft.com/office/powerpoint/2010/main" val="1447802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lnSpc>
                <a:spcPct val="100000"/>
              </a:lnSpc>
              <a:spcAft>
                <a:spcPts val="0"/>
              </a:spcAft>
              <a:buFont typeface="Wingdings" panose="05000000000000000000" pitchFamily="2" charset="2"/>
              <a:buChar char="v"/>
            </a:pPr>
            <a:endParaRPr lang="en-US" dirty="0"/>
          </a:p>
        </p:txBody>
      </p:sp>
    </p:spTree>
    <p:extLst>
      <p:ext uri="{BB962C8B-B14F-4D97-AF65-F5344CB8AC3E}">
        <p14:creationId xmlns:p14="http://schemas.microsoft.com/office/powerpoint/2010/main" val="3296648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0736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Table for usage of “In addition” in the COCA corpus. </a:t>
            </a:r>
          </a:p>
          <a:p>
            <a:pPr marL="457200" indent="-298450">
              <a:buFont typeface="Wingdings" panose="05000000000000000000" pitchFamily="2" charset="2"/>
              <a:buChar char="v"/>
            </a:pPr>
            <a:r>
              <a:rPr lang="en-US" dirty="0"/>
              <a:t>Columns: All, Spoken, Fiction, Magazine, Newspaper, Academic</a:t>
            </a:r>
          </a:p>
          <a:p>
            <a:pPr marL="457200" indent="-298450">
              <a:buFont typeface="Wingdings" panose="05000000000000000000" pitchFamily="2" charset="2"/>
              <a:buChar char="v"/>
            </a:pPr>
            <a:r>
              <a:rPr lang="en-US" dirty="0"/>
              <a:t>Rows: Frequency, Words (M), Per Mil, See All Sub-Sections at Once</a:t>
            </a:r>
          </a:p>
          <a:p>
            <a:pPr marL="457200" indent="-298450">
              <a:buFont typeface="Wingdings" panose="05000000000000000000" pitchFamily="2" charset="2"/>
              <a:buChar char="v"/>
            </a:pPr>
            <a:r>
              <a:rPr lang="en-US" dirty="0"/>
              <a:t>Frequency of usage in Academic context is 28733, versus 3669 in spoken English and 1481 in fiction. </a:t>
            </a:r>
          </a:p>
        </p:txBody>
      </p:sp>
    </p:spTree>
    <p:extLst>
      <p:ext uri="{BB962C8B-B14F-4D97-AF65-F5344CB8AC3E}">
        <p14:creationId xmlns:p14="http://schemas.microsoft.com/office/powerpoint/2010/main" val="155319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Table for usage of “Additionally” in the COCA corpus. </a:t>
            </a:r>
          </a:p>
          <a:p>
            <a:pPr marL="457200" indent="-298450">
              <a:buFont typeface="Wingdings" panose="05000000000000000000" pitchFamily="2" charset="2"/>
              <a:buChar char="v"/>
            </a:pPr>
            <a:r>
              <a:rPr lang="en-US" dirty="0"/>
              <a:t>Columns: All, Spoken, Fiction, Magazine, Newspaper, Academic</a:t>
            </a:r>
          </a:p>
          <a:p>
            <a:pPr marL="457200" indent="-298450">
              <a:buFont typeface="Wingdings" panose="05000000000000000000" pitchFamily="2" charset="2"/>
              <a:buChar char="v"/>
            </a:pPr>
            <a:r>
              <a:rPr lang="en-US" dirty="0"/>
              <a:t>Rows: Frequency, Words (M), Per Mil, See All Sub-Sections at Once</a:t>
            </a:r>
          </a:p>
          <a:p>
            <a:pPr marL="457200" indent="-298450">
              <a:buFont typeface="Wingdings" panose="05000000000000000000" pitchFamily="2" charset="2"/>
              <a:buChar char="v"/>
            </a:pPr>
            <a:r>
              <a:rPr lang="en-US" dirty="0"/>
              <a:t>Frequency of usage in Academic context is 5412, versus 162 in spoken English and 73 in fiction. </a:t>
            </a:r>
          </a:p>
          <a:p>
            <a:endParaRPr lang="en-US" dirty="0"/>
          </a:p>
        </p:txBody>
      </p:sp>
    </p:spTree>
    <p:extLst>
      <p:ext uri="{BB962C8B-B14F-4D97-AF65-F5344CB8AC3E}">
        <p14:creationId xmlns:p14="http://schemas.microsoft.com/office/powerpoint/2010/main" val="2314364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Comparison of stats from previous two slides</a:t>
            </a:r>
          </a:p>
          <a:p>
            <a:pPr marL="457200" indent="-298450">
              <a:buFont typeface="Wingdings" panose="05000000000000000000" pitchFamily="2" charset="2"/>
              <a:buChar char="v"/>
            </a:pPr>
            <a:r>
              <a:rPr lang="en-US" dirty="0"/>
              <a:t>Portions of table for Academic usage </a:t>
            </a:r>
          </a:p>
          <a:p>
            <a:pPr marL="457200" indent="-298450">
              <a:buFont typeface="Wingdings" panose="05000000000000000000" pitchFamily="2" charset="2"/>
              <a:buChar char="v"/>
            </a:pPr>
            <a:r>
              <a:rPr lang="en-US" dirty="0"/>
              <a:t>“In addition” Frequency is 28733</a:t>
            </a:r>
          </a:p>
          <a:p>
            <a:pPr marL="457200" indent="-298450">
              <a:buFont typeface="Wingdings" panose="05000000000000000000" pitchFamily="2" charset="2"/>
              <a:buChar char="v"/>
            </a:pPr>
            <a:r>
              <a:rPr lang="en-US" dirty="0"/>
              <a:t>“Additionally” Frequency is 5412</a:t>
            </a:r>
          </a:p>
        </p:txBody>
      </p:sp>
    </p:spTree>
    <p:extLst>
      <p:ext uri="{BB962C8B-B14F-4D97-AF65-F5344CB8AC3E}">
        <p14:creationId xmlns:p14="http://schemas.microsoft.com/office/powerpoint/2010/main" val="1866512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OK—realize, when we’re thinking about what we can cut, it’s the flip side of most of what we’ve been saying so far. If you try to add a transition word or “controlling”/previewing sentence and it’s not specific enough or exactly appropriate, it can turn into one of these unnecessary things we should cut. </a:t>
            </a:r>
          </a:p>
          <a:p>
            <a:pPr marL="158750" indent="0">
              <a:buNone/>
            </a:pPr>
            <a:endParaRPr lang="en-US" dirty="0"/>
          </a:p>
        </p:txBody>
      </p:sp>
    </p:spTree>
    <p:extLst>
      <p:ext uri="{BB962C8B-B14F-4D97-AF65-F5344CB8AC3E}">
        <p14:creationId xmlns:p14="http://schemas.microsoft.com/office/powerpoint/2010/main" val="3141297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Image: A cartoon brain lifting weights and sweating cutely, with empty phrases like “not unimportant,” “notwithstanding,” “it should be noted that…” and “this certainly might prove…” on top of the dumbbell. </a:t>
            </a:r>
          </a:p>
          <a:p>
            <a:pPr marL="457200" indent="-298450">
              <a:buFont typeface="Wingdings" panose="05000000000000000000" pitchFamily="2" charset="2"/>
              <a:buChar char="v"/>
            </a:pPr>
            <a:r>
              <a:rPr lang="en-US" dirty="0"/>
              <a:t>*CFP = call for papers</a:t>
            </a:r>
          </a:p>
        </p:txBody>
      </p:sp>
    </p:spTree>
    <p:extLst>
      <p:ext uri="{BB962C8B-B14F-4D97-AF65-F5344CB8AC3E}">
        <p14:creationId xmlns:p14="http://schemas.microsoft.com/office/powerpoint/2010/main" val="1439117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Hofmann, </a:t>
            </a:r>
            <a:r>
              <a:rPr lang="en-US" sz="1100" i="1" dirty="0"/>
              <a:t>Scientific Writing and Communication</a:t>
            </a:r>
            <a:endParaRPr lang="en-US" dirty="0"/>
          </a:p>
          <a:p>
            <a:endParaRPr lang="en-US" dirty="0"/>
          </a:p>
        </p:txBody>
      </p:sp>
    </p:spTree>
    <p:extLst>
      <p:ext uri="{BB962C8B-B14F-4D97-AF65-F5344CB8AC3E}">
        <p14:creationId xmlns:p14="http://schemas.microsoft.com/office/powerpoint/2010/main" val="2758868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indent="-298450"/>
            <a:r>
              <a:rPr lang="en-US" dirty="0"/>
              <a:t>OK—realize, when we’re thinking about what we can cut, it’s the flip side of most of what we’ve been saying so far when we’re saying transition words are helpful for clarity. If you try to add a transition word or “controlling”/previewing sentence and it’s not specific enough or exactly appropriate, it can turn into one of these unnecessary things we should cut. </a:t>
            </a:r>
          </a:p>
        </p:txBody>
      </p:sp>
    </p:spTree>
    <p:extLst>
      <p:ext uri="{BB962C8B-B14F-4D97-AF65-F5344CB8AC3E}">
        <p14:creationId xmlns:p14="http://schemas.microsoft.com/office/powerpoint/2010/main" val="376769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700" dirty="0"/>
              <a:t>Image: </a:t>
            </a:r>
            <a:r>
              <a:rPr lang="en-US" sz="1100" dirty="0"/>
              <a:t>A photograph depicting occupational burnout. Photo was created by Micro Biz Mag for use in a post on the topic of burnout and is now under Creative Commons Licensing with a request that any usage is attributed with a link to the source at: www.microbizmag.co.uk/burnout-statistics-uk/</a:t>
            </a:r>
            <a:endParaRPr lang="en-US" sz="700" dirty="0"/>
          </a:p>
          <a:p>
            <a:endParaRPr lang="en-US" dirty="0"/>
          </a:p>
        </p:txBody>
      </p:sp>
    </p:spTree>
    <p:extLst>
      <p:ext uri="{BB962C8B-B14F-4D97-AF65-F5344CB8AC3E}">
        <p14:creationId xmlns:p14="http://schemas.microsoft.com/office/powerpoint/2010/main" val="4262961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indent="0">
              <a:buNone/>
            </a:pPr>
            <a:r>
              <a:rPr lang="en-US" dirty="0"/>
              <a:t>Obviously—finding the right level is difficult. Not too much detail, but don’t leave it too vague! </a:t>
            </a:r>
          </a:p>
        </p:txBody>
      </p:sp>
    </p:spTree>
    <p:extLst>
      <p:ext uri="{BB962C8B-B14F-4D97-AF65-F5344CB8AC3E}">
        <p14:creationId xmlns:p14="http://schemas.microsoft.com/office/powerpoint/2010/main" val="19710614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This might be an example of a failed attempt at clarification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Example from Hofmann, </a:t>
            </a:r>
            <a:r>
              <a:rPr lang="en-US" sz="1100" i="1" dirty="0"/>
              <a:t>Scientific Writing and Communication</a:t>
            </a:r>
            <a:r>
              <a:rPr lang="en-US" sz="1100" i="0" dirty="0"/>
              <a:t>, p. 109, original source: Jones, B. H. et al. 1996. </a:t>
            </a:r>
            <a:r>
              <a:rPr lang="en-US" sz="1100" i="1" dirty="0"/>
              <a:t>Am. J. Physiol</a:t>
            </a:r>
            <a:r>
              <a:rPr lang="en-US" sz="1100" i="0" dirty="0"/>
              <a:t>. 270, E192-E196. </a:t>
            </a:r>
            <a:endParaRPr lang="en-US" i="0" dirty="0"/>
          </a:p>
          <a:p>
            <a:endParaRPr lang="en-US" dirty="0"/>
          </a:p>
        </p:txBody>
      </p:sp>
    </p:spTree>
    <p:extLst>
      <p:ext uri="{BB962C8B-B14F-4D97-AF65-F5344CB8AC3E}">
        <p14:creationId xmlns:p14="http://schemas.microsoft.com/office/powerpoint/2010/main" val="3612313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0" dirty="0"/>
              <a:t>Hofmann, </a:t>
            </a:r>
            <a:r>
              <a:rPr lang="en-US" sz="1100" i="1" dirty="0"/>
              <a:t>Scientific Writing and Communication</a:t>
            </a:r>
            <a:endParaRPr lang="en-US" dirty="0"/>
          </a:p>
        </p:txBody>
      </p:sp>
    </p:spTree>
    <p:extLst>
      <p:ext uri="{BB962C8B-B14F-4D97-AF65-F5344CB8AC3E}">
        <p14:creationId xmlns:p14="http://schemas.microsoft.com/office/powerpoint/2010/main" val="3718419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These are probably failed attempts at previewing/signaling</a:t>
            </a:r>
          </a:p>
        </p:txBody>
      </p:sp>
    </p:spTree>
    <p:extLst>
      <p:ext uri="{BB962C8B-B14F-4D97-AF65-F5344CB8AC3E}">
        <p14:creationId xmlns:p14="http://schemas.microsoft.com/office/powerpoint/2010/main" val="384336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Hofmann, </a:t>
            </a:r>
            <a:r>
              <a:rPr lang="en-US" sz="1100" i="1" dirty="0"/>
              <a:t>Scientific Writing and Communication</a:t>
            </a:r>
            <a:endParaRPr lang="en-US" dirty="0"/>
          </a:p>
        </p:txBody>
      </p:sp>
    </p:spTree>
    <p:extLst>
      <p:ext uri="{BB962C8B-B14F-4D97-AF65-F5344CB8AC3E}">
        <p14:creationId xmlns:p14="http://schemas.microsoft.com/office/powerpoint/2010/main" val="42387607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49615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dirty="0"/>
              <a:t>Hofmann, </a:t>
            </a:r>
            <a:r>
              <a:rPr lang="en-US" sz="1100" i="1" dirty="0"/>
              <a:t>Scientific Writing and Communication</a:t>
            </a:r>
            <a:endParaRPr lang="en-US" dirty="0"/>
          </a:p>
        </p:txBody>
      </p:sp>
    </p:spTree>
    <p:extLst>
      <p:ext uri="{BB962C8B-B14F-4D97-AF65-F5344CB8AC3E}">
        <p14:creationId xmlns:p14="http://schemas.microsoft.com/office/powerpoint/2010/main" val="2779978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indent="0">
              <a:buNone/>
            </a:pPr>
            <a:r>
              <a:rPr lang="en-US" dirty="0"/>
              <a:t>Again—you could misuse these when you’re trying to do what we said (indicate importance, signal hierarchy)</a:t>
            </a:r>
          </a:p>
          <a:p>
            <a:pPr marL="158750" indent="0">
              <a:buNone/>
            </a:pPr>
            <a:endParaRPr lang="en-US" dirty="0"/>
          </a:p>
          <a:p>
            <a:pPr marL="158750" indent="0">
              <a:buNone/>
            </a:pPr>
            <a:r>
              <a:rPr lang="en-US" dirty="0"/>
              <a:t>Hofmann, </a:t>
            </a:r>
            <a:r>
              <a:rPr lang="en-US" sz="1100" i="1" dirty="0"/>
              <a:t>Scientific Writing and Communication</a:t>
            </a:r>
            <a:endParaRPr lang="en-US" dirty="0"/>
          </a:p>
        </p:txBody>
      </p:sp>
    </p:spTree>
    <p:extLst>
      <p:ext uri="{BB962C8B-B14F-4D97-AF65-F5344CB8AC3E}">
        <p14:creationId xmlns:p14="http://schemas.microsoft.com/office/powerpoint/2010/main" val="1646650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indent="0">
              <a:buNone/>
            </a:pPr>
            <a:r>
              <a:rPr lang="en-US" dirty="0"/>
              <a:t>Hofmann, </a:t>
            </a:r>
            <a:r>
              <a:rPr lang="en-US" sz="1100" i="1" dirty="0"/>
              <a:t>Scientific Writing and Communication</a:t>
            </a:r>
            <a:endParaRPr lang="en-US" dirty="0"/>
          </a:p>
        </p:txBody>
      </p:sp>
    </p:spTree>
    <p:extLst>
      <p:ext uri="{BB962C8B-B14F-4D97-AF65-F5344CB8AC3E}">
        <p14:creationId xmlns:p14="http://schemas.microsoft.com/office/powerpoint/2010/main" val="1086411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Hofmann, </a:t>
            </a:r>
            <a:r>
              <a:rPr lang="en-US" sz="1100" i="1" dirty="0"/>
              <a:t>Scientific Writing and Communication</a:t>
            </a:r>
            <a:endParaRPr lang="en-US" dirty="0"/>
          </a:p>
          <a:p>
            <a:endParaRPr lang="en-US" dirty="0"/>
          </a:p>
        </p:txBody>
      </p:sp>
    </p:spTree>
    <p:extLst>
      <p:ext uri="{BB962C8B-B14F-4D97-AF65-F5344CB8AC3E}">
        <p14:creationId xmlns:p14="http://schemas.microsoft.com/office/powerpoint/2010/main" val="67704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36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is confusing: it’s good to add certain kinds of signaling phrases, but other phrases are “empty” and don’t help to signal anything</a:t>
            </a:r>
          </a:p>
          <a:p>
            <a:pPr marL="158750" indent="0">
              <a:buNone/>
            </a:pPr>
            <a:endParaRPr lang="en-US" dirty="0"/>
          </a:p>
        </p:txBody>
      </p:sp>
    </p:spTree>
    <p:extLst>
      <p:ext uri="{BB962C8B-B14F-4D97-AF65-F5344CB8AC3E}">
        <p14:creationId xmlns:p14="http://schemas.microsoft.com/office/powerpoint/2010/main" val="37591448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61453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9690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97872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700" dirty="0"/>
              <a:t>Image: </a:t>
            </a:r>
            <a:r>
              <a:rPr lang="en-US" sz="1100" dirty="0"/>
              <a:t>A photograph depicting occupational burnout. Photo was created by Micro Biz Mag for use in a post on the topic of burnout and is now under Creative Commons Licensing with a request that any usage is attributed with a link to the source at: www.microbizmag.co.uk/burnout-statistics-uk/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700" dirty="0"/>
          </a:p>
        </p:txBody>
      </p:sp>
    </p:spTree>
    <p:extLst>
      <p:ext uri="{BB962C8B-B14F-4D97-AF65-F5344CB8AC3E}">
        <p14:creationId xmlns:p14="http://schemas.microsoft.com/office/powerpoint/2010/main" val="6144090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Wingdings" panose="05000000000000000000" pitchFamily="2" charset="2"/>
              <a:buChar char="v"/>
            </a:pPr>
            <a:r>
              <a:rPr lang="en-US" dirty="0"/>
              <a:t>Happy dinosaur surrounded by paragraph symbols. “The End!”</a:t>
            </a:r>
          </a:p>
        </p:txBody>
      </p:sp>
    </p:spTree>
    <p:extLst>
      <p:ext uri="{BB962C8B-B14F-4D97-AF65-F5344CB8AC3E}">
        <p14:creationId xmlns:p14="http://schemas.microsoft.com/office/powerpoint/2010/main" val="3847263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344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979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971D5-E0FE-F140-BF93-BE7DF2E4179F}" type="slidenum">
              <a:rPr lang="en-US" smtClean="0"/>
              <a:t>78</a:t>
            </a:fld>
            <a:endParaRPr lang="en-US"/>
          </a:p>
        </p:txBody>
      </p:sp>
    </p:spTree>
    <p:extLst>
      <p:ext uri="{BB962C8B-B14F-4D97-AF65-F5344CB8AC3E}">
        <p14:creationId xmlns:p14="http://schemas.microsoft.com/office/powerpoint/2010/main" val="2754541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OK—realize, when we’re thinking about what we can cut, it’s the flip side of most of what we’ve been saying so far. If you try to add a transition word or “controlling”/previewing sentence and it’s not specific enough or exactly appropriate, it can turn into one of these unnecessary things we should cut. </a:t>
            </a:r>
          </a:p>
          <a:p>
            <a:pPr marL="158750" indent="0">
              <a:buNone/>
            </a:pPr>
            <a:endParaRPr lang="en-US" dirty="0"/>
          </a:p>
        </p:txBody>
      </p:sp>
    </p:spTree>
    <p:extLst>
      <p:ext uri="{BB962C8B-B14F-4D97-AF65-F5344CB8AC3E}">
        <p14:creationId xmlns:p14="http://schemas.microsoft.com/office/powerpoint/2010/main" val="141683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46191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Source of example: Witham, C. S. 2005. </a:t>
            </a:r>
            <a:r>
              <a:rPr lang="en-US" sz="1100" i="1" dirty="0"/>
              <a:t>Journal of Volcanology and Geothermal Research </a:t>
            </a:r>
            <a:r>
              <a:rPr lang="en-US" sz="1100" dirty="0"/>
              <a:t>141 (3-4), 299-326. </a:t>
            </a:r>
          </a:p>
          <a:p>
            <a:r>
              <a:rPr lang="en-US" sz="1100" dirty="0"/>
              <a:t>Example appears in Hofmann, </a:t>
            </a:r>
            <a:r>
              <a:rPr lang="en-US" sz="1100" i="1" dirty="0"/>
              <a:t>Scientific Writing and Communication</a:t>
            </a:r>
            <a:r>
              <a:rPr lang="en-US" sz="1100" dirty="0"/>
              <a:t>, p. 93-95.</a:t>
            </a:r>
            <a:endParaRPr lang="en-US" dirty="0"/>
          </a:p>
        </p:txBody>
      </p:sp>
    </p:spTree>
    <p:extLst>
      <p:ext uri="{BB962C8B-B14F-4D97-AF65-F5344CB8AC3E}">
        <p14:creationId xmlns:p14="http://schemas.microsoft.com/office/powerpoint/2010/main" val="27550170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It’s not our fault! Even though each individual sentence of this paragraph is clear, not too long or complicated, and the vocabulary is at the right level, it’s still hard to understand what the author is saying. </a:t>
            </a:r>
          </a:p>
          <a:p>
            <a:pPr marL="158750" indent="0">
              <a:buNone/>
            </a:pPr>
            <a:endParaRPr lang="en-US" dirty="0"/>
          </a:p>
        </p:txBody>
      </p:sp>
    </p:spTree>
    <p:extLst>
      <p:ext uri="{BB962C8B-B14F-4D97-AF65-F5344CB8AC3E}">
        <p14:creationId xmlns:p14="http://schemas.microsoft.com/office/powerpoint/2010/main" val="30858113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It’s not our fault! Even though each individual sentence of this paragraph is clear, not too long or complicated, and the vocabulary is at the right level, it’s still hard to understand what the author is saying. </a:t>
            </a:r>
          </a:p>
          <a:p>
            <a:endParaRPr lang="en-US" dirty="0"/>
          </a:p>
        </p:txBody>
      </p:sp>
    </p:spTree>
    <p:extLst>
      <p:ext uri="{BB962C8B-B14F-4D97-AF65-F5344CB8AC3E}">
        <p14:creationId xmlns:p14="http://schemas.microsoft.com/office/powerpoint/2010/main" val="22616477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sz="1100" dirty="0"/>
              <a:t>Source of example: Witham, C. S. 2005. </a:t>
            </a:r>
            <a:r>
              <a:rPr lang="en-US" sz="1100" i="1" dirty="0"/>
              <a:t>Journal of Volcanology and Geothermal Research </a:t>
            </a:r>
            <a:r>
              <a:rPr lang="en-US" sz="1100" dirty="0"/>
              <a:t>141 (3-4), 299-326. </a:t>
            </a:r>
          </a:p>
          <a:p>
            <a:r>
              <a:rPr lang="en-US" sz="1100" dirty="0"/>
              <a:t>Example appears in Hofmann, </a:t>
            </a:r>
            <a:r>
              <a:rPr lang="en-US" sz="1100" i="1" dirty="0"/>
              <a:t>Scientific Writing and Communication</a:t>
            </a:r>
            <a:r>
              <a:rPr lang="en-US" sz="1100" dirty="0"/>
              <a:t>, p. 93-95.</a:t>
            </a:r>
            <a:endParaRPr lang="en-US" dirty="0"/>
          </a:p>
          <a:p>
            <a:endParaRPr lang="en-US" dirty="0"/>
          </a:p>
        </p:txBody>
      </p:sp>
    </p:spTree>
    <p:extLst>
      <p:ext uri="{BB962C8B-B14F-4D97-AF65-F5344CB8AC3E}">
        <p14:creationId xmlns:p14="http://schemas.microsoft.com/office/powerpoint/2010/main" val="12085430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1520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41541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sz="1100" dirty="0"/>
              <a:t>Source of example: Witham, C. S. 2005. </a:t>
            </a:r>
            <a:r>
              <a:rPr lang="en-US" sz="1100" i="1" dirty="0"/>
              <a:t>Journal of Volcanology and Geothermal Research </a:t>
            </a:r>
            <a:r>
              <a:rPr lang="en-US" sz="1100" dirty="0"/>
              <a:t>141 (3-4), 299-326. </a:t>
            </a:r>
          </a:p>
          <a:p>
            <a:r>
              <a:rPr lang="en-US" sz="1100" dirty="0"/>
              <a:t>Example appears in Hofmann, </a:t>
            </a:r>
            <a:r>
              <a:rPr lang="en-US" sz="1100" i="1" dirty="0"/>
              <a:t>Scientific Writing and Communication</a:t>
            </a:r>
            <a:r>
              <a:rPr lang="en-US" sz="1100" dirty="0"/>
              <a:t>, p. 93-95.</a:t>
            </a:r>
            <a:endParaRPr lang="en-US" dirty="0"/>
          </a:p>
          <a:p>
            <a:endParaRPr lang="en-US" dirty="0"/>
          </a:p>
        </p:txBody>
      </p:sp>
    </p:spTree>
    <p:extLst>
      <p:ext uri="{BB962C8B-B14F-4D97-AF65-F5344CB8AC3E}">
        <p14:creationId xmlns:p14="http://schemas.microsoft.com/office/powerpoint/2010/main" val="34343101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6464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800" dirty="0">
                <a:effectLst/>
                <a:latin typeface="Times New Roman" panose="02020603050405020304" pitchFamily="18" charset="0"/>
                <a:ea typeface="Calibri" panose="020F0502020204030204" pitchFamily="34" charset="0"/>
              </a:rPr>
              <a:t>Paragraph: (1) Approximately midway between Highway 37 and Highway 16 is a </a:t>
            </a:r>
            <a:r>
              <a:rPr lang="en-US" sz="1800" b="1" dirty="0">
                <a:effectLst/>
                <a:latin typeface="Times New Roman" panose="02020603050405020304" pitchFamily="18" charset="0"/>
                <a:ea typeface="Calibri" panose="020F0502020204030204" pitchFamily="34" charset="0"/>
              </a:rPr>
              <a:t>4-line high-voltage hydro corridor</a:t>
            </a:r>
            <a:r>
              <a:rPr lang="en-US" sz="1800" dirty="0">
                <a:effectLst/>
                <a:latin typeface="Times New Roman" panose="02020603050405020304" pitchFamily="18" charset="0"/>
                <a:ea typeface="Calibri" panose="020F0502020204030204" pitchFamily="34" charset="0"/>
              </a:rPr>
              <a:t> running east-west through the study area across Highway 63. (2) </a:t>
            </a:r>
            <a:r>
              <a:rPr lang="en-US" sz="1800" b="1" dirty="0">
                <a:effectLst/>
                <a:latin typeface="Times New Roman" panose="02020603050405020304" pitchFamily="18" charset="0"/>
                <a:ea typeface="Calibri" panose="020F0502020204030204" pitchFamily="34" charset="0"/>
              </a:rPr>
              <a:t>The Southwest Rail Wheaton Line</a:t>
            </a:r>
            <a:r>
              <a:rPr lang="en-US" sz="1800" dirty="0">
                <a:effectLst/>
                <a:latin typeface="Times New Roman" panose="02020603050405020304" pitchFamily="18" charset="0"/>
                <a:ea typeface="Calibri" panose="020F0502020204030204" pitchFamily="34" charset="0"/>
              </a:rPr>
              <a:t> runs in an east-west direction crossing Highway 63 just south of the study area. (3) </a:t>
            </a:r>
            <a:r>
              <a:rPr lang="en-US" sz="1800" b="1" dirty="0">
                <a:effectLst/>
                <a:latin typeface="Times New Roman" panose="02020603050405020304" pitchFamily="18" charset="0"/>
                <a:ea typeface="Calibri" panose="020F0502020204030204" pitchFamily="34" charset="0"/>
              </a:rPr>
              <a:t>The </a:t>
            </a:r>
            <a:r>
              <a:rPr lang="en-US" sz="1800" b="1" dirty="0" err="1">
                <a:effectLst/>
                <a:latin typeface="Times New Roman" panose="02020603050405020304" pitchFamily="18" charset="0"/>
                <a:ea typeface="Calibri" panose="020F0502020204030204" pitchFamily="34" charset="0"/>
              </a:rPr>
              <a:t>Voltrann</a:t>
            </a:r>
            <a:r>
              <a:rPr lang="en-US" sz="1800" b="1" dirty="0">
                <a:effectLst/>
                <a:latin typeface="Times New Roman" panose="02020603050405020304" pitchFamily="18" charset="0"/>
                <a:ea typeface="Calibri" panose="020F0502020204030204" pitchFamily="34" charset="0"/>
              </a:rPr>
              <a:t> Intermodal Facility</a:t>
            </a:r>
            <a:r>
              <a:rPr lang="en-US" sz="1800" dirty="0">
                <a:effectLst/>
                <a:latin typeface="Times New Roman" panose="02020603050405020304" pitchFamily="18" charset="0"/>
                <a:ea typeface="Calibri" panose="020F0502020204030204" pitchFamily="34" charset="0"/>
              </a:rPr>
              <a:t> is at the north end. (4) In terms of natural environment, </a:t>
            </a:r>
            <a:r>
              <a:rPr lang="en-US" sz="1800" b="1" dirty="0">
                <a:effectLst/>
                <a:latin typeface="Times New Roman" panose="02020603050405020304" pitchFamily="18" charset="0"/>
                <a:ea typeface="Calibri" panose="020F0502020204030204" pitchFamily="34" charset="0"/>
              </a:rPr>
              <a:t>the </a:t>
            </a:r>
            <a:r>
              <a:rPr lang="en-US" sz="1800" b="1" dirty="0" err="1">
                <a:effectLst/>
                <a:latin typeface="Times New Roman" panose="02020603050405020304" pitchFamily="18" charset="0"/>
                <a:ea typeface="Calibri" panose="020F0502020204030204" pitchFamily="34" charset="0"/>
              </a:rPr>
              <a:t>Bumbly</a:t>
            </a:r>
            <a:r>
              <a:rPr lang="en-US" sz="1800" b="1" dirty="0">
                <a:effectLst/>
                <a:latin typeface="Times New Roman" panose="02020603050405020304" pitchFamily="18" charset="0"/>
                <a:ea typeface="Calibri" panose="020F0502020204030204" pitchFamily="34" charset="0"/>
              </a:rPr>
              <a:t> River watershed</a:t>
            </a:r>
            <a:r>
              <a:rPr lang="en-US" sz="1800" dirty="0">
                <a:effectLst/>
                <a:latin typeface="Times New Roman" panose="02020603050405020304" pitchFamily="18" charset="0"/>
                <a:ea typeface="Calibri" panose="020F0502020204030204" pitchFamily="34" charset="0"/>
              </a:rPr>
              <a:t> is the prominent feature in the area, with the Highway 37 Tributary and the Golly Creek sub-watersheds running through the study area. (5) </a:t>
            </a:r>
            <a:r>
              <a:rPr lang="en-US" sz="1800" b="1" dirty="0">
                <a:effectLst/>
                <a:latin typeface="Times New Roman" panose="02020603050405020304" pitchFamily="18" charset="0"/>
                <a:ea typeface="Calibri" panose="020F0502020204030204" pitchFamily="34" charset="0"/>
              </a:rPr>
              <a:t>Vegetation within the immediate vicinity</a:t>
            </a:r>
            <a:r>
              <a:rPr lang="en-US" sz="1800" dirty="0">
                <a:effectLst/>
                <a:latin typeface="Times New Roman" panose="02020603050405020304" pitchFamily="18" charset="0"/>
                <a:ea typeface="Calibri" panose="020F0502020204030204" pitchFamily="34" charset="0"/>
              </a:rPr>
              <a:t> is dominated by culturally derived communities. (6) According to the County Official Plan there are </a:t>
            </a:r>
            <a:r>
              <a:rPr lang="en-US" sz="1800" b="1" dirty="0">
                <a:effectLst/>
                <a:latin typeface="Times New Roman" panose="02020603050405020304" pitchFamily="18" charset="0"/>
                <a:ea typeface="Calibri" panose="020F0502020204030204" pitchFamily="34" charset="0"/>
              </a:rPr>
              <a:t>no designated natural features</a:t>
            </a:r>
            <a:r>
              <a:rPr lang="en-US" sz="1800" dirty="0">
                <a:effectLst/>
                <a:latin typeface="Times New Roman" panose="02020603050405020304" pitchFamily="18" charset="0"/>
                <a:ea typeface="Calibri" panose="020F0502020204030204" pitchFamily="34" charset="0"/>
              </a:rPr>
              <a:t> within the study area. </a:t>
            </a:r>
          </a:p>
          <a:p>
            <a:pPr marL="457200" indent="-298450">
              <a:buFont typeface="Wingdings" panose="05000000000000000000" pitchFamily="2" charset="2"/>
              <a:buChar char="v"/>
            </a:pPr>
            <a:endParaRPr lang="en-US" dirty="0"/>
          </a:p>
        </p:txBody>
      </p:sp>
    </p:spTree>
    <p:extLst>
      <p:ext uri="{BB962C8B-B14F-4D97-AF65-F5344CB8AC3E}">
        <p14:creationId xmlns:p14="http://schemas.microsoft.com/office/powerpoint/2010/main" val="6215335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Paragraph: (1) Approximately midway between Highway 37 and Highway 16 is a </a:t>
            </a:r>
            <a:r>
              <a:rPr lang="en-US" sz="1800" b="1" dirty="0">
                <a:effectLst/>
                <a:latin typeface="Times New Roman" panose="02020603050405020304" pitchFamily="18" charset="0"/>
                <a:ea typeface="Calibri" panose="020F0502020204030204" pitchFamily="34" charset="0"/>
              </a:rPr>
              <a:t>4-line high-voltage hydro corridor</a:t>
            </a:r>
            <a:r>
              <a:rPr lang="en-US" sz="1800" dirty="0">
                <a:effectLst/>
                <a:latin typeface="Times New Roman" panose="02020603050405020304" pitchFamily="18" charset="0"/>
                <a:ea typeface="Calibri" panose="020F0502020204030204" pitchFamily="34" charset="0"/>
              </a:rPr>
              <a:t> running east-west through the study area across Highway 63. (2) </a:t>
            </a:r>
            <a:r>
              <a:rPr lang="en-US" sz="1800" b="1" dirty="0">
                <a:effectLst/>
                <a:latin typeface="Times New Roman" panose="02020603050405020304" pitchFamily="18" charset="0"/>
                <a:ea typeface="Calibri" panose="020F0502020204030204" pitchFamily="34" charset="0"/>
              </a:rPr>
              <a:t>The Southwest Rail Wheaton Line</a:t>
            </a:r>
            <a:r>
              <a:rPr lang="en-US" sz="1800" dirty="0">
                <a:effectLst/>
                <a:latin typeface="Times New Roman" panose="02020603050405020304" pitchFamily="18" charset="0"/>
                <a:ea typeface="Calibri" panose="020F0502020204030204" pitchFamily="34" charset="0"/>
              </a:rPr>
              <a:t> runs in an east-west direction crossing Highway 63 just south of the study area. (3) </a:t>
            </a:r>
            <a:r>
              <a:rPr lang="en-US" sz="1800" b="1" dirty="0">
                <a:effectLst/>
                <a:latin typeface="Times New Roman" panose="02020603050405020304" pitchFamily="18" charset="0"/>
                <a:ea typeface="Calibri" panose="020F0502020204030204" pitchFamily="34" charset="0"/>
              </a:rPr>
              <a:t>The </a:t>
            </a:r>
            <a:r>
              <a:rPr lang="en-US" sz="1800" b="1" dirty="0" err="1">
                <a:effectLst/>
                <a:latin typeface="Times New Roman" panose="02020603050405020304" pitchFamily="18" charset="0"/>
                <a:ea typeface="Calibri" panose="020F0502020204030204" pitchFamily="34" charset="0"/>
              </a:rPr>
              <a:t>Voltrann</a:t>
            </a:r>
            <a:r>
              <a:rPr lang="en-US" sz="1800" b="1" dirty="0">
                <a:effectLst/>
                <a:latin typeface="Times New Roman" panose="02020603050405020304" pitchFamily="18" charset="0"/>
                <a:ea typeface="Calibri" panose="020F0502020204030204" pitchFamily="34" charset="0"/>
              </a:rPr>
              <a:t> Intermodal Facility</a:t>
            </a:r>
            <a:r>
              <a:rPr lang="en-US" sz="1800" dirty="0">
                <a:effectLst/>
                <a:latin typeface="Times New Roman" panose="02020603050405020304" pitchFamily="18" charset="0"/>
                <a:ea typeface="Calibri" panose="020F0502020204030204" pitchFamily="34" charset="0"/>
              </a:rPr>
              <a:t> is at the north end. (4) In terms of natural environment, </a:t>
            </a:r>
            <a:r>
              <a:rPr lang="en-US" sz="1800" b="1" dirty="0">
                <a:effectLst/>
                <a:latin typeface="Times New Roman" panose="02020603050405020304" pitchFamily="18" charset="0"/>
                <a:ea typeface="Calibri" panose="020F0502020204030204" pitchFamily="34" charset="0"/>
              </a:rPr>
              <a:t>the </a:t>
            </a:r>
            <a:r>
              <a:rPr lang="en-US" sz="1800" b="1" dirty="0" err="1">
                <a:effectLst/>
                <a:latin typeface="Times New Roman" panose="02020603050405020304" pitchFamily="18" charset="0"/>
                <a:ea typeface="Calibri" panose="020F0502020204030204" pitchFamily="34" charset="0"/>
              </a:rPr>
              <a:t>Bumbly</a:t>
            </a:r>
            <a:r>
              <a:rPr lang="en-US" sz="1800" b="1" dirty="0">
                <a:effectLst/>
                <a:latin typeface="Times New Roman" panose="02020603050405020304" pitchFamily="18" charset="0"/>
                <a:ea typeface="Calibri" panose="020F0502020204030204" pitchFamily="34" charset="0"/>
              </a:rPr>
              <a:t> River watershed</a:t>
            </a:r>
            <a:r>
              <a:rPr lang="en-US" sz="1800" dirty="0">
                <a:effectLst/>
                <a:latin typeface="Times New Roman" panose="02020603050405020304" pitchFamily="18" charset="0"/>
                <a:ea typeface="Calibri" panose="020F0502020204030204" pitchFamily="34" charset="0"/>
              </a:rPr>
              <a:t> is the prominent feature in the area, with the Highway 37 Tributary and the Golly Creek sub-watersheds running through the study area. (5) </a:t>
            </a:r>
            <a:r>
              <a:rPr lang="en-US" sz="1800" b="1" dirty="0">
                <a:effectLst/>
                <a:latin typeface="Times New Roman" panose="02020603050405020304" pitchFamily="18" charset="0"/>
                <a:ea typeface="Calibri" panose="020F0502020204030204" pitchFamily="34" charset="0"/>
              </a:rPr>
              <a:t>Vegetation within the immediate vicinity</a:t>
            </a:r>
            <a:r>
              <a:rPr lang="en-US" sz="1800" dirty="0">
                <a:effectLst/>
                <a:latin typeface="Times New Roman" panose="02020603050405020304" pitchFamily="18" charset="0"/>
                <a:ea typeface="Calibri" panose="020F0502020204030204" pitchFamily="34" charset="0"/>
              </a:rPr>
              <a:t> is dominated by culturally derived communities. (6) According to the County Official Plan there are </a:t>
            </a:r>
            <a:r>
              <a:rPr lang="en-US" sz="1800" b="1" dirty="0">
                <a:effectLst/>
                <a:latin typeface="Times New Roman" panose="02020603050405020304" pitchFamily="18" charset="0"/>
                <a:ea typeface="Calibri" panose="020F0502020204030204" pitchFamily="34" charset="0"/>
              </a:rPr>
              <a:t>no designated natural features</a:t>
            </a:r>
            <a:r>
              <a:rPr lang="en-US" sz="1800" dirty="0">
                <a:effectLst/>
                <a:latin typeface="Times New Roman" panose="02020603050405020304" pitchFamily="18" charset="0"/>
                <a:ea typeface="Calibri" panose="020F0502020204030204" pitchFamily="34" charset="0"/>
              </a:rPr>
              <a:t> within the study area.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Commentary from Irish: Sentence (1) is confusing because the actual subject comes after our focus is set.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 (2) changes subjects entirely from hydro to rail line.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Sentences (3) and (4) also introduce completely different subjects.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“Vegetation” relates to the “natural environment,” so sentence (5) follows from sentence (4).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 (6) likewise refers to “natural features,” but too late to maintain the focus. </a:t>
            </a:r>
          </a:p>
          <a:p>
            <a:pPr marL="457200" indent="-298450">
              <a:lnSpc>
                <a:spcPct val="100000"/>
              </a:lnSpc>
              <a:spcAft>
                <a:spcPts val="0"/>
              </a:spcAft>
              <a:buFont typeface="Wingdings" panose="05000000000000000000" pitchFamily="2" charset="2"/>
              <a:buChar char="v"/>
            </a:pPr>
            <a:endParaRPr lang="en-US" dirty="0"/>
          </a:p>
        </p:txBody>
      </p:sp>
    </p:spTree>
    <p:extLst>
      <p:ext uri="{BB962C8B-B14F-4D97-AF65-F5344CB8AC3E}">
        <p14:creationId xmlns:p14="http://schemas.microsoft.com/office/powerpoint/2010/main" val="1566748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16477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800" dirty="0">
                <a:effectLst/>
                <a:latin typeface="Times New Roman" panose="02020603050405020304" pitchFamily="18" charset="0"/>
                <a:ea typeface="Calibri" panose="020F0502020204030204" pitchFamily="34" charset="0"/>
              </a:rPr>
              <a:t>Paragraph: (1) The study area is a 22-mile stretch of Highway 63 in Quantum County. (2) It is bounded by highways 37 and 16 and impacted by a hydro corridor, a rail line, and the </a:t>
            </a:r>
            <a:r>
              <a:rPr lang="en-US" sz="1800" dirty="0" err="1">
                <a:effectLst/>
                <a:latin typeface="Times New Roman" panose="02020603050405020304" pitchFamily="18" charset="0"/>
                <a:ea typeface="Calibri" panose="020F0502020204030204" pitchFamily="34" charset="0"/>
              </a:rPr>
              <a:t>Bumbly</a:t>
            </a:r>
            <a:r>
              <a:rPr lang="en-US" sz="1800" dirty="0">
                <a:effectLst/>
                <a:latin typeface="Times New Roman" panose="02020603050405020304" pitchFamily="18" charset="0"/>
                <a:ea typeface="Calibri" panose="020F0502020204030204" pitchFamily="34" charset="0"/>
              </a:rPr>
              <a:t> River watershed. (3) Approximately in the middle of the study stretch is a 4-line high-voltage hydro corridor running east-west across Highway 63. (4) Just south of the study area, the Southwest Rail Wheaton Subdivision Line crosses Highway 63 in an east-west direction. (5) At the north end is the </a:t>
            </a:r>
            <a:r>
              <a:rPr lang="en-US" sz="1800" dirty="0" err="1">
                <a:effectLst/>
                <a:latin typeface="Times New Roman" panose="02020603050405020304" pitchFamily="18" charset="0"/>
                <a:ea typeface="Calibri" panose="020F0502020204030204" pitchFamily="34" charset="0"/>
              </a:rPr>
              <a:t>Voltrann</a:t>
            </a:r>
            <a:r>
              <a:rPr lang="en-US" sz="1800" dirty="0">
                <a:effectLst/>
                <a:latin typeface="Times New Roman" panose="02020603050405020304" pitchFamily="18" charset="0"/>
                <a:ea typeface="Calibri" panose="020F0502020204030204" pitchFamily="34" charset="0"/>
              </a:rPr>
              <a:t> Intermodal Facility. (6) The study area crosses the </a:t>
            </a:r>
            <a:r>
              <a:rPr lang="en-US" sz="1800" dirty="0" err="1">
                <a:effectLst/>
                <a:latin typeface="Times New Roman" panose="02020603050405020304" pitchFamily="18" charset="0"/>
                <a:ea typeface="Calibri" panose="020F0502020204030204" pitchFamily="34" charset="0"/>
              </a:rPr>
              <a:t>Bumbly</a:t>
            </a:r>
            <a:r>
              <a:rPr lang="en-US" sz="1800" dirty="0">
                <a:effectLst/>
                <a:latin typeface="Times New Roman" panose="02020603050405020304" pitchFamily="18" charset="0"/>
                <a:ea typeface="Calibri" panose="020F0502020204030204" pitchFamily="34" charset="0"/>
              </a:rPr>
              <a:t> River watershed, with Highway 37 Tributary and the Golly Creek sub-watersheds running through the study area. (7) Vegetation in the immediate area is dominated by culturally derived communities, with no designated natural features according to the County Official Plan. </a:t>
            </a:r>
          </a:p>
          <a:p>
            <a:pPr marL="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endParaRPr lang="en-US" sz="1800" dirty="0">
              <a:effectLst/>
              <a:latin typeface="Times New Roman" panose="02020603050405020304" pitchFamily="18" charset="0"/>
              <a:ea typeface="Calibri" panose="020F0502020204030204" pitchFamily="34" charset="0"/>
            </a:endParaRPr>
          </a:p>
          <a:p>
            <a:pPr marL="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800" dirty="0">
                <a:effectLst/>
                <a:latin typeface="Times New Roman" panose="02020603050405020304" pitchFamily="18" charset="0"/>
                <a:ea typeface="Calibri" panose="020F0502020204030204" pitchFamily="34" charset="0"/>
              </a:rPr>
              <a:t>Commentary from Irish: Highway 63? Surprisingly, it is central to the study. Sentence (2) maintains the focus on the study area using a “what’s coming” setup. Sentences (3), (4), and (5) maintain a consistent focus, using direction indicators: “middle,” “south” and “north.” Sentence (6) returns to the “study area” and sets up the discussion of the natural environment. Sentence (7) focuses on vegetation “in the area” to unify it with the preceding discussion.</a:t>
            </a:r>
          </a:p>
          <a:p>
            <a:pPr marL="457200" indent="-298450">
              <a:lnSpc>
                <a:spcPct val="100000"/>
              </a:lnSpc>
              <a:spcAft>
                <a:spcPts val="0"/>
              </a:spcAft>
              <a:buFont typeface="Wingdings" panose="05000000000000000000" pitchFamily="2" charset="2"/>
              <a:buChar char="v"/>
            </a:pPr>
            <a:endParaRPr lang="en-US" dirty="0"/>
          </a:p>
        </p:txBody>
      </p:sp>
    </p:spTree>
    <p:extLst>
      <p:ext uri="{BB962C8B-B14F-4D97-AF65-F5344CB8AC3E}">
        <p14:creationId xmlns:p14="http://schemas.microsoft.com/office/powerpoint/2010/main" val="12739724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0" marR="0">
              <a:lnSpc>
                <a:spcPct val="100000"/>
              </a:lnSpc>
              <a:spcBef>
                <a:spcPts val="0"/>
              </a:spcBef>
              <a:spcAft>
                <a:spcPts val="0"/>
              </a:spcAft>
              <a:buFont typeface="Wingdings" panose="05000000000000000000" pitchFamily="2" charset="2"/>
              <a:buChar char="v"/>
            </a:pPr>
            <a:r>
              <a:rPr lang="en-US" dirty="0"/>
              <a:t>Paragraph: </a:t>
            </a:r>
            <a:r>
              <a:rPr lang="en-US" sz="1800" dirty="0">
                <a:effectLst/>
                <a:latin typeface="Times New Roman" panose="02020603050405020304" pitchFamily="18" charset="0"/>
                <a:ea typeface="Calibri" panose="020F0502020204030204" pitchFamily="34" charset="0"/>
              </a:rPr>
              <a:t>(1) The study area is a 22-mile stretch of Highway 63 in Quantum County. (2) It is bounded by highways 37 and 16 and impacted by a hydro corridor, a rail line, and the </a:t>
            </a:r>
            <a:r>
              <a:rPr lang="en-US" sz="1800" dirty="0" err="1">
                <a:effectLst/>
                <a:latin typeface="Times New Roman" panose="02020603050405020304" pitchFamily="18" charset="0"/>
                <a:ea typeface="Calibri" panose="020F0502020204030204" pitchFamily="34" charset="0"/>
              </a:rPr>
              <a:t>Bumbly</a:t>
            </a:r>
            <a:r>
              <a:rPr lang="en-US" sz="1800" dirty="0">
                <a:effectLst/>
                <a:latin typeface="Times New Roman" panose="02020603050405020304" pitchFamily="18" charset="0"/>
                <a:ea typeface="Calibri" panose="020F0502020204030204" pitchFamily="34" charset="0"/>
              </a:rPr>
              <a:t> River watershed. (3) Approximately in the middle of the study stretch is a 4-line high-voltage hydro corridor running east-west across Highway 63. (4) Just south of the study area, the Southwest Rail Wheaton Subdivision Line crosses Highway 63 in an east-west direction. (5) At the north end is the </a:t>
            </a:r>
            <a:r>
              <a:rPr lang="en-US" sz="1800" dirty="0" err="1">
                <a:effectLst/>
                <a:latin typeface="Times New Roman" panose="02020603050405020304" pitchFamily="18" charset="0"/>
                <a:ea typeface="Calibri" panose="020F0502020204030204" pitchFamily="34" charset="0"/>
              </a:rPr>
              <a:t>Voltrann</a:t>
            </a:r>
            <a:r>
              <a:rPr lang="en-US" sz="1800" dirty="0">
                <a:effectLst/>
                <a:latin typeface="Times New Roman" panose="02020603050405020304" pitchFamily="18" charset="0"/>
                <a:ea typeface="Calibri" panose="020F0502020204030204" pitchFamily="34" charset="0"/>
              </a:rPr>
              <a:t> Intermodal Facility. (6) The study area crosses the </a:t>
            </a:r>
            <a:r>
              <a:rPr lang="en-US" sz="1800" dirty="0" err="1">
                <a:effectLst/>
                <a:latin typeface="Times New Roman" panose="02020603050405020304" pitchFamily="18" charset="0"/>
                <a:ea typeface="Calibri" panose="020F0502020204030204" pitchFamily="34" charset="0"/>
              </a:rPr>
              <a:t>Bumbly</a:t>
            </a:r>
            <a:r>
              <a:rPr lang="en-US" sz="1800" dirty="0">
                <a:effectLst/>
                <a:latin typeface="Times New Roman" panose="02020603050405020304" pitchFamily="18" charset="0"/>
                <a:ea typeface="Calibri" panose="020F0502020204030204" pitchFamily="34" charset="0"/>
              </a:rPr>
              <a:t> River watershed, with Highway 37 Tributary and the Golly Creek sub-watersheds running through the study area. (7) Vegetation in the immediate area is dominated by culturally derived communities, with no designated natural features according to the County Official Plan.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This Design Report outlines the process that is proposed for the planning and corridor protection for a transitway on the west side of Highway 63.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Should we add this sentence onto the end here? Or make it the first sentence of the next paragraph?</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If that were stuck onto the end of the previous paragraph, it would create incoherence. The paragraph describes key features of the study area, not as an explanation of the report. That is a totally different idea. </a:t>
            </a:r>
          </a:p>
          <a:p>
            <a:pPr marL="0" marR="0">
              <a:lnSpc>
                <a:spcPct val="100000"/>
              </a:lnSpc>
              <a:spcBef>
                <a:spcPts val="0"/>
              </a:spcBef>
              <a:spcAft>
                <a:spcPts val="0"/>
              </a:spcAft>
              <a:buFont typeface="Wingdings" panose="05000000000000000000" pitchFamily="2" charset="2"/>
              <a:buChar char="v"/>
            </a:pPr>
            <a:r>
              <a:rPr lang="en-US" sz="1800" i="1" dirty="0">
                <a:effectLst/>
                <a:latin typeface="Times New Roman" panose="02020603050405020304" pitchFamily="18" charset="0"/>
                <a:ea typeface="Calibri" panose="020F0502020204030204" pitchFamily="34" charset="0"/>
              </a:rPr>
              <a:t>It is </a:t>
            </a:r>
            <a:r>
              <a:rPr lang="en-US" sz="1800" b="1" i="1" dirty="0">
                <a:effectLst/>
                <a:latin typeface="Times New Roman" panose="02020603050405020304" pitchFamily="18" charset="0"/>
                <a:ea typeface="Calibri" panose="020F0502020204030204" pitchFamily="34" charset="0"/>
              </a:rPr>
              <a:t>always</a:t>
            </a:r>
            <a:r>
              <a:rPr lang="en-US" sz="1800" i="1" dirty="0">
                <a:effectLst/>
                <a:latin typeface="Times New Roman" panose="02020603050405020304" pitchFamily="18" charset="0"/>
                <a:ea typeface="Calibri" panose="020F0502020204030204" pitchFamily="34" charset="0"/>
              </a:rPr>
              <a:t> better to use the first sentence of a paragraph to make transition links than to do it at the end of a paragraph. </a:t>
            </a:r>
            <a:endParaRPr lang="en-US" sz="1800" dirty="0">
              <a:effectLst/>
              <a:latin typeface="Times New Roman" panose="02020603050405020304" pitchFamily="18" charset="0"/>
              <a:ea typeface="Calibri" panose="020F0502020204030204" pitchFamily="34" charset="0"/>
            </a:endParaRP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Example and commentary from Irish p. 153 and 159. </a:t>
            </a:r>
          </a:p>
          <a:p>
            <a:pPr marL="457200" indent="-298450">
              <a:lnSpc>
                <a:spcPct val="100000"/>
              </a:lnSpc>
              <a:spcAft>
                <a:spcPts val="0"/>
              </a:spcAft>
              <a:buFont typeface="Wingdings" panose="05000000000000000000" pitchFamily="2" charset="2"/>
              <a:buChar char="v"/>
            </a:pPr>
            <a:endParaRPr lang="en-US" dirty="0"/>
          </a:p>
        </p:txBody>
      </p:sp>
    </p:spTree>
    <p:extLst>
      <p:ext uri="{BB962C8B-B14F-4D97-AF65-F5344CB8AC3E}">
        <p14:creationId xmlns:p14="http://schemas.microsoft.com/office/powerpoint/2010/main" val="1209055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08312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(1) The Environmental Assessment Act requires an examination of two types of alternatives: alternatives to an undertaking, and alternative designs. (2) These alternatives are fundamentally different approaches to deal with a given problem or opportunity. (4) For example, before a roadway can be widened, transit alternatives must be explored. (5) Second, alternative designs come into play after an approach has been selected. (6) Design alternatives look at different ways of applying the chosen approach. (7) For example, if road widening has been selected, this stage examines narrowing medians and shoulders, using collector lanes, etc.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 (1) states the claim and enumerates a frame to focus attention.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 (2) focuses on “difference” between the two alternatives.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Sentences (3) and (4) develop the first alternative, with a specific example.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 (5) uses “second” to indicate a parallel with sentence (3).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Sentences (6) and (7) provide specific detail about the second alternative. </a:t>
            </a:r>
          </a:p>
          <a:p>
            <a:pPr marL="0" marR="0">
              <a:lnSpc>
                <a:spcPct val="100000"/>
              </a:lnSpc>
              <a:spcBef>
                <a:spcPts val="0"/>
              </a:spcBef>
              <a:spcAft>
                <a:spcPts val="0"/>
              </a:spcAft>
              <a:buFont typeface="Wingdings" panose="05000000000000000000" pitchFamily="2" charset="2"/>
              <a:buChar char="v"/>
            </a:pPr>
            <a:r>
              <a:rPr lang="en-US" sz="1800" dirty="0">
                <a:effectLst/>
                <a:latin typeface="Times New Roman" panose="02020603050405020304" pitchFamily="18" charset="0"/>
                <a:ea typeface="Calibri" panose="020F0502020204030204" pitchFamily="34" charset="0"/>
              </a:rPr>
              <a:t>Example and commentary from Irish p. 161.</a:t>
            </a:r>
          </a:p>
          <a:p>
            <a:pPr marL="457200" indent="-298450">
              <a:lnSpc>
                <a:spcPct val="100000"/>
              </a:lnSpc>
              <a:spcAft>
                <a:spcPts val="0"/>
              </a:spcAft>
              <a:buFont typeface="Wingdings" panose="05000000000000000000" pitchFamily="2" charset="2"/>
              <a:buChar char="v"/>
            </a:pPr>
            <a:endParaRPr lang="en-US" dirty="0"/>
          </a:p>
        </p:txBody>
      </p:sp>
    </p:spTree>
    <p:extLst>
      <p:ext uri="{BB962C8B-B14F-4D97-AF65-F5344CB8AC3E}">
        <p14:creationId xmlns:p14="http://schemas.microsoft.com/office/powerpoint/2010/main" val="42508926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Hofmann, </a:t>
            </a:r>
            <a:r>
              <a:rPr lang="en-US" sz="1100" i="1" dirty="0"/>
              <a:t>Scientific Writing and Communication </a:t>
            </a:r>
            <a:r>
              <a:rPr lang="en-US" sz="1100" i="0" dirty="0"/>
              <a:t>p. 102</a:t>
            </a:r>
            <a:endParaRPr lang="en-US" i="0" dirty="0"/>
          </a:p>
        </p:txBody>
      </p:sp>
    </p:spTree>
    <p:extLst>
      <p:ext uri="{BB962C8B-B14F-4D97-AF65-F5344CB8AC3E}">
        <p14:creationId xmlns:p14="http://schemas.microsoft.com/office/powerpoint/2010/main" val="30611918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latin typeface="+mn-lt"/>
              </a:rPr>
              <a:t>Morsy</a:t>
            </a:r>
            <a:r>
              <a:rPr lang="en-US" sz="1100" dirty="0">
                <a:latin typeface="+mn-lt"/>
              </a:rPr>
              <a:t>, M. M., Goodall, J. L., </a:t>
            </a:r>
            <a:r>
              <a:rPr lang="en-US" sz="1100" dirty="0" err="1">
                <a:latin typeface="+mn-lt"/>
              </a:rPr>
              <a:t>Castronova</a:t>
            </a:r>
            <a:r>
              <a:rPr lang="en-US" sz="1100" dirty="0">
                <a:latin typeface="+mn-lt"/>
              </a:rPr>
              <a:t>, A. M., Dash, P., </a:t>
            </a:r>
            <a:r>
              <a:rPr lang="en-US" sz="1100" dirty="0" err="1">
                <a:latin typeface="+mn-lt"/>
              </a:rPr>
              <a:t>Merwade</a:t>
            </a:r>
            <a:r>
              <a:rPr lang="en-US" sz="1100" dirty="0">
                <a:latin typeface="+mn-lt"/>
              </a:rPr>
              <a:t>, V., Sadler, J. M., ... &amp; </a:t>
            </a:r>
            <a:r>
              <a:rPr lang="en-US" sz="1100" dirty="0" err="1">
                <a:latin typeface="+mn-lt"/>
              </a:rPr>
              <a:t>Tarboton</a:t>
            </a:r>
            <a:r>
              <a:rPr lang="en-US" sz="1100" dirty="0">
                <a:latin typeface="+mn-lt"/>
              </a:rPr>
              <a:t>, D. G. (2017). Design of a metadata framework for environmental models with an example hydrologic application in </a:t>
            </a:r>
            <a:r>
              <a:rPr lang="en-US" sz="1100" dirty="0" err="1">
                <a:latin typeface="+mn-lt"/>
              </a:rPr>
              <a:t>HydroShare</a:t>
            </a:r>
            <a:r>
              <a:rPr lang="en-US" sz="1100" dirty="0">
                <a:latin typeface="+mn-lt"/>
              </a:rPr>
              <a:t>. </a:t>
            </a:r>
            <a:r>
              <a:rPr lang="en-US" sz="1100" i="1" dirty="0">
                <a:latin typeface="+mn-lt"/>
              </a:rPr>
              <a:t>Environmental modelling &amp; software</a:t>
            </a:r>
            <a:r>
              <a:rPr lang="en-US" sz="1100" dirty="0">
                <a:latin typeface="+mn-lt"/>
              </a:rPr>
              <a:t>, </a:t>
            </a:r>
            <a:r>
              <a:rPr lang="en-US" sz="1100" i="1" dirty="0">
                <a:latin typeface="+mn-lt"/>
              </a:rPr>
              <a:t>93</a:t>
            </a:r>
            <a:r>
              <a:rPr lang="en-US" sz="1100" dirty="0">
                <a:latin typeface="+mn-lt"/>
              </a:rPr>
              <a:t>, 13-28.</a:t>
            </a:r>
          </a:p>
          <a:p>
            <a:endParaRPr lang="en-US" dirty="0"/>
          </a:p>
        </p:txBody>
      </p:sp>
    </p:spTree>
    <p:extLst>
      <p:ext uri="{BB962C8B-B14F-4D97-AF65-F5344CB8AC3E}">
        <p14:creationId xmlns:p14="http://schemas.microsoft.com/office/powerpoint/2010/main" val="27816175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latin typeface="+mn-lt"/>
              </a:rPr>
              <a:t>Morsy</a:t>
            </a:r>
            <a:r>
              <a:rPr lang="en-US" sz="1100" dirty="0">
                <a:latin typeface="+mn-lt"/>
              </a:rPr>
              <a:t>, M. M., Goodall, J. L., </a:t>
            </a:r>
            <a:r>
              <a:rPr lang="en-US" sz="1100" dirty="0" err="1">
                <a:latin typeface="+mn-lt"/>
              </a:rPr>
              <a:t>Castronova</a:t>
            </a:r>
            <a:r>
              <a:rPr lang="en-US" sz="1100" dirty="0">
                <a:latin typeface="+mn-lt"/>
              </a:rPr>
              <a:t>, A. M., Dash, P., </a:t>
            </a:r>
            <a:r>
              <a:rPr lang="en-US" sz="1100" dirty="0" err="1">
                <a:latin typeface="+mn-lt"/>
              </a:rPr>
              <a:t>Merwade</a:t>
            </a:r>
            <a:r>
              <a:rPr lang="en-US" sz="1100" dirty="0">
                <a:latin typeface="+mn-lt"/>
              </a:rPr>
              <a:t>, V., Sadler, J. M., ... &amp; </a:t>
            </a:r>
            <a:r>
              <a:rPr lang="en-US" sz="1100" dirty="0" err="1">
                <a:latin typeface="+mn-lt"/>
              </a:rPr>
              <a:t>Tarboton</a:t>
            </a:r>
            <a:r>
              <a:rPr lang="en-US" sz="1100" dirty="0">
                <a:latin typeface="+mn-lt"/>
              </a:rPr>
              <a:t>, D. G. (2017). Design of a metadata framework for environmental models with an example hydrologic application in </a:t>
            </a:r>
            <a:r>
              <a:rPr lang="en-US" sz="1100" dirty="0" err="1">
                <a:latin typeface="+mn-lt"/>
              </a:rPr>
              <a:t>HydroShare</a:t>
            </a:r>
            <a:r>
              <a:rPr lang="en-US" sz="1100" dirty="0">
                <a:latin typeface="+mn-lt"/>
              </a:rPr>
              <a:t>. </a:t>
            </a:r>
            <a:r>
              <a:rPr lang="en-US" sz="1100" i="1" dirty="0">
                <a:latin typeface="+mn-lt"/>
              </a:rPr>
              <a:t>Environmental modelling &amp; software</a:t>
            </a:r>
            <a:r>
              <a:rPr lang="en-US" sz="1100" dirty="0">
                <a:latin typeface="+mn-lt"/>
              </a:rPr>
              <a:t>, </a:t>
            </a:r>
            <a:r>
              <a:rPr lang="en-US" sz="1100" i="1" dirty="0">
                <a:latin typeface="+mn-lt"/>
              </a:rPr>
              <a:t>93</a:t>
            </a:r>
            <a:r>
              <a:rPr lang="en-US" sz="1100" dirty="0">
                <a:latin typeface="+mn-lt"/>
              </a:rPr>
              <a:t>, 13-28.</a:t>
            </a:r>
          </a:p>
          <a:p>
            <a:endParaRPr lang="en-US" dirty="0"/>
          </a:p>
        </p:txBody>
      </p:sp>
    </p:spTree>
    <p:extLst>
      <p:ext uri="{BB962C8B-B14F-4D97-AF65-F5344CB8AC3E}">
        <p14:creationId xmlns:p14="http://schemas.microsoft.com/office/powerpoint/2010/main" val="41953264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158750" indent="0">
              <a:buNone/>
            </a:pPr>
            <a:r>
              <a:rPr lang="en-US" dirty="0"/>
              <a:t>NOTE: it’s always easier to cut words and sentences from someone else’s writing than your own—but if you can compromise between what your reader wants to cut and what you think needs to stay, you’ll still be able to trim down. Ask multiple readers if this word/sentence is necessary for their understanding. </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latin typeface="+mn-lt"/>
              </a:rPr>
              <a:t>Morsy</a:t>
            </a:r>
            <a:r>
              <a:rPr lang="en-US" sz="1100" dirty="0">
                <a:latin typeface="+mn-lt"/>
              </a:rPr>
              <a:t>, M. M., Goodall, J. L., </a:t>
            </a:r>
            <a:r>
              <a:rPr lang="en-US" sz="1100" dirty="0" err="1">
                <a:latin typeface="+mn-lt"/>
              </a:rPr>
              <a:t>Castronova</a:t>
            </a:r>
            <a:r>
              <a:rPr lang="en-US" sz="1100" dirty="0">
                <a:latin typeface="+mn-lt"/>
              </a:rPr>
              <a:t>, A. M., Dash, P., </a:t>
            </a:r>
            <a:r>
              <a:rPr lang="en-US" sz="1100" dirty="0" err="1">
                <a:latin typeface="+mn-lt"/>
              </a:rPr>
              <a:t>Merwade</a:t>
            </a:r>
            <a:r>
              <a:rPr lang="en-US" sz="1100" dirty="0">
                <a:latin typeface="+mn-lt"/>
              </a:rPr>
              <a:t>, V., Sadler, J. M., ... &amp; </a:t>
            </a:r>
            <a:r>
              <a:rPr lang="en-US" sz="1100" dirty="0" err="1">
                <a:latin typeface="+mn-lt"/>
              </a:rPr>
              <a:t>Tarboton</a:t>
            </a:r>
            <a:r>
              <a:rPr lang="en-US" sz="1100" dirty="0">
                <a:latin typeface="+mn-lt"/>
              </a:rPr>
              <a:t>, D. G. (2017). Design of a metadata framework for environmental models with an example hydrologic application in </a:t>
            </a:r>
            <a:r>
              <a:rPr lang="en-US" sz="1100" dirty="0" err="1">
                <a:latin typeface="+mn-lt"/>
              </a:rPr>
              <a:t>HydroShare</a:t>
            </a:r>
            <a:r>
              <a:rPr lang="en-US" sz="1100" dirty="0">
                <a:latin typeface="+mn-lt"/>
              </a:rPr>
              <a:t>. </a:t>
            </a:r>
            <a:r>
              <a:rPr lang="en-US" sz="1100" i="1" dirty="0">
                <a:latin typeface="+mn-lt"/>
              </a:rPr>
              <a:t>Environmental modelling &amp; software</a:t>
            </a:r>
            <a:r>
              <a:rPr lang="en-US" sz="1100" dirty="0">
                <a:latin typeface="+mn-lt"/>
              </a:rPr>
              <a:t>, </a:t>
            </a:r>
            <a:r>
              <a:rPr lang="en-US" sz="1100" i="1" dirty="0">
                <a:latin typeface="+mn-lt"/>
              </a:rPr>
              <a:t>93</a:t>
            </a:r>
            <a:r>
              <a:rPr lang="en-US" sz="1100" dirty="0">
                <a:latin typeface="+mn-lt"/>
              </a:rPr>
              <a:t>, 13-28.</a:t>
            </a:r>
          </a:p>
          <a:p>
            <a:pPr marL="158750" indent="0">
              <a:buNone/>
            </a:pPr>
            <a:endParaRPr lang="en-US" dirty="0"/>
          </a:p>
        </p:txBody>
      </p:sp>
    </p:spTree>
    <p:extLst>
      <p:ext uri="{BB962C8B-B14F-4D97-AF65-F5344CB8AC3E}">
        <p14:creationId xmlns:p14="http://schemas.microsoft.com/office/powerpoint/2010/main" val="248378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5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86570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2 1">
  <p:cSld name="TITLE_1_2_2_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2 2 1 1">
  <p:cSld name="TITLE_1_2_2_1_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2 2 1 1 1">
  <p:cSld name="TITLE_1_2_2_1_1_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2 2 1 1 1 1">
  <p:cSld name="TITLE_1_2_2_1_1_1_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E57200"/>
        </a:solidFill>
        <a:effectLst/>
      </p:bgPr>
    </p:bg>
    <p:spTree>
      <p:nvGrpSpPr>
        <p:cNvPr id="1" name="Shape 86"/>
        <p:cNvGrpSpPr/>
        <p:nvPr/>
      </p:nvGrpSpPr>
      <p:grpSpPr>
        <a:xfrm>
          <a:off x="0" y="0"/>
          <a:ext cx="0" cy="0"/>
          <a:chOff x="0" y="0"/>
          <a:chExt cx="0" cy="0"/>
        </a:xfrm>
      </p:grpSpPr>
      <p:cxnSp>
        <p:nvCxnSpPr>
          <p:cNvPr id="87" name="Shape 8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88" name="Shape 88"/>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89" name="Shape 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0" name="Shape 90"/>
          <p:cNvCxnSpPr/>
          <p:nvPr/>
        </p:nvCxnSpPr>
        <p:spPr>
          <a:xfrm>
            <a:off x="425200" y="4688750"/>
            <a:ext cx="8296800" cy="0"/>
          </a:xfrm>
          <a:prstGeom prst="straightConnector1">
            <a:avLst/>
          </a:prstGeom>
          <a:noFill/>
          <a:ln w="38100" cap="flat" cmpd="sng">
            <a:solidFill>
              <a:schemeClr val="lt1"/>
            </a:solidFill>
            <a:prstDash val="dot"/>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8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24"/>
        <p:cNvGrpSpPr/>
        <p:nvPr/>
      </p:nvGrpSpPr>
      <p:grpSpPr>
        <a:xfrm>
          <a:off x="0" y="0"/>
          <a:ext cx="0" cy="0"/>
          <a:chOff x="0" y="0"/>
          <a:chExt cx="0" cy="0"/>
        </a:xfrm>
      </p:grpSpPr>
      <p:cxnSp>
        <p:nvCxnSpPr>
          <p:cNvPr id="125" name="Shape 125"/>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1 2">
  <p:cSld name="TITLE_AND_BODY_1_1_2">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6" name="Shape 1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1 1 3">
  <p:cSld name="TITLE_AND_BODY_1_1_1_3">
    <p:spTree>
      <p:nvGrpSpPr>
        <p:cNvPr id="1" name="Shape 161"/>
        <p:cNvGrpSpPr/>
        <p:nvPr/>
      </p:nvGrpSpPr>
      <p:grpSpPr>
        <a:xfrm>
          <a:off x="0" y="0"/>
          <a:ext cx="0" cy="0"/>
          <a:chOff x="0" y="0"/>
          <a:chExt cx="0" cy="0"/>
        </a:xfrm>
      </p:grpSpPr>
      <p:cxnSp>
        <p:nvCxnSpPr>
          <p:cNvPr id="162" name="Shape 162"/>
          <p:cNvCxnSpPr/>
          <p:nvPr/>
        </p:nvCxnSpPr>
        <p:spPr>
          <a:xfrm rot="10800000" flipH="1">
            <a:off x="232725" y="797350"/>
            <a:ext cx="7914600" cy="204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2">
  <p:cSld name="MAIN_POINT_1_2">
    <p:bg>
      <p:bgPr>
        <a:solidFill>
          <a:srgbClr val="232D4B"/>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9" name="Shape 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1 1 1 3">
  <p:cSld name="MAIN_POINT_1_1_1_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8" name="Shape 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1 1 1 2">
  <p:cSld name="MAIN_POINT_1_1_1_2">
    <p:bg>
      <p:bgPr>
        <a:solidFill>
          <a:srgbClr val="E57200"/>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1" name="Shape 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07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_TITLE_AND_DESCRIPTION_1_1_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_TITLE_AND_DESCRIPTION_1_1_1_1_1_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1 1">
  <p:cSld name="CAPTION_ONLY_1_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3" name="Shape 273"/>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1 1 1">
  <p:cSld name="CAPTION_ONLY_1_1_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127868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1 1 1 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170" name="Shape 170"/>
          <p:cNvSpPr txBox="1">
            <a:spLocks noGrp="1"/>
          </p:cNvSpPr>
          <p:nvPr>
            <p:ph type="body" idx="2"/>
          </p:nvPr>
        </p:nvSpPr>
        <p:spPr>
          <a:xfrm>
            <a:off x="4833675"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Tree>
    <p:extLst>
      <p:ext uri="{BB962C8B-B14F-4D97-AF65-F5344CB8AC3E}">
        <p14:creationId xmlns:p14="http://schemas.microsoft.com/office/powerpoint/2010/main" val="2045949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5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2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7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2"/>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04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788" r:id="rId2"/>
    <p:sldLayoutId id="2147483790" r:id="rId3"/>
    <p:sldLayoutId id="2147483791" r:id="rId4"/>
    <p:sldLayoutId id="2147483792" r:id="rId5"/>
    <p:sldLayoutId id="2147483793" r:id="rId6"/>
    <p:sldLayoutId id="2147483794" r:id="rId7"/>
    <p:sldLayoutId id="2147483795" r:id="rId8"/>
    <p:sldLayoutId id="2147483789" r:id="rId9"/>
    <p:sldLayoutId id="2147483796" r:id="rId10"/>
    <p:sldLayoutId id="2147483787" r:id="rId11"/>
    <p:sldLayoutId id="2147483652" r:id="rId12"/>
    <p:sldLayoutId id="2147483653" r:id="rId13"/>
    <p:sldLayoutId id="2147483655" r:id="rId14"/>
    <p:sldLayoutId id="2147483656" r:id="rId15"/>
    <p:sldLayoutId id="2147483657" r:id="rId16"/>
    <p:sldLayoutId id="2147483658" r:id="rId17"/>
    <p:sldLayoutId id="2147483659" r:id="rId18"/>
    <p:sldLayoutId id="2147483662" r:id="rId19"/>
    <p:sldLayoutId id="2147483665" r:id="rId20"/>
    <p:sldLayoutId id="2147483669" r:id="rId21"/>
    <p:sldLayoutId id="2147483670" r:id="rId22"/>
    <p:sldLayoutId id="2147483674" r:id="rId23"/>
    <p:sldLayoutId id="2147483678" r:id="rId24"/>
    <p:sldLayoutId id="2147483681" r:id="rId25"/>
    <p:sldLayoutId id="2147483682" r:id="rId26"/>
    <p:sldLayoutId id="2147483685" r:id="rId27"/>
    <p:sldLayoutId id="2147483686" r:id="rId28"/>
    <p:sldLayoutId id="2147483693" r:id="rId29"/>
    <p:sldLayoutId id="2147483694" r:id="rId30"/>
    <p:sldLayoutId id="2147483695" r:id="rId31"/>
    <p:sldLayoutId id="2147483698" r:id="rId32"/>
    <p:sldLayoutId id="2147483701" r:id="rId33"/>
    <p:sldLayoutId id="2147483702" r:id="rId34"/>
    <p:sldLayoutId id="2147483703" r:id="rId35"/>
    <p:sldLayoutId id="2147483704" r:id="rId36"/>
    <p:sldLayoutId id="2147483786" r:id="rId37"/>
    <p:sldLayoutId id="2147483797"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s://www.thoughtco.com/shell-noun-definition-4105165" TargetMode="External"/><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hyperlink" Target="https://writing.wisc.edu/handbook/style/transitions/"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hyperlink" Target="https://www.english-corpora.org/coca/" TargetMode="External"/><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8.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29.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ica27SMkE6c"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medium.com/advice-and-help-in-authoring-a-phd-or-non-fiction/what-is-paragraph-re-planning-c9a7e694d4ec"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0.xml"/><Relationship Id="rId1" Type="http://schemas.openxmlformats.org/officeDocument/2006/relationships/slideLayout" Target="../slideLayouts/slideLayout29.xml"/><Relationship Id="rId4" Type="http://schemas.microsoft.com/office/2007/relationships/hdphoto" Target="../media/hdphoto6.wdp"/></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3.xml"/><Relationship Id="rId1" Type="http://schemas.openxmlformats.org/officeDocument/2006/relationships/slideLayout" Target="../slideLayouts/slideLayout29.xml"/><Relationship Id="rId4" Type="http://schemas.microsoft.com/office/2007/relationships/hdphoto" Target="../media/hdphoto8.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8" Type="http://schemas.openxmlformats.org/officeDocument/2006/relationships/hyperlink" Target="https://www.sciencedirect.com/topics/earth-and-planetary-sciences/geographic-information-system" TargetMode="External"/><Relationship Id="rId13" Type="http://schemas.openxmlformats.org/officeDocument/2006/relationships/hyperlink" Target="https://www.sciencedirect.com/science/article/pii/S1364815216305436#bib7" TargetMode="External"/><Relationship Id="rId3" Type="http://schemas.openxmlformats.org/officeDocument/2006/relationships/hyperlink" Target="https://www.sciencedirect.com/topics/earth-and-planetary-sciences/natural-resource-management" TargetMode="External"/><Relationship Id="rId7" Type="http://schemas.openxmlformats.org/officeDocument/2006/relationships/hyperlink" Target="https://www.sciencedirect.com/science/article/pii/S1364815216305436#bib2" TargetMode="External"/><Relationship Id="rId12" Type="http://schemas.openxmlformats.org/officeDocument/2006/relationships/hyperlink" Target="https://www.sciencedirect.com/science/article/pii/S1364815216305436#bib6" TargetMode="External"/><Relationship Id="rId2" Type="http://schemas.openxmlformats.org/officeDocument/2006/relationships/notesSlide" Target="../notesSlides/notesSlide95.xml"/><Relationship Id="rId1" Type="http://schemas.openxmlformats.org/officeDocument/2006/relationships/slideLayout" Target="../slideLayouts/slideLayout11.xml"/><Relationship Id="rId6" Type="http://schemas.openxmlformats.org/officeDocument/2006/relationships/hyperlink" Target="https://www.sciencedirect.com/topics/computer-science/data-preprocessing" TargetMode="External"/><Relationship Id="rId11" Type="http://schemas.openxmlformats.org/officeDocument/2006/relationships/hyperlink" Target="https://www.sciencedirect.com/science/article/pii/S1364815216305436#bib4" TargetMode="External"/><Relationship Id="rId5" Type="http://schemas.openxmlformats.org/officeDocument/2006/relationships/hyperlink" Target="https://www.sciencedirect.com/science/article/pii/S1364815216305436#bib27" TargetMode="External"/><Relationship Id="rId10" Type="http://schemas.openxmlformats.org/officeDocument/2006/relationships/hyperlink" Target="https://www.sciencedirect.com/science/article/pii/S1364815216305436#bib32" TargetMode="External"/><Relationship Id="rId4" Type="http://schemas.openxmlformats.org/officeDocument/2006/relationships/hyperlink" Target="https://www.sciencedirect.com/science/article/pii/S1364815216305436#bib28" TargetMode="External"/><Relationship Id="rId9" Type="http://schemas.openxmlformats.org/officeDocument/2006/relationships/hyperlink" Target="https://www.sciencedirect.com/topics/computer-science/data-preparation-process"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www.sciencedirect.com/topics/computer-science/data-preparation-process" TargetMode="External"/><Relationship Id="rId13" Type="http://schemas.openxmlformats.org/officeDocument/2006/relationships/hyperlink" Target="https://www.sciencedirect.com/science/article/pii/S1364815216305436#bib7" TargetMode="External"/><Relationship Id="rId3" Type="http://schemas.openxmlformats.org/officeDocument/2006/relationships/hyperlink" Target="https://www.sciencedirect.com/topics/earth-and-planetary-sciences/natural-resource-management" TargetMode="External"/><Relationship Id="rId7" Type="http://schemas.openxmlformats.org/officeDocument/2006/relationships/hyperlink" Target="https://www.sciencedirect.com/science/article/pii/S1364815216305436#bib2" TargetMode="External"/><Relationship Id="rId12" Type="http://schemas.openxmlformats.org/officeDocument/2006/relationships/hyperlink" Target="https://www.sciencedirect.com/science/article/pii/S1364815216305436#bib6" TargetMode="External"/><Relationship Id="rId2" Type="http://schemas.openxmlformats.org/officeDocument/2006/relationships/notesSlide" Target="../notesSlides/notesSlide96.xml"/><Relationship Id="rId1" Type="http://schemas.openxmlformats.org/officeDocument/2006/relationships/slideLayout" Target="../slideLayouts/slideLayout11.xml"/><Relationship Id="rId6" Type="http://schemas.openxmlformats.org/officeDocument/2006/relationships/hyperlink" Target="https://www.sciencedirect.com/topics/computer-science/data-preprocessing" TargetMode="External"/><Relationship Id="rId11" Type="http://schemas.openxmlformats.org/officeDocument/2006/relationships/hyperlink" Target="https://www.sciencedirect.com/science/article/pii/S1364815216305436#bib4" TargetMode="External"/><Relationship Id="rId5" Type="http://schemas.openxmlformats.org/officeDocument/2006/relationships/hyperlink" Target="https://www.sciencedirect.com/science/article/pii/S1364815216305436#bib27" TargetMode="External"/><Relationship Id="rId10" Type="http://schemas.openxmlformats.org/officeDocument/2006/relationships/hyperlink" Target="https://www.sciencedirect.com/science/article/pii/S1364815216305436#bib32" TargetMode="External"/><Relationship Id="rId4" Type="http://schemas.openxmlformats.org/officeDocument/2006/relationships/hyperlink" Target="https://www.sciencedirect.com/science/article/pii/S1364815216305436#bib28" TargetMode="External"/><Relationship Id="rId9" Type="http://schemas.openxmlformats.org/officeDocument/2006/relationships/hyperlink" Target="https://www.sciencedirect.com/topics/earth-and-planetary-sciences/geographic-information-system"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sciencedirect.com/topics/earth-and-planetary-sciences/geographic-information-system" TargetMode="External"/><Relationship Id="rId13" Type="http://schemas.openxmlformats.org/officeDocument/2006/relationships/hyperlink" Target="https://www.sciencedirect.com/science/article/pii/S1364815216305436#bib7" TargetMode="External"/><Relationship Id="rId3" Type="http://schemas.openxmlformats.org/officeDocument/2006/relationships/hyperlink" Target="https://www.sciencedirect.com/topics/earth-and-planetary-sciences/natural-resource-management" TargetMode="External"/><Relationship Id="rId7" Type="http://schemas.openxmlformats.org/officeDocument/2006/relationships/hyperlink" Target="https://www.sciencedirect.com/science/article/pii/S1364815216305436#bib2" TargetMode="External"/><Relationship Id="rId12" Type="http://schemas.openxmlformats.org/officeDocument/2006/relationships/hyperlink" Target="https://www.sciencedirect.com/science/article/pii/S1364815216305436#bib6" TargetMode="External"/><Relationship Id="rId2" Type="http://schemas.openxmlformats.org/officeDocument/2006/relationships/notesSlide" Target="../notesSlides/notesSlide97.xml"/><Relationship Id="rId1" Type="http://schemas.openxmlformats.org/officeDocument/2006/relationships/slideLayout" Target="../slideLayouts/slideLayout11.xml"/><Relationship Id="rId6" Type="http://schemas.openxmlformats.org/officeDocument/2006/relationships/hyperlink" Target="https://www.sciencedirect.com/topics/computer-science/data-preprocessing" TargetMode="External"/><Relationship Id="rId11" Type="http://schemas.openxmlformats.org/officeDocument/2006/relationships/hyperlink" Target="https://www.sciencedirect.com/science/article/pii/S1364815216305436#bib4" TargetMode="External"/><Relationship Id="rId5" Type="http://schemas.openxmlformats.org/officeDocument/2006/relationships/hyperlink" Target="https://www.sciencedirect.com/science/article/pii/S1364815216305436#bib27" TargetMode="External"/><Relationship Id="rId10" Type="http://schemas.openxmlformats.org/officeDocument/2006/relationships/hyperlink" Target="https://www.sciencedirect.com/science/article/pii/S1364815216305436#bib32" TargetMode="External"/><Relationship Id="rId4" Type="http://schemas.openxmlformats.org/officeDocument/2006/relationships/hyperlink" Target="https://www.sciencedirect.com/science/article/pii/S1364815216305436#bib28" TargetMode="External"/><Relationship Id="rId9" Type="http://schemas.openxmlformats.org/officeDocument/2006/relationships/hyperlink" Target="https://www.sciencedirect.com/topics/computer-science/data-preparation-proc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8CF52-DCF2-0549-BA4E-CF0246545550}"/>
              </a:ext>
            </a:extLst>
          </p:cNvPr>
          <p:cNvSpPr/>
          <p:nvPr/>
        </p:nvSpPr>
        <p:spPr>
          <a:xfrm>
            <a:off x="-9428"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9D728459-67A4-8345-B3FD-EBEEB1D08C50}"/>
              </a:ext>
            </a:extLst>
          </p:cNvPr>
          <p:cNvSpPr txBox="1">
            <a:spLocks/>
          </p:cNvSpPr>
          <p:nvPr/>
        </p:nvSpPr>
        <p:spPr>
          <a:xfrm>
            <a:off x="-9428" y="-53426"/>
            <a:ext cx="9153427" cy="2505942"/>
          </a:xfrm>
          <a:prstGeom prst="rect">
            <a:avLst/>
          </a:prstGeom>
          <a:noFill/>
          <a:ln w="28575">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ctr"/>
            <a:endParaRPr lang="en-US" sz="3200" b="1" dirty="0">
              <a:solidFill>
                <a:srgbClr val="212D4A"/>
              </a:solidFill>
            </a:endParaRPr>
          </a:p>
        </p:txBody>
      </p:sp>
      <p:sp>
        <p:nvSpPr>
          <p:cNvPr id="10" name="Rectangle 9">
            <a:extLst>
              <a:ext uri="{FF2B5EF4-FFF2-40B4-BE49-F238E27FC236}">
                <a16:creationId xmlns:a16="http://schemas.microsoft.com/office/drawing/2014/main" id="{751F896C-CA29-9449-B115-3EEA189808E9}"/>
              </a:ext>
            </a:extLst>
          </p:cNvPr>
          <p:cNvSpPr/>
          <p:nvPr/>
        </p:nvSpPr>
        <p:spPr>
          <a:xfrm>
            <a:off x="-9428" y="2600858"/>
            <a:ext cx="9153429" cy="2542642"/>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909A88AA-2633-854B-B7E2-EF12E61D4BDB}"/>
              </a:ext>
            </a:extLst>
          </p:cNvPr>
          <p:cNvSpPr txBox="1">
            <a:spLocks/>
          </p:cNvSpPr>
          <p:nvPr/>
        </p:nvSpPr>
        <p:spPr>
          <a:xfrm>
            <a:off x="130629" y="3865713"/>
            <a:ext cx="8781301" cy="1241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b="1" dirty="0">
                <a:solidFill>
                  <a:schemeClr val="accent1">
                    <a:lumMod val="50000"/>
                  </a:schemeClr>
                </a:solidFill>
              </a:rPr>
              <a:t>Natalie Thompson</a:t>
            </a:r>
          </a:p>
          <a:p>
            <a:pPr algn="r"/>
            <a:r>
              <a:rPr lang="en-US" dirty="0">
                <a:solidFill>
                  <a:schemeClr val="accent1">
                    <a:lumMod val="50000"/>
                  </a:schemeClr>
                </a:solidFill>
              </a:rPr>
              <a:t>Consultant, Graduate Writing Lab</a:t>
            </a:r>
          </a:p>
          <a:p>
            <a:pPr algn="r"/>
            <a:r>
              <a:rPr lang="en-US" dirty="0">
                <a:solidFill>
                  <a:schemeClr val="accent1">
                    <a:lumMod val="50000"/>
                  </a:schemeClr>
                </a:solidFill>
              </a:rPr>
              <a:t>School of Engineering &amp; Applied Science, University of Virginia </a:t>
            </a:r>
          </a:p>
          <a:p>
            <a:pPr algn="r"/>
            <a:r>
              <a:rPr lang="en-US" dirty="0">
                <a:solidFill>
                  <a:schemeClr val="accent1">
                    <a:lumMod val="50000"/>
                  </a:schemeClr>
                </a:solidFill>
              </a:rPr>
              <a:t>gradwritinglab@virginia.edu  |  bit.ly/SEASGWL</a:t>
            </a:r>
            <a:endParaRPr lang="en-US" sz="2800" i="1" dirty="0">
              <a:solidFill>
                <a:schemeClr val="accent1">
                  <a:lumMod val="50000"/>
                </a:schemeClr>
              </a:solidFill>
            </a:endParaRPr>
          </a:p>
          <a:p>
            <a:pPr algn="r"/>
            <a:endParaRPr lang="en-US" sz="1600" i="1" dirty="0">
              <a:solidFill>
                <a:schemeClr val="accent1">
                  <a:lumMod val="50000"/>
                </a:schemeClr>
              </a:solidFill>
            </a:endParaRPr>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368138" y="217715"/>
            <a:ext cx="8191071" cy="1235356"/>
          </a:xfrm>
          <a:prstGeom prst="rect">
            <a:avLst/>
          </a:prstGeom>
          <a:noFill/>
          <a:ln w="28575">
            <a:solidFill>
              <a:schemeClr val="accent1"/>
            </a:solid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r>
              <a:rPr lang="en-US" sz="3600" b="1" dirty="0">
                <a:solidFill>
                  <a:schemeClr val="tx1"/>
                </a:solidFill>
              </a:rPr>
              <a:t>Structuring Paragraphs for Readability and Flow</a:t>
            </a:r>
          </a:p>
        </p:txBody>
      </p:sp>
      <p:pic>
        <p:nvPicPr>
          <p:cNvPr id="5" name="Picture 4">
            <a:extLst>
              <a:ext uri="{FF2B5EF4-FFF2-40B4-BE49-F238E27FC236}">
                <a16:creationId xmlns:a16="http://schemas.microsoft.com/office/drawing/2014/main" id="{AFACAEF4-3367-2E40-801B-C0DFBE136037}"/>
              </a:ext>
            </a:extLst>
          </p:cNvPr>
          <p:cNvPicPr>
            <a:picLocks noChangeAspect="1"/>
          </p:cNvPicPr>
          <p:nvPr/>
        </p:nvPicPr>
        <p:blipFill>
          <a:blip r:embed="rId3"/>
          <a:stretch>
            <a:fillRect/>
          </a:stretch>
        </p:blipFill>
        <p:spPr>
          <a:xfrm>
            <a:off x="7644393" y="1548852"/>
            <a:ext cx="1245726" cy="858038"/>
          </a:xfrm>
          <a:prstGeom prst="rect">
            <a:avLst/>
          </a:prstGeom>
        </p:spPr>
      </p:pic>
      <p:sp>
        <p:nvSpPr>
          <p:cNvPr id="2" name="TextBox 1">
            <a:extLst>
              <a:ext uri="{FF2B5EF4-FFF2-40B4-BE49-F238E27FC236}">
                <a16:creationId xmlns:a16="http://schemas.microsoft.com/office/drawing/2014/main" id="{96A9C5F4-5D05-444E-B7C8-03622D5419F5}"/>
              </a:ext>
            </a:extLst>
          </p:cNvPr>
          <p:cNvSpPr txBox="1"/>
          <p:nvPr/>
        </p:nvSpPr>
        <p:spPr>
          <a:xfrm>
            <a:off x="1021105" y="1548852"/>
            <a:ext cx="6369408" cy="784800"/>
          </a:xfrm>
          <a:prstGeom prst="rect">
            <a:avLst/>
          </a:prstGeom>
          <a:noFill/>
          <a:ln>
            <a:noFill/>
          </a:ln>
        </p:spPr>
        <p:txBody>
          <a:bodyPr spcFirstLastPara="1" wrap="square" lIns="91425" tIns="91425" rIns="91425" bIns="91425" rtlCol="0" anchor="b" anchorCtr="0">
            <a:spAutoFit/>
          </a:bodyPr>
          <a:lstStyle/>
          <a:p>
            <a:pPr algn="r"/>
            <a:r>
              <a:rPr lang="en-US" sz="1300" dirty="0">
                <a:solidFill>
                  <a:srgbClr val="212D4A"/>
                </a:solidFill>
                <a:latin typeface="Franklin Gothic" panose="020B0604020202020204" charset="0"/>
                <a:cs typeface="Franklin Gothic" panose="020B0604020202020204" charset="0"/>
              </a:rPr>
              <a:t>Portions of this workshop are adapted from “Chapter 6: From Sentences to Paragraphs” in </a:t>
            </a:r>
            <a:r>
              <a:rPr lang="en-US" sz="1300" i="1" dirty="0">
                <a:solidFill>
                  <a:srgbClr val="212D4A"/>
                </a:solidFill>
                <a:latin typeface="Franklin Gothic" panose="020B0604020202020204" charset="0"/>
                <a:cs typeface="Franklin Gothic" panose="020B0604020202020204" charset="0"/>
              </a:rPr>
              <a:t>Scientific Writing and Communication</a:t>
            </a:r>
            <a:r>
              <a:rPr lang="en-US" sz="1300" dirty="0">
                <a:solidFill>
                  <a:srgbClr val="212D4A"/>
                </a:solidFill>
                <a:latin typeface="Franklin Gothic" panose="020B0604020202020204" charset="0"/>
                <a:cs typeface="Franklin Gothic" panose="020B0604020202020204" charset="0"/>
              </a:rPr>
              <a:t> by Angelika Hofmann (2017) and “Chapter 7: Developing Readable Style” in </a:t>
            </a:r>
            <a:r>
              <a:rPr lang="en-US" sz="1300" i="1" dirty="0">
                <a:solidFill>
                  <a:srgbClr val="212D4A"/>
                </a:solidFill>
                <a:latin typeface="Franklin Gothic" panose="020B0604020202020204" charset="0"/>
                <a:cs typeface="Franklin Gothic" panose="020B0604020202020204" charset="0"/>
              </a:rPr>
              <a:t>Writing in Engineering: A Brief Guide</a:t>
            </a:r>
            <a:r>
              <a:rPr lang="en-US" sz="1300" dirty="0">
                <a:solidFill>
                  <a:srgbClr val="212D4A"/>
                </a:solidFill>
                <a:latin typeface="Franklin Gothic" panose="020B0604020202020204" charset="0"/>
                <a:cs typeface="Franklin Gothic" panose="020B0604020202020204" charset="0"/>
              </a:rPr>
              <a:t> by Robert Irish (2015). </a:t>
            </a:r>
          </a:p>
        </p:txBody>
      </p:sp>
      <p:sp>
        <p:nvSpPr>
          <p:cNvPr id="11" name="TextBox 10">
            <a:extLst>
              <a:ext uri="{FF2B5EF4-FFF2-40B4-BE49-F238E27FC236}">
                <a16:creationId xmlns:a16="http://schemas.microsoft.com/office/drawing/2014/main" id="{280EBC75-1DA2-69B0-DF06-0FDAECF1CC76}"/>
              </a:ext>
            </a:extLst>
          </p:cNvPr>
          <p:cNvSpPr txBox="1"/>
          <p:nvPr/>
        </p:nvSpPr>
        <p:spPr>
          <a:xfrm>
            <a:off x="19617" y="2562452"/>
            <a:ext cx="9003324" cy="323135"/>
          </a:xfrm>
          <a:prstGeom prst="rect">
            <a:avLst/>
          </a:prstGeom>
          <a:noFill/>
          <a:ln>
            <a:noFill/>
          </a:ln>
        </p:spPr>
        <p:txBody>
          <a:bodyPr spcFirstLastPara="1" wrap="square" lIns="91425" tIns="91425" rIns="91425" bIns="91425" rtlCol="0" anchor="b" anchorCtr="0">
            <a:spAutoFit/>
          </a:bodyPr>
          <a:lstStyle/>
          <a:p>
            <a:pPr algn="r"/>
            <a:r>
              <a:rPr lang="en-US" sz="900" dirty="0">
                <a:solidFill>
                  <a:schemeClr val="accent1">
                    <a:lumMod val="50000"/>
                  </a:schemeClr>
                </a:solidFill>
                <a:latin typeface="Franklin Gothic" panose="020B0604020202020204" charset="0"/>
                <a:cs typeface="Franklin Gothic" panose="020B0604020202020204" charset="0"/>
              </a:rPr>
              <a:t>This work is CC-BY and use must include full citation &amp; DOI. Individual images, examples, and materials from other sources are not CC-BY. The blue dinosaur icon is a GWL icon and not CC-BY.  </a:t>
            </a:r>
          </a:p>
        </p:txBody>
      </p:sp>
    </p:spTree>
    <p:extLst>
      <p:ext uri="{BB962C8B-B14F-4D97-AF65-F5344CB8AC3E}">
        <p14:creationId xmlns:p14="http://schemas.microsoft.com/office/powerpoint/2010/main" val="434169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Structure</a:t>
            </a:r>
          </a:p>
        </p:txBody>
      </p:sp>
    </p:spTree>
    <p:extLst>
      <p:ext uri="{BB962C8B-B14F-4D97-AF65-F5344CB8AC3E}">
        <p14:creationId xmlns:p14="http://schemas.microsoft.com/office/powerpoint/2010/main" val="238814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What is a Paragraph? </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p:txBody>
          <a:bodyPr/>
          <a:lstStyle/>
          <a:p>
            <a:pPr marL="76200" indent="0">
              <a:buNone/>
            </a:pPr>
            <a:endParaRPr lang="en-US" dirty="0"/>
          </a:p>
          <a:p>
            <a:pPr marL="76200" indent="0">
              <a:buNone/>
            </a:pPr>
            <a:endParaRPr lang="en-US" dirty="0"/>
          </a:p>
          <a:p>
            <a:pPr marL="76200" indent="0">
              <a:buNone/>
            </a:pPr>
            <a:endParaRPr lang="en-US" dirty="0"/>
          </a:p>
          <a:p>
            <a:pPr marL="76200" indent="0">
              <a:buNone/>
            </a:pPr>
            <a:r>
              <a:rPr lang="en-US" dirty="0"/>
              <a:t>“A paragraph is a group of sentences on a single topic.”</a:t>
            </a:r>
          </a:p>
          <a:p>
            <a:pPr marL="76200" indent="0">
              <a:buNone/>
            </a:pPr>
            <a:endParaRPr lang="en-US" dirty="0"/>
          </a:p>
          <a:p>
            <a:pPr marL="76200" indent="0">
              <a:buNone/>
            </a:pPr>
            <a:endParaRPr lang="en-US" sz="1600" dirty="0"/>
          </a:p>
          <a:p>
            <a:pPr marL="76200" indent="0" algn="r">
              <a:buNone/>
            </a:pPr>
            <a:r>
              <a:rPr lang="en-US" sz="1600" dirty="0"/>
              <a:t>—</a:t>
            </a:r>
            <a:r>
              <a:rPr lang="en-US" sz="1600" i="1" dirty="0"/>
              <a:t>Scientific Writing and Communication</a:t>
            </a:r>
            <a:r>
              <a:rPr lang="en-US" sz="1600" dirty="0"/>
              <a:t>, </a:t>
            </a:r>
          </a:p>
          <a:p>
            <a:pPr marL="76200" indent="0" algn="r">
              <a:buNone/>
            </a:pPr>
            <a:r>
              <a:rPr lang="en-US" sz="1600" dirty="0"/>
              <a:t>Angelika Hofmann (95)</a:t>
            </a:r>
          </a:p>
          <a:p>
            <a:pPr marL="76200" indent="0" algn="r">
              <a:buNone/>
            </a:pPr>
            <a:endParaRPr lang="en-US" sz="1600" dirty="0"/>
          </a:p>
          <a:p>
            <a:pPr marL="76200" indent="0" algn="r">
              <a:buNone/>
            </a:pPr>
            <a:endParaRPr lang="en-US" sz="1600" dirty="0"/>
          </a:p>
          <a:p>
            <a:pPr marL="76200" indent="0" algn="r">
              <a:buNone/>
            </a:pPr>
            <a:endParaRPr lang="en-US" sz="1600" dirty="0"/>
          </a:p>
          <a:p>
            <a:pPr marL="76200" indent="0" algn="r">
              <a:buNone/>
            </a:pPr>
            <a:endParaRPr lang="en-US" sz="1600" dirty="0"/>
          </a:p>
          <a:p>
            <a:pPr marL="76200" indent="0" algn="r">
              <a:buNone/>
            </a:pPr>
            <a:r>
              <a:rPr lang="en-US" sz="1600" dirty="0"/>
              <a:t> </a:t>
            </a:r>
          </a:p>
        </p:txBody>
      </p:sp>
    </p:spTree>
    <p:extLst>
      <p:ext uri="{BB962C8B-B14F-4D97-AF65-F5344CB8AC3E}">
        <p14:creationId xmlns:p14="http://schemas.microsoft.com/office/powerpoint/2010/main" val="167155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Principles</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764625" y="786249"/>
            <a:ext cx="7260900" cy="4206404"/>
          </a:xfrm>
        </p:spPr>
        <p:txBody>
          <a:bodyPr/>
          <a:lstStyle/>
          <a:p>
            <a:pPr marL="76200" indent="0">
              <a:spcAft>
                <a:spcPts val="600"/>
              </a:spcAft>
              <a:buNone/>
            </a:pPr>
            <a:r>
              <a:rPr lang="en-US" dirty="0"/>
              <a:t>Remember: </a:t>
            </a:r>
          </a:p>
          <a:p>
            <a:pPr marL="76200" indent="0" algn="ctr">
              <a:spcBef>
                <a:spcPts val="600"/>
              </a:spcBef>
              <a:buNone/>
            </a:pPr>
            <a:r>
              <a:rPr lang="en-US" sz="4000" dirty="0">
                <a:solidFill>
                  <a:srgbClr val="E46E20"/>
                </a:solidFill>
              </a:rPr>
              <a:t>one paragraph = one main idea</a:t>
            </a:r>
          </a:p>
          <a:p>
            <a:pPr marL="76200" indent="0">
              <a:spcBef>
                <a:spcPts val="600"/>
              </a:spcBef>
              <a:buNone/>
            </a:pPr>
            <a:endParaRPr lang="en-US" sz="1600" dirty="0"/>
          </a:p>
          <a:p>
            <a:pPr marL="76200" indent="0">
              <a:spcBef>
                <a:spcPts val="400"/>
              </a:spcBef>
              <a:buNone/>
            </a:pPr>
            <a:endParaRPr lang="en-US" sz="1600" dirty="0"/>
          </a:p>
          <a:p>
            <a:pPr marL="76200" indent="0">
              <a:spcBef>
                <a:spcPts val="600"/>
              </a:spcBef>
              <a:buNone/>
            </a:pPr>
            <a:r>
              <a:rPr lang="en-US" sz="2800" dirty="0"/>
              <a:t>Use “power positions” in each paragraph to clarify the main idea/key takeaway.</a:t>
            </a:r>
          </a:p>
        </p:txBody>
      </p:sp>
      <p:sp>
        <p:nvSpPr>
          <p:cNvPr id="4" name="Frame 3">
            <a:extLst>
              <a:ext uri="{FF2B5EF4-FFF2-40B4-BE49-F238E27FC236}">
                <a16:creationId xmlns:a16="http://schemas.microsoft.com/office/drawing/2014/main" id="{60D8AFE3-36EE-4402-9110-7229DB5E8EDE}"/>
              </a:ext>
            </a:extLst>
          </p:cNvPr>
          <p:cNvSpPr/>
          <p:nvPr/>
        </p:nvSpPr>
        <p:spPr>
          <a:xfrm>
            <a:off x="846300" y="1343025"/>
            <a:ext cx="7097550" cy="923925"/>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ADD93A82-B578-488E-B272-936781EA6110}"/>
              </a:ext>
            </a:extLst>
          </p:cNvPr>
          <p:cNvSpPr/>
          <p:nvPr/>
        </p:nvSpPr>
        <p:spPr>
          <a:xfrm>
            <a:off x="3133725" y="3733800"/>
            <a:ext cx="2524125" cy="1152525"/>
          </a:xfrm>
          <a:prstGeom prst="roundRect">
            <a:avLst/>
          </a:prstGeom>
          <a:solidFill>
            <a:schemeClr val="accent2">
              <a:lumMod val="20000"/>
              <a:lumOff val="80000"/>
            </a:schemeClr>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7C080CCD-81A4-494A-974F-74A60D4C3E91}"/>
              </a:ext>
            </a:extLst>
          </p:cNvPr>
          <p:cNvSpPr/>
          <p:nvPr/>
        </p:nvSpPr>
        <p:spPr>
          <a:xfrm>
            <a:off x="3199687" y="3789397"/>
            <a:ext cx="2390775" cy="381000"/>
          </a:xfrm>
          <a:prstGeom prst="mathMinus">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8CB38880-CD75-4F53-9F67-7EEF40E6D6F7}"/>
              </a:ext>
            </a:extLst>
          </p:cNvPr>
          <p:cNvSpPr/>
          <p:nvPr/>
        </p:nvSpPr>
        <p:spPr>
          <a:xfrm>
            <a:off x="3352087" y="3941797"/>
            <a:ext cx="1905713" cy="381000"/>
          </a:xfrm>
          <a:prstGeom prst="mathMinus">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F94A3702-E367-43E4-A66E-FCAC3AC6346E}"/>
              </a:ext>
            </a:extLst>
          </p:cNvPr>
          <p:cNvSpPr/>
          <p:nvPr/>
        </p:nvSpPr>
        <p:spPr>
          <a:xfrm>
            <a:off x="3504487" y="4094197"/>
            <a:ext cx="1819275" cy="381000"/>
          </a:xfrm>
          <a:prstGeom prst="mathMinus">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Minus Sign 12">
            <a:extLst>
              <a:ext uri="{FF2B5EF4-FFF2-40B4-BE49-F238E27FC236}">
                <a16:creationId xmlns:a16="http://schemas.microsoft.com/office/drawing/2014/main" id="{9904A00A-C007-4679-AE64-FC11DFB5B191}"/>
              </a:ext>
            </a:extLst>
          </p:cNvPr>
          <p:cNvSpPr/>
          <p:nvPr/>
        </p:nvSpPr>
        <p:spPr>
          <a:xfrm>
            <a:off x="3323512" y="4264094"/>
            <a:ext cx="2015250" cy="381000"/>
          </a:xfrm>
          <a:prstGeom prst="mathMinus">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0D11255E-67D3-489D-B8BA-CFB99FE1B04E}"/>
              </a:ext>
            </a:extLst>
          </p:cNvPr>
          <p:cNvSpPr/>
          <p:nvPr/>
        </p:nvSpPr>
        <p:spPr>
          <a:xfrm>
            <a:off x="3133725" y="4513297"/>
            <a:ext cx="2390775" cy="381000"/>
          </a:xfrm>
          <a:prstGeom prst="mathMinus">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1F8F20A-DE41-4D70-89E1-0E6DC4858BB1}"/>
              </a:ext>
            </a:extLst>
          </p:cNvPr>
          <p:cNvSpPr/>
          <p:nvPr/>
        </p:nvSpPr>
        <p:spPr>
          <a:xfrm rot="20718677">
            <a:off x="1962901" y="3881853"/>
            <a:ext cx="1085137" cy="2841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FBF170E-7C5D-471E-BD8F-A6E94D9CC32A}"/>
              </a:ext>
            </a:extLst>
          </p:cNvPr>
          <p:cNvSpPr/>
          <p:nvPr/>
        </p:nvSpPr>
        <p:spPr>
          <a:xfrm rot="10533948">
            <a:off x="5812722" y="4564587"/>
            <a:ext cx="680765" cy="3293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4459B8-368D-4BD8-AEA8-AB42D67AC3DF}"/>
              </a:ext>
            </a:extLst>
          </p:cNvPr>
          <p:cNvSpPr txBox="1"/>
          <p:nvPr/>
        </p:nvSpPr>
        <p:spPr>
          <a:xfrm>
            <a:off x="779625" y="4013627"/>
            <a:ext cx="1170263" cy="615523"/>
          </a:xfrm>
          <a:prstGeom prst="rect">
            <a:avLst/>
          </a:prstGeom>
          <a:noFill/>
          <a:ln>
            <a:noFill/>
          </a:ln>
        </p:spPr>
        <p:txBody>
          <a:bodyPr spcFirstLastPara="1" wrap="square" lIns="91425" tIns="91425" rIns="91425" bIns="91425" rtlCol="0" anchor="b" anchorCtr="0">
            <a:spAutoFit/>
          </a:bodyPr>
          <a:lstStyle/>
          <a:p>
            <a:pPr algn="r"/>
            <a:r>
              <a:rPr lang="en-US" b="1" dirty="0"/>
              <a:t>TOPIC SENTENCE</a:t>
            </a:r>
          </a:p>
        </p:txBody>
      </p:sp>
      <p:sp>
        <p:nvSpPr>
          <p:cNvPr id="22" name="TextBox 21">
            <a:extLst>
              <a:ext uri="{FF2B5EF4-FFF2-40B4-BE49-F238E27FC236}">
                <a16:creationId xmlns:a16="http://schemas.microsoft.com/office/drawing/2014/main" id="{1BD55453-79D5-4AE6-8200-7A45F7D9D5F8}"/>
              </a:ext>
            </a:extLst>
          </p:cNvPr>
          <p:cNvSpPr txBox="1"/>
          <p:nvPr/>
        </p:nvSpPr>
        <p:spPr>
          <a:xfrm>
            <a:off x="6334237" y="4377129"/>
            <a:ext cx="1545788" cy="615523"/>
          </a:xfrm>
          <a:prstGeom prst="rect">
            <a:avLst/>
          </a:prstGeom>
          <a:noFill/>
          <a:ln>
            <a:noFill/>
          </a:ln>
        </p:spPr>
        <p:txBody>
          <a:bodyPr spcFirstLastPara="1" wrap="square" lIns="91425" tIns="91425" rIns="91425" bIns="91425" rtlCol="0" anchor="b" anchorCtr="0">
            <a:spAutoFit/>
          </a:bodyPr>
          <a:lstStyle/>
          <a:p>
            <a:pPr algn="r"/>
            <a:r>
              <a:rPr lang="en-US" b="1" dirty="0"/>
              <a:t>CONCLUDING SENTENCE</a:t>
            </a:r>
          </a:p>
        </p:txBody>
      </p:sp>
    </p:spTree>
    <p:extLst>
      <p:ext uri="{BB962C8B-B14F-4D97-AF65-F5344CB8AC3E}">
        <p14:creationId xmlns:p14="http://schemas.microsoft.com/office/powerpoint/2010/main" val="147559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Principles</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198620" y="774996"/>
            <a:ext cx="7091421" cy="915730"/>
          </a:xfrm>
        </p:spPr>
        <p:txBody>
          <a:bodyPr/>
          <a:lstStyle/>
          <a:p>
            <a:pPr marL="76200" indent="0">
              <a:buNone/>
            </a:pPr>
            <a:r>
              <a:rPr lang="en-US" sz="2000" dirty="0">
                <a:solidFill>
                  <a:schemeClr val="bg2"/>
                </a:solidFill>
              </a:rPr>
              <a:t>Be kind and </a:t>
            </a:r>
            <a:r>
              <a:rPr lang="en-US" sz="2000" u="sng" dirty="0">
                <a:solidFill>
                  <a:schemeClr val="bg2"/>
                </a:solidFill>
              </a:rPr>
              <a:t>make things easy for your reader</a:t>
            </a:r>
            <a:r>
              <a:rPr lang="en-US" sz="2000" dirty="0">
                <a:solidFill>
                  <a:schemeClr val="bg2"/>
                </a:solidFill>
              </a:rPr>
              <a:t>. Don’t assume your reader will be able to follow your thoughts, even if they’re an expert in your field. </a:t>
            </a:r>
          </a:p>
        </p:txBody>
      </p:sp>
      <p:sp>
        <p:nvSpPr>
          <p:cNvPr id="5" name="Scroll: Horizontal 4">
            <a:extLst>
              <a:ext uri="{FF2B5EF4-FFF2-40B4-BE49-F238E27FC236}">
                <a16:creationId xmlns:a16="http://schemas.microsoft.com/office/drawing/2014/main" id="{2D87BAAB-2B96-4B06-91E4-19C2474911C0}"/>
              </a:ext>
            </a:extLst>
          </p:cNvPr>
          <p:cNvSpPr/>
          <p:nvPr/>
        </p:nvSpPr>
        <p:spPr>
          <a:xfrm>
            <a:off x="203962" y="2432481"/>
            <a:ext cx="2748965" cy="226195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dirty="0">
                <a:solidFill>
                  <a:schemeClr val="bg1"/>
                </a:solidFill>
                <a:latin typeface="Franklin Gothic" panose="020B0604020202020204" charset="0"/>
                <a:cs typeface="Franklin Gothic" panose="020B0604020202020204" charset="0"/>
              </a:rPr>
              <a:t>“With the advancement of data-acquisition systems, information technology (IT), and network technologies, manufacturing has entered the digital age.”</a:t>
            </a:r>
          </a:p>
        </p:txBody>
      </p:sp>
      <p:sp>
        <p:nvSpPr>
          <p:cNvPr id="7" name="Flowchart: Multidocument 6">
            <a:extLst>
              <a:ext uri="{FF2B5EF4-FFF2-40B4-BE49-F238E27FC236}">
                <a16:creationId xmlns:a16="http://schemas.microsoft.com/office/drawing/2014/main" id="{34F65EA0-A126-49BF-9B57-713279B6B4A8}"/>
              </a:ext>
            </a:extLst>
          </p:cNvPr>
          <p:cNvSpPr/>
          <p:nvPr/>
        </p:nvSpPr>
        <p:spPr>
          <a:xfrm>
            <a:off x="7459579" y="4777"/>
            <a:ext cx="1485801" cy="1734074"/>
          </a:xfrm>
          <a:prstGeom prst="flowChartMultidocumen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6652F2-6709-43A6-B70A-0525C86F1DD8}"/>
              </a:ext>
            </a:extLst>
          </p:cNvPr>
          <p:cNvSpPr txBox="1"/>
          <p:nvPr/>
        </p:nvSpPr>
        <p:spPr>
          <a:xfrm>
            <a:off x="304074" y="1695793"/>
            <a:ext cx="8307927" cy="800189"/>
          </a:xfrm>
          <a:prstGeom prst="rect">
            <a:avLst/>
          </a:prstGeom>
          <a:noFill/>
          <a:ln>
            <a:noFill/>
          </a:ln>
        </p:spPr>
        <p:txBody>
          <a:bodyPr spcFirstLastPara="1" wrap="square" lIns="91425" tIns="91425" rIns="91425" bIns="91425" rtlCol="0" anchor="b" anchorCtr="0">
            <a:spAutoFit/>
          </a:bodyPr>
          <a:lstStyle/>
          <a:p>
            <a:r>
              <a:rPr lang="en-US" sz="2000" b="1" dirty="0">
                <a:solidFill>
                  <a:schemeClr val="accent6">
                    <a:lumMod val="75000"/>
                  </a:schemeClr>
                </a:solidFill>
                <a:latin typeface="Franklin Gothic"/>
                <a:cs typeface="Franklin Gothic"/>
                <a:sym typeface="Franklin Gothic"/>
              </a:rPr>
              <a:t>So: make sure to add </a:t>
            </a:r>
            <a:r>
              <a:rPr lang="en-US" sz="2000" b="1" u="sng" dirty="0">
                <a:solidFill>
                  <a:schemeClr val="accent6">
                    <a:lumMod val="75000"/>
                  </a:schemeClr>
                </a:solidFill>
                <a:latin typeface="Franklin Gothic"/>
                <a:cs typeface="Franklin Gothic"/>
                <a:sym typeface="Franklin Gothic"/>
              </a:rPr>
              <a:t>structure</a:t>
            </a:r>
            <a:r>
              <a:rPr lang="en-US" sz="2000" b="1" dirty="0">
                <a:solidFill>
                  <a:schemeClr val="accent6">
                    <a:lumMod val="75000"/>
                  </a:schemeClr>
                </a:solidFill>
                <a:latin typeface="Franklin Gothic"/>
                <a:cs typeface="Franklin Gothic"/>
                <a:sym typeface="Franklin Gothic"/>
              </a:rPr>
              <a:t> so we can see when you’re changing ideas. And </a:t>
            </a:r>
            <a:r>
              <a:rPr lang="en-US" sz="2000" b="1" u="sng" dirty="0">
                <a:solidFill>
                  <a:schemeClr val="accent6">
                    <a:lumMod val="75000"/>
                  </a:schemeClr>
                </a:solidFill>
                <a:latin typeface="Franklin Gothic"/>
                <a:cs typeface="Franklin Gothic"/>
                <a:sym typeface="Franklin Gothic"/>
              </a:rPr>
              <a:t>signal</a:t>
            </a:r>
            <a:r>
              <a:rPr lang="en-US" sz="2000" b="1" dirty="0">
                <a:solidFill>
                  <a:schemeClr val="accent6">
                    <a:lumMod val="75000"/>
                  </a:schemeClr>
                </a:solidFill>
                <a:latin typeface="Franklin Gothic"/>
                <a:cs typeface="Franklin Gothic"/>
                <a:sym typeface="Franklin Gothic"/>
              </a:rPr>
              <a:t> your transitions for your reader! </a:t>
            </a:r>
          </a:p>
        </p:txBody>
      </p:sp>
      <p:sp>
        <p:nvSpPr>
          <p:cNvPr id="9" name="Arrow: Chevron 8">
            <a:extLst>
              <a:ext uri="{FF2B5EF4-FFF2-40B4-BE49-F238E27FC236}">
                <a16:creationId xmlns:a16="http://schemas.microsoft.com/office/drawing/2014/main" id="{C47DC72D-CA77-4130-80B1-2FD28D4017D2}"/>
              </a:ext>
            </a:extLst>
          </p:cNvPr>
          <p:cNvSpPr/>
          <p:nvPr/>
        </p:nvSpPr>
        <p:spPr>
          <a:xfrm>
            <a:off x="7847150" y="800889"/>
            <a:ext cx="431475" cy="359757"/>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8FA48ED4-12DD-4B1C-B1F0-29D4B73C9A3D}"/>
              </a:ext>
            </a:extLst>
          </p:cNvPr>
          <p:cNvSpPr/>
          <p:nvPr/>
        </p:nvSpPr>
        <p:spPr>
          <a:xfrm>
            <a:off x="7608516" y="333354"/>
            <a:ext cx="431475" cy="359757"/>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AF85DBEE-C047-4748-B80F-E1144F39CB43}"/>
              </a:ext>
            </a:extLst>
          </p:cNvPr>
          <p:cNvSpPr/>
          <p:nvPr/>
        </p:nvSpPr>
        <p:spPr>
          <a:xfrm>
            <a:off x="7608516" y="1266271"/>
            <a:ext cx="431475" cy="35975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croll: Horizontal 11">
            <a:extLst>
              <a:ext uri="{FF2B5EF4-FFF2-40B4-BE49-F238E27FC236}">
                <a16:creationId xmlns:a16="http://schemas.microsoft.com/office/drawing/2014/main" id="{93DC4888-1664-4BAB-8CC8-5710914CD946}"/>
              </a:ext>
            </a:extLst>
          </p:cNvPr>
          <p:cNvSpPr/>
          <p:nvPr/>
        </p:nvSpPr>
        <p:spPr>
          <a:xfrm>
            <a:off x="6176316" y="2362999"/>
            <a:ext cx="2786267" cy="233143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dirty="0">
                <a:solidFill>
                  <a:schemeClr val="bg1"/>
                </a:solidFill>
                <a:effectLst/>
                <a:latin typeface="Franklin Gothic" panose="020B0604020202020204" charset="0"/>
                <a:ea typeface="Calibri" panose="020F0502020204030204" pitchFamily="34" charset="0"/>
                <a:cs typeface="Franklin Gothic" panose="020B0604020202020204" charset="0"/>
              </a:rPr>
              <a:t>“The quintuple cybersecurity knowledge base model [2] proposed in this paper contains the following five elements: concept, instance, relation, properties, and rule.”</a:t>
            </a:r>
          </a:p>
        </p:txBody>
      </p:sp>
      <p:sp>
        <p:nvSpPr>
          <p:cNvPr id="14" name="Scroll: Horizontal 13">
            <a:extLst>
              <a:ext uri="{FF2B5EF4-FFF2-40B4-BE49-F238E27FC236}">
                <a16:creationId xmlns:a16="http://schemas.microsoft.com/office/drawing/2014/main" id="{7B63DA3F-EBCE-4643-8138-DCF498A63239}"/>
              </a:ext>
            </a:extLst>
          </p:cNvPr>
          <p:cNvSpPr/>
          <p:nvPr/>
        </p:nvSpPr>
        <p:spPr>
          <a:xfrm>
            <a:off x="3242473" y="2432481"/>
            <a:ext cx="2645914" cy="2261953"/>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latin typeface="Franklin Gothic" panose="020B0604020202020204" charset="0"/>
                <a:cs typeface="Franklin Gothic" panose="020B0604020202020204" charset="0"/>
              </a:rPr>
              <a:t>“The purpose of type reasoning on knowledge maps is to learn the relationship between instances and concepts in a knowledge map.”</a:t>
            </a:r>
          </a:p>
        </p:txBody>
      </p:sp>
      <p:sp>
        <p:nvSpPr>
          <p:cNvPr id="4" name="TextBox 3">
            <a:extLst>
              <a:ext uri="{FF2B5EF4-FFF2-40B4-BE49-F238E27FC236}">
                <a16:creationId xmlns:a16="http://schemas.microsoft.com/office/drawing/2014/main" id="{8E1A0DC3-9151-4845-AB13-CA3A05977C08}"/>
              </a:ext>
            </a:extLst>
          </p:cNvPr>
          <p:cNvSpPr txBox="1"/>
          <p:nvPr/>
        </p:nvSpPr>
        <p:spPr>
          <a:xfrm>
            <a:off x="89625" y="4694436"/>
            <a:ext cx="8964750" cy="492412"/>
          </a:xfrm>
          <a:prstGeom prst="rect">
            <a:avLst/>
          </a:prstGeom>
          <a:noFill/>
          <a:ln>
            <a:noFill/>
          </a:ln>
        </p:spPr>
        <p:txBody>
          <a:bodyPr spcFirstLastPara="1" wrap="square" lIns="91425" tIns="91425" rIns="91425" bIns="91425" rtlCol="0" anchor="b" anchorCtr="0">
            <a:spAutoFit/>
          </a:bodyPr>
          <a:lstStyle/>
          <a:p>
            <a:pPr algn="ctr"/>
            <a:r>
              <a:rPr lang="en-US" sz="2000" b="1" dirty="0">
                <a:latin typeface="Franklin Gothic" panose="020B0604020202020204" charset="0"/>
                <a:cs typeface="Franklin Gothic" panose="020B0604020202020204" charset="0"/>
              </a:rPr>
              <a:t>For example, use TOPIC SENTENCES to announce a paragraph’s purpose!</a:t>
            </a:r>
          </a:p>
        </p:txBody>
      </p:sp>
      <p:sp>
        <p:nvSpPr>
          <p:cNvPr id="6" name="Arrow: Up 5">
            <a:extLst>
              <a:ext uri="{FF2B5EF4-FFF2-40B4-BE49-F238E27FC236}">
                <a16:creationId xmlns:a16="http://schemas.microsoft.com/office/drawing/2014/main" id="{2653FE4E-ACB0-433D-BCC0-CEE5CC4862DC}"/>
              </a:ext>
            </a:extLst>
          </p:cNvPr>
          <p:cNvSpPr/>
          <p:nvPr/>
        </p:nvSpPr>
        <p:spPr>
          <a:xfrm rot="18223665">
            <a:off x="1536194" y="4428459"/>
            <a:ext cx="178203" cy="4116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93EBBF-C9B3-4509-B719-C398A4E8C3CC}"/>
              </a:ext>
            </a:extLst>
          </p:cNvPr>
          <p:cNvSpPr/>
          <p:nvPr/>
        </p:nvSpPr>
        <p:spPr>
          <a:xfrm>
            <a:off x="8039991" y="251622"/>
            <a:ext cx="385041"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p>
        </p:txBody>
      </p:sp>
      <p:sp>
        <p:nvSpPr>
          <p:cNvPr id="18" name="Rectangle 17">
            <a:extLst>
              <a:ext uri="{FF2B5EF4-FFF2-40B4-BE49-F238E27FC236}">
                <a16:creationId xmlns:a16="http://schemas.microsoft.com/office/drawing/2014/main" id="{33340B85-5703-48A3-A7D8-73DDD4AE5EE6}"/>
              </a:ext>
            </a:extLst>
          </p:cNvPr>
          <p:cNvSpPr/>
          <p:nvPr/>
        </p:nvSpPr>
        <p:spPr>
          <a:xfrm>
            <a:off x="8226960" y="719157"/>
            <a:ext cx="385042" cy="523220"/>
          </a:xfrm>
          <a:prstGeom prst="rect">
            <a:avLst/>
          </a:prstGeom>
          <a:noFill/>
        </p:spPr>
        <p:txBody>
          <a:bodyPr wrap="none" lIns="91440" tIns="45720" rIns="91440" bIns="45720">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9" name="Rectangle 18">
            <a:extLst>
              <a:ext uri="{FF2B5EF4-FFF2-40B4-BE49-F238E27FC236}">
                <a16:creationId xmlns:a16="http://schemas.microsoft.com/office/drawing/2014/main" id="{F4B653E4-7C64-439A-8B0E-D686B38C256D}"/>
              </a:ext>
            </a:extLst>
          </p:cNvPr>
          <p:cNvSpPr/>
          <p:nvPr/>
        </p:nvSpPr>
        <p:spPr>
          <a:xfrm>
            <a:off x="7973425" y="1184712"/>
            <a:ext cx="385041" cy="523220"/>
          </a:xfrm>
          <a:prstGeom prst="rect">
            <a:avLst/>
          </a:prstGeom>
          <a:noFill/>
        </p:spPr>
        <p:txBody>
          <a:bodyPr wrap="none" lIns="91440" tIns="45720" rIns="91440" bIns="45720">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endPar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TextBox 19">
            <a:extLst>
              <a:ext uri="{FF2B5EF4-FFF2-40B4-BE49-F238E27FC236}">
                <a16:creationId xmlns:a16="http://schemas.microsoft.com/office/drawing/2014/main" id="{73B67937-830D-454B-8ECF-6856E2314AC8}"/>
              </a:ext>
            </a:extLst>
          </p:cNvPr>
          <p:cNvSpPr txBox="1"/>
          <p:nvPr/>
        </p:nvSpPr>
        <p:spPr>
          <a:xfrm>
            <a:off x="2011715" y="4358283"/>
            <a:ext cx="914996" cy="307746"/>
          </a:xfrm>
          <a:prstGeom prst="rect">
            <a:avLst/>
          </a:prstGeom>
          <a:noFill/>
          <a:ln>
            <a:noFill/>
          </a:ln>
        </p:spPr>
        <p:txBody>
          <a:bodyPr spcFirstLastPara="1" wrap="square" lIns="91425" tIns="91425" rIns="91425" bIns="91425" rtlCol="0" anchor="b" anchorCtr="0">
            <a:spAutoFit/>
          </a:bodyPr>
          <a:lstStyle/>
          <a:p>
            <a:pPr algn="ctr"/>
            <a:r>
              <a:rPr lang="en-US" sz="800" dirty="0">
                <a:solidFill>
                  <a:schemeClr val="tx1"/>
                </a:solidFill>
                <a:latin typeface="Franklin Gothic" panose="020B0604020202020204" charset="0"/>
                <a:cs typeface="Franklin Gothic" panose="020B0604020202020204" charset="0"/>
              </a:rPr>
              <a:t>Tao et al. (2019)</a:t>
            </a:r>
          </a:p>
        </p:txBody>
      </p:sp>
      <p:sp>
        <p:nvSpPr>
          <p:cNvPr id="21" name="TextBox 20">
            <a:extLst>
              <a:ext uri="{FF2B5EF4-FFF2-40B4-BE49-F238E27FC236}">
                <a16:creationId xmlns:a16="http://schemas.microsoft.com/office/drawing/2014/main" id="{29647B36-7C42-484C-AD2B-0A7073E50B15}"/>
              </a:ext>
            </a:extLst>
          </p:cNvPr>
          <p:cNvSpPr txBox="1"/>
          <p:nvPr/>
        </p:nvSpPr>
        <p:spPr>
          <a:xfrm>
            <a:off x="5117794" y="4358283"/>
            <a:ext cx="914996" cy="307746"/>
          </a:xfrm>
          <a:prstGeom prst="rect">
            <a:avLst/>
          </a:prstGeom>
          <a:noFill/>
          <a:ln>
            <a:noFill/>
          </a:ln>
        </p:spPr>
        <p:txBody>
          <a:bodyPr spcFirstLastPara="1" wrap="square" lIns="91425" tIns="91425" rIns="91425" bIns="91425" rtlCol="0" anchor="b" anchorCtr="0">
            <a:spAutoFit/>
          </a:bodyPr>
          <a:lstStyle/>
          <a:p>
            <a:pPr algn="ctr"/>
            <a:r>
              <a:rPr lang="en-US" sz="800" dirty="0">
                <a:solidFill>
                  <a:schemeClr val="tx1"/>
                </a:solidFill>
                <a:latin typeface="Franklin Gothic" panose="020B0604020202020204" charset="0"/>
                <a:cs typeface="Franklin Gothic" panose="020B0604020202020204" charset="0"/>
              </a:rPr>
              <a:t>Jia et al. (2018)</a:t>
            </a:r>
          </a:p>
        </p:txBody>
      </p:sp>
      <p:sp>
        <p:nvSpPr>
          <p:cNvPr id="22" name="TextBox 21">
            <a:extLst>
              <a:ext uri="{FF2B5EF4-FFF2-40B4-BE49-F238E27FC236}">
                <a16:creationId xmlns:a16="http://schemas.microsoft.com/office/drawing/2014/main" id="{F2AEDBEC-6C9B-436D-8192-769D9C6C3D27}"/>
              </a:ext>
            </a:extLst>
          </p:cNvPr>
          <p:cNvSpPr txBox="1"/>
          <p:nvPr/>
        </p:nvSpPr>
        <p:spPr>
          <a:xfrm>
            <a:off x="8139379" y="4358283"/>
            <a:ext cx="914996" cy="307746"/>
          </a:xfrm>
          <a:prstGeom prst="rect">
            <a:avLst/>
          </a:prstGeom>
          <a:noFill/>
          <a:ln>
            <a:noFill/>
          </a:ln>
        </p:spPr>
        <p:txBody>
          <a:bodyPr spcFirstLastPara="1" wrap="square" lIns="91425" tIns="91425" rIns="91425" bIns="91425" rtlCol="0" anchor="b" anchorCtr="0">
            <a:spAutoFit/>
          </a:bodyPr>
          <a:lstStyle/>
          <a:p>
            <a:pPr algn="ctr"/>
            <a:r>
              <a:rPr lang="en-US" sz="800" dirty="0">
                <a:solidFill>
                  <a:schemeClr val="tx1"/>
                </a:solidFill>
                <a:latin typeface="Franklin Gothic" panose="020B0604020202020204" charset="0"/>
                <a:cs typeface="Franklin Gothic" panose="020B0604020202020204" charset="0"/>
              </a:rPr>
              <a:t>Jia et al. (2018)</a:t>
            </a:r>
          </a:p>
        </p:txBody>
      </p:sp>
      <p:sp>
        <p:nvSpPr>
          <p:cNvPr id="23" name="Arrow: Up 22">
            <a:extLst>
              <a:ext uri="{FF2B5EF4-FFF2-40B4-BE49-F238E27FC236}">
                <a16:creationId xmlns:a16="http://schemas.microsoft.com/office/drawing/2014/main" id="{EE8C5F1D-9843-4811-B980-E1DE68BC6E76}"/>
              </a:ext>
            </a:extLst>
          </p:cNvPr>
          <p:cNvSpPr/>
          <p:nvPr/>
        </p:nvSpPr>
        <p:spPr>
          <a:xfrm>
            <a:off x="4464092" y="4514907"/>
            <a:ext cx="201060" cy="3077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A19F3700-0053-4F8A-AB60-B90A7539940D}"/>
              </a:ext>
            </a:extLst>
          </p:cNvPr>
          <p:cNvSpPr/>
          <p:nvPr/>
        </p:nvSpPr>
        <p:spPr>
          <a:xfrm rot="2826898">
            <a:off x="6944537" y="4457540"/>
            <a:ext cx="158662" cy="3908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C82F8A-32F4-4D3B-9147-D6B00FC5231A}"/>
              </a:ext>
            </a:extLst>
          </p:cNvPr>
          <p:cNvSpPr txBox="1"/>
          <p:nvPr/>
        </p:nvSpPr>
        <p:spPr>
          <a:xfrm>
            <a:off x="7126201" y="533980"/>
            <a:ext cx="312777" cy="400079"/>
          </a:xfrm>
          <a:prstGeom prst="rect">
            <a:avLst/>
          </a:prstGeom>
          <a:solidFill>
            <a:schemeClr val="bg1"/>
          </a:solidFill>
          <a:ln>
            <a:noFill/>
          </a:ln>
        </p:spPr>
        <p:txBody>
          <a:bodyPr spcFirstLastPara="1" wrap="square" lIns="91425" tIns="91425" rIns="91425" bIns="91425" rtlCol="0" anchor="b" anchorCtr="0">
            <a:spAutoFit/>
          </a:bodyPr>
          <a:lstStyle/>
          <a:p>
            <a:pPr algn="r"/>
            <a:endParaRPr lang="en-US" b="1" dirty="0"/>
          </a:p>
        </p:txBody>
      </p:sp>
    </p:spTree>
    <p:extLst>
      <p:ext uri="{BB962C8B-B14F-4D97-AF65-F5344CB8AC3E}">
        <p14:creationId xmlns:p14="http://schemas.microsoft.com/office/powerpoint/2010/main" val="8652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7BF7-1191-2C4C-B39E-D2D7DCFEBE94}"/>
              </a:ext>
            </a:extLst>
          </p:cNvPr>
          <p:cNvSpPr>
            <a:spLocks noGrp="1"/>
          </p:cNvSpPr>
          <p:nvPr>
            <p:ph type="title"/>
          </p:nvPr>
        </p:nvSpPr>
        <p:spPr/>
        <p:txBody>
          <a:bodyPr/>
          <a:lstStyle/>
          <a:p>
            <a:r>
              <a:rPr lang="en-US" dirty="0"/>
              <a:t>Topic Sentences or “Setup”</a:t>
            </a:r>
          </a:p>
        </p:txBody>
      </p:sp>
      <p:sp>
        <p:nvSpPr>
          <p:cNvPr id="4" name="Text Placeholder 3">
            <a:extLst>
              <a:ext uri="{FF2B5EF4-FFF2-40B4-BE49-F238E27FC236}">
                <a16:creationId xmlns:a16="http://schemas.microsoft.com/office/drawing/2014/main" id="{6D857A52-627D-6348-8F51-A2F7A8488446}"/>
              </a:ext>
            </a:extLst>
          </p:cNvPr>
          <p:cNvSpPr>
            <a:spLocks noGrp="1"/>
          </p:cNvSpPr>
          <p:nvPr>
            <p:ph type="body" idx="2"/>
          </p:nvPr>
        </p:nvSpPr>
        <p:spPr/>
        <p:txBody>
          <a:bodyPr/>
          <a:lstStyle/>
          <a:p>
            <a:pPr>
              <a:spcBef>
                <a:spcPts val="1200"/>
              </a:spcBef>
              <a:spcAft>
                <a:spcPts val="1200"/>
              </a:spcAft>
              <a:buFont typeface="Wingdings" panose="05000000000000000000" pitchFamily="2" charset="2"/>
              <a:buChar char="§"/>
            </a:pPr>
            <a:r>
              <a:rPr lang="en-US" dirty="0"/>
              <a:t>Provides an </a:t>
            </a:r>
            <a:r>
              <a:rPr lang="en-US" b="1" dirty="0"/>
              <a:t>overview</a:t>
            </a:r>
            <a:r>
              <a:rPr lang="en-US" dirty="0"/>
              <a:t> of the paragraph</a:t>
            </a:r>
          </a:p>
          <a:p>
            <a:pPr>
              <a:spcBef>
                <a:spcPts val="1200"/>
              </a:spcBef>
              <a:spcAft>
                <a:spcPts val="1200"/>
              </a:spcAft>
              <a:buFont typeface="Wingdings" panose="05000000000000000000" pitchFamily="2" charset="2"/>
              <a:buChar char="§"/>
            </a:pPr>
            <a:r>
              <a:rPr lang="en-US" dirty="0"/>
              <a:t>Tells the reader </a:t>
            </a:r>
            <a:r>
              <a:rPr lang="en-US" b="1" dirty="0"/>
              <a:t>what to expect</a:t>
            </a:r>
          </a:p>
          <a:p>
            <a:pPr>
              <a:spcBef>
                <a:spcPts val="1200"/>
              </a:spcBef>
              <a:spcAft>
                <a:spcPts val="1200"/>
              </a:spcAft>
              <a:buFont typeface="Wingdings" panose="05000000000000000000" pitchFamily="2" charset="2"/>
              <a:buChar char="§"/>
            </a:pPr>
            <a:r>
              <a:rPr lang="en-US" b="1" dirty="0"/>
              <a:t>Signals </a:t>
            </a:r>
            <a:r>
              <a:rPr lang="en-US" dirty="0"/>
              <a:t>genre, section, audience, purpose</a:t>
            </a:r>
          </a:p>
          <a:p>
            <a:pPr>
              <a:spcBef>
                <a:spcPts val="1200"/>
              </a:spcBef>
              <a:spcAft>
                <a:spcPts val="1200"/>
              </a:spcAft>
              <a:buFont typeface="Wingdings" panose="05000000000000000000" pitchFamily="2" charset="2"/>
              <a:buChar char="§"/>
            </a:pPr>
            <a:r>
              <a:rPr lang="en-US" dirty="0"/>
              <a:t>Each sentence in the paragraph </a:t>
            </a:r>
            <a:r>
              <a:rPr lang="en-US" b="1" dirty="0"/>
              <a:t>clearly relates </a:t>
            </a:r>
            <a:r>
              <a:rPr lang="en-US" dirty="0"/>
              <a:t>to this main idea</a:t>
            </a:r>
          </a:p>
        </p:txBody>
      </p:sp>
      <p:sp>
        <p:nvSpPr>
          <p:cNvPr id="5" name="Subtitle 2">
            <a:extLst>
              <a:ext uri="{FF2B5EF4-FFF2-40B4-BE49-F238E27FC236}">
                <a16:creationId xmlns:a16="http://schemas.microsoft.com/office/drawing/2014/main" id="{025D6938-532C-4446-A36B-6D1A6D7EA4EC}"/>
              </a:ext>
            </a:extLst>
          </p:cNvPr>
          <p:cNvSpPr>
            <a:spLocks noGrp="1"/>
          </p:cNvSpPr>
          <p:nvPr>
            <p:ph type="subTitle" idx="1"/>
          </p:nvPr>
        </p:nvSpPr>
        <p:spPr>
          <a:xfrm>
            <a:off x="265498" y="2909938"/>
            <a:ext cx="4045201" cy="1345500"/>
          </a:xfrm>
        </p:spPr>
        <p:txBody>
          <a:bodyPr/>
          <a:lstStyle/>
          <a:p>
            <a:r>
              <a:rPr lang="en-US" dirty="0"/>
              <a:t>Often the </a:t>
            </a:r>
            <a:r>
              <a:rPr lang="en-US" b="1" dirty="0"/>
              <a:t>first sentence </a:t>
            </a:r>
            <a:r>
              <a:rPr lang="en-US" dirty="0"/>
              <a:t>of a paragraph</a:t>
            </a:r>
          </a:p>
          <a:p>
            <a:endParaRPr lang="en-US" dirty="0"/>
          </a:p>
        </p:txBody>
      </p:sp>
    </p:spTree>
    <p:extLst>
      <p:ext uri="{BB962C8B-B14F-4D97-AF65-F5344CB8AC3E}">
        <p14:creationId xmlns:p14="http://schemas.microsoft.com/office/powerpoint/2010/main" val="371296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Principles</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83820" y="792252"/>
            <a:ext cx="8976360" cy="4009899"/>
          </a:xfrm>
        </p:spPr>
        <p:txBody>
          <a:bodyPr/>
          <a:lstStyle/>
          <a:p>
            <a:pPr marL="76200" indent="0">
              <a:spcAft>
                <a:spcPts val="1200"/>
              </a:spcAft>
              <a:buNone/>
            </a:pPr>
            <a:r>
              <a:rPr lang="en-US" sz="3600" dirty="0"/>
              <a:t>Signal which information is </a:t>
            </a:r>
            <a:r>
              <a:rPr lang="en-US" sz="3600" u="sng" dirty="0"/>
              <a:t>most important</a:t>
            </a:r>
            <a:r>
              <a:rPr lang="en-US" sz="3600" dirty="0"/>
              <a:t> and which is subordinate.</a:t>
            </a:r>
          </a:p>
          <a:p>
            <a:pPr marL="76200" indent="0">
              <a:spcBef>
                <a:spcPts val="600"/>
              </a:spcBef>
              <a:buNone/>
            </a:pPr>
            <a:endParaRPr lang="en-US" sz="3600" dirty="0"/>
          </a:p>
          <a:p>
            <a:pPr marL="76200" indent="0">
              <a:spcBef>
                <a:spcPts val="600"/>
              </a:spcBef>
              <a:buNone/>
            </a:pPr>
            <a:endParaRPr lang="en-US" sz="3600" dirty="0"/>
          </a:p>
          <a:p>
            <a:pPr marL="76200" indent="0">
              <a:spcBef>
                <a:spcPts val="600"/>
              </a:spcBef>
              <a:buNone/>
            </a:pPr>
            <a:endParaRPr lang="en-US" sz="3600" dirty="0"/>
          </a:p>
          <a:p>
            <a:pPr marL="76200" indent="0">
              <a:spcBef>
                <a:spcPts val="600"/>
              </a:spcBef>
              <a:buNone/>
            </a:pPr>
            <a:endParaRPr lang="en-US" sz="3600" dirty="0"/>
          </a:p>
        </p:txBody>
      </p:sp>
      <p:pic>
        <p:nvPicPr>
          <p:cNvPr id="18" name="Picture 17">
            <a:extLst>
              <a:ext uri="{FF2B5EF4-FFF2-40B4-BE49-F238E27FC236}">
                <a16:creationId xmlns:a16="http://schemas.microsoft.com/office/drawing/2014/main" id="{7BD3B2AC-64FA-411D-8F05-AA6185D521E3}"/>
              </a:ext>
            </a:extLst>
          </p:cNvPr>
          <p:cNvPicPr>
            <a:picLocks noChangeAspect="1"/>
          </p:cNvPicPr>
          <p:nvPr/>
        </p:nvPicPr>
        <p:blipFill>
          <a:blip r:embed="rId3"/>
          <a:stretch>
            <a:fillRect/>
          </a:stretch>
        </p:blipFill>
        <p:spPr>
          <a:xfrm>
            <a:off x="1869119" y="2122190"/>
            <a:ext cx="5405761" cy="2539776"/>
          </a:xfrm>
          <a:prstGeom prst="rect">
            <a:avLst/>
          </a:prstGeom>
        </p:spPr>
      </p:pic>
    </p:spTree>
    <p:extLst>
      <p:ext uri="{BB962C8B-B14F-4D97-AF65-F5344CB8AC3E}">
        <p14:creationId xmlns:p14="http://schemas.microsoft.com/office/powerpoint/2010/main" val="1811183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Principles</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83820" y="792252"/>
            <a:ext cx="8976360" cy="4009899"/>
          </a:xfrm>
        </p:spPr>
        <p:txBody>
          <a:bodyPr/>
          <a:lstStyle/>
          <a:p>
            <a:pPr marL="76200" indent="0">
              <a:spcBef>
                <a:spcPts val="600"/>
              </a:spcBef>
              <a:buNone/>
            </a:pPr>
            <a:r>
              <a:rPr lang="en-US" dirty="0"/>
              <a:t>Realize how your structure and the order of information sets up your reader’s </a:t>
            </a:r>
            <a:r>
              <a:rPr lang="en-US" b="1" dirty="0"/>
              <a:t>expectations</a:t>
            </a:r>
            <a:r>
              <a:rPr lang="en-US" dirty="0"/>
              <a:t> for where you’re going—don’t set up signals (a pattern of information, an explicit signposting sentence) and then go in a different direction. </a:t>
            </a:r>
          </a:p>
          <a:p>
            <a:pPr marL="76200" indent="0">
              <a:spcBef>
                <a:spcPts val="3600"/>
              </a:spcBef>
              <a:buNone/>
            </a:pPr>
            <a:r>
              <a:rPr lang="en-US" dirty="0"/>
              <a:t>Impose a </a:t>
            </a:r>
            <a:r>
              <a:rPr lang="en-US" u="sng" dirty="0"/>
              <a:t>fitting and logical pattern of organization</a:t>
            </a:r>
            <a:r>
              <a:rPr lang="en-US" dirty="0"/>
              <a:t> on the details and subordinate information you include. </a:t>
            </a:r>
          </a:p>
        </p:txBody>
      </p:sp>
      <p:sp>
        <p:nvSpPr>
          <p:cNvPr id="4" name="Isosceles Triangle 3">
            <a:extLst>
              <a:ext uri="{FF2B5EF4-FFF2-40B4-BE49-F238E27FC236}">
                <a16:creationId xmlns:a16="http://schemas.microsoft.com/office/drawing/2014/main" id="{1DDEDD62-FE8F-4C3B-AAA1-33AFA24AE4DB}"/>
              </a:ext>
            </a:extLst>
          </p:cNvPr>
          <p:cNvSpPr/>
          <p:nvPr/>
        </p:nvSpPr>
        <p:spPr>
          <a:xfrm rot="10800000">
            <a:off x="1718350" y="3894385"/>
            <a:ext cx="1029810" cy="10735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352F84-B763-45AB-8DA5-DEEBB91BCBED}"/>
              </a:ext>
            </a:extLst>
          </p:cNvPr>
          <p:cNvSpPr txBox="1"/>
          <p:nvPr/>
        </p:nvSpPr>
        <p:spPr>
          <a:xfrm>
            <a:off x="6862076" y="3786180"/>
            <a:ext cx="1620698" cy="1261854"/>
          </a:xfrm>
          <a:prstGeom prst="rect">
            <a:avLst/>
          </a:prstGeom>
          <a:noFill/>
          <a:ln>
            <a:noFill/>
          </a:ln>
        </p:spPr>
        <p:txBody>
          <a:bodyPr spcFirstLastPara="1" wrap="square" lIns="91425" tIns="91425" rIns="91425" bIns="91425" rtlCol="0" anchor="b" anchorCtr="0">
            <a:spAutoFit/>
          </a:bodyPr>
          <a:lstStyle/>
          <a:p>
            <a:r>
              <a:rPr lang="en-US" b="1" dirty="0">
                <a:solidFill>
                  <a:srgbClr val="E46E20"/>
                </a:solidFill>
              </a:rPr>
              <a:t>Problem</a:t>
            </a:r>
          </a:p>
          <a:p>
            <a:endParaRPr lang="en-US" b="1" dirty="0">
              <a:solidFill>
                <a:srgbClr val="E46E20"/>
              </a:solidFill>
            </a:endParaRPr>
          </a:p>
          <a:p>
            <a:endParaRPr lang="en-US" b="1" dirty="0">
              <a:solidFill>
                <a:srgbClr val="E46E20"/>
              </a:solidFill>
            </a:endParaRPr>
          </a:p>
          <a:p>
            <a:r>
              <a:rPr lang="en-US" b="1" dirty="0">
                <a:solidFill>
                  <a:srgbClr val="E46E20"/>
                </a:solidFill>
              </a:rPr>
              <a:t> Possible Solutions</a:t>
            </a:r>
          </a:p>
        </p:txBody>
      </p:sp>
      <p:sp>
        <p:nvSpPr>
          <p:cNvPr id="8" name="TextBox 7">
            <a:extLst>
              <a:ext uri="{FF2B5EF4-FFF2-40B4-BE49-F238E27FC236}">
                <a16:creationId xmlns:a16="http://schemas.microsoft.com/office/drawing/2014/main" id="{CD7C5DB5-6D44-41E4-9C06-B9E664698906}"/>
              </a:ext>
            </a:extLst>
          </p:cNvPr>
          <p:cNvSpPr txBox="1"/>
          <p:nvPr/>
        </p:nvSpPr>
        <p:spPr>
          <a:xfrm>
            <a:off x="2734012" y="3813996"/>
            <a:ext cx="1620698" cy="1046410"/>
          </a:xfrm>
          <a:prstGeom prst="rect">
            <a:avLst/>
          </a:prstGeom>
          <a:noFill/>
          <a:ln>
            <a:noFill/>
          </a:ln>
        </p:spPr>
        <p:txBody>
          <a:bodyPr spcFirstLastPara="1" wrap="square" lIns="91425" tIns="91425" rIns="91425" bIns="91425" rtlCol="0" anchor="b" anchorCtr="0">
            <a:spAutoFit/>
          </a:bodyPr>
          <a:lstStyle/>
          <a:p>
            <a:r>
              <a:rPr lang="en-US" b="1" dirty="0">
                <a:solidFill>
                  <a:srgbClr val="E46E20"/>
                </a:solidFill>
              </a:rPr>
              <a:t>Big Picture</a:t>
            </a:r>
          </a:p>
          <a:p>
            <a:endParaRPr lang="en-US" b="1" dirty="0">
              <a:solidFill>
                <a:srgbClr val="E46E20"/>
              </a:solidFill>
            </a:endParaRPr>
          </a:p>
          <a:p>
            <a:endParaRPr lang="en-US" b="1" dirty="0">
              <a:solidFill>
                <a:srgbClr val="E46E20"/>
              </a:solidFill>
            </a:endParaRPr>
          </a:p>
          <a:p>
            <a:r>
              <a:rPr lang="en-US" b="1" dirty="0">
                <a:solidFill>
                  <a:srgbClr val="E46E20"/>
                </a:solidFill>
              </a:rPr>
              <a:t> Details</a:t>
            </a:r>
          </a:p>
        </p:txBody>
      </p:sp>
      <p:sp>
        <p:nvSpPr>
          <p:cNvPr id="6" name="Rectangle 5">
            <a:extLst>
              <a:ext uri="{FF2B5EF4-FFF2-40B4-BE49-F238E27FC236}">
                <a16:creationId xmlns:a16="http://schemas.microsoft.com/office/drawing/2014/main" id="{6AD03F86-C5CE-417D-962B-D4A2E4232D46}"/>
              </a:ext>
            </a:extLst>
          </p:cNvPr>
          <p:cNvSpPr/>
          <p:nvPr/>
        </p:nvSpPr>
        <p:spPr>
          <a:xfrm>
            <a:off x="5469266" y="3894385"/>
            <a:ext cx="1216036" cy="401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ABCDA154-5B93-4427-8AD3-1CD8E55FC784}"/>
              </a:ext>
            </a:extLst>
          </p:cNvPr>
          <p:cNvSpPr/>
          <p:nvPr/>
        </p:nvSpPr>
        <p:spPr>
          <a:xfrm rot="10800000">
            <a:off x="5266935" y="4296267"/>
            <a:ext cx="1620698" cy="782291"/>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054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The Middle: Pattern of Organization </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724200"/>
            <a:ext cx="3837000" cy="3695100"/>
          </a:xfrm>
        </p:spPr>
        <p:txBody>
          <a:bodyPr/>
          <a:lstStyle/>
          <a:p>
            <a:pPr marL="76200" indent="0">
              <a:buNone/>
            </a:pPr>
            <a:r>
              <a:rPr lang="en-US" dirty="0"/>
              <a:t>Decide on the controlling logic (rhetorical pattern) for the order in which sentences appear: </a:t>
            </a:r>
          </a:p>
          <a:p>
            <a:endParaRPr lang="en-US" dirty="0"/>
          </a:p>
          <a:p>
            <a:pPr>
              <a:buFont typeface="Wingdings" panose="05000000000000000000" pitchFamily="2" charset="2"/>
              <a:buChar char="§"/>
            </a:pPr>
            <a:r>
              <a:rPr lang="en-US" dirty="0"/>
              <a:t>Most to least important?</a:t>
            </a:r>
          </a:p>
          <a:p>
            <a:pPr>
              <a:buFont typeface="Wingdings" panose="05000000000000000000" pitchFamily="2" charset="2"/>
              <a:buChar char="§"/>
            </a:pPr>
            <a:r>
              <a:rPr lang="en-US" dirty="0"/>
              <a:t>Least to most important?</a:t>
            </a:r>
          </a:p>
          <a:p>
            <a:pPr>
              <a:buFont typeface="Wingdings" panose="05000000000000000000" pitchFamily="2" charset="2"/>
              <a:buChar char="§"/>
            </a:pPr>
            <a:r>
              <a:rPr lang="en-US" dirty="0"/>
              <a:t>Cause and effect?</a:t>
            </a:r>
          </a:p>
          <a:p>
            <a:pPr>
              <a:buFont typeface="Wingdings" panose="05000000000000000000" pitchFamily="2" charset="2"/>
              <a:buChar char="§"/>
            </a:pPr>
            <a:r>
              <a:rPr lang="en-US" dirty="0"/>
              <a:t>Chronological?</a:t>
            </a:r>
          </a:p>
          <a:p>
            <a:pPr>
              <a:buFont typeface="Wingdings" panose="05000000000000000000" pitchFamily="2" charset="2"/>
              <a:buChar char="§"/>
            </a:pPr>
            <a:r>
              <a:rPr lang="en-US" dirty="0"/>
              <a:t>Compare and contrast?</a:t>
            </a:r>
          </a:p>
          <a:p>
            <a:pPr>
              <a:buFont typeface="Wingdings" panose="05000000000000000000" pitchFamily="2" charset="2"/>
              <a:buChar char="§"/>
            </a:pPr>
            <a:r>
              <a:rPr lang="en-US" dirty="0"/>
              <a:t>Problem and solution?</a:t>
            </a:r>
          </a:p>
          <a:p>
            <a:endParaRPr lang="en-US" dirty="0"/>
          </a:p>
        </p:txBody>
      </p:sp>
    </p:spTree>
    <p:extLst>
      <p:ext uri="{BB962C8B-B14F-4D97-AF65-F5344CB8AC3E}">
        <p14:creationId xmlns:p14="http://schemas.microsoft.com/office/powerpoint/2010/main" val="311722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81D7-4923-4B57-A539-631110146F84}"/>
              </a:ext>
            </a:extLst>
          </p:cNvPr>
          <p:cNvSpPr>
            <a:spLocks noGrp="1"/>
          </p:cNvSpPr>
          <p:nvPr>
            <p:ph type="title"/>
          </p:nvPr>
        </p:nvSpPr>
        <p:spPr/>
        <p:txBody>
          <a:bodyPr/>
          <a:lstStyle/>
          <a:p>
            <a:r>
              <a:rPr lang="en-US" dirty="0">
                <a:solidFill>
                  <a:srgbClr val="EB5F0C"/>
                </a:solidFill>
                <a:latin typeface="Bodoni"/>
                <a:sym typeface="Bodoni"/>
              </a:rPr>
              <a:t>Another Arrangement</a:t>
            </a:r>
          </a:p>
        </p:txBody>
      </p:sp>
      <p:sp>
        <p:nvSpPr>
          <p:cNvPr id="3" name="Text Placeholder 2">
            <a:extLst>
              <a:ext uri="{FF2B5EF4-FFF2-40B4-BE49-F238E27FC236}">
                <a16:creationId xmlns:a16="http://schemas.microsoft.com/office/drawing/2014/main" id="{2B77E360-66C2-4109-ADD7-40E6E5AF03AE}"/>
              </a:ext>
            </a:extLst>
          </p:cNvPr>
          <p:cNvSpPr>
            <a:spLocks noGrp="1"/>
          </p:cNvSpPr>
          <p:nvPr>
            <p:ph type="body" idx="1"/>
          </p:nvPr>
        </p:nvSpPr>
        <p:spPr>
          <a:xfrm>
            <a:off x="696377" y="908715"/>
            <a:ext cx="7751246" cy="3498000"/>
          </a:xfrm>
        </p:spPr>
        <p:txBody>
          <a:bodyPr/>
          <a:lstStyle/>
          <a:p>
            <a:pPr marL="76200" indent="0">
              <a:buNone/>
            </a:pPr>
            <a:r>
              <a:rPr lang="en-US" dirty="0">
                <a:solidFill>
                  <a:schemeClr val="accent1">
                    <a:lumMod val="50000"/>
                  </a:schemeClr>
                </a:solidFill>
              </a:rPr>
              <a:t>Volatile organic compounds (VOCs) are released from many </a:t>
            </a:r>
            <a:r>
              <a:rPr lang="en-US" dirty="0">
                <a:solidFill>
                  <a:srgbClr val="FF00FF"/>
                </a:solidFill>
              </a:rPr>
              <a:t>manmade</a:t>
            </a:r>
            <a:r>
              <a:rPr lang="en-US" dirty="0">
                <a:solidFill>
                  <a:schemeClr val="accent1">
                    <a:lumMod val="50000"/>
                  </a:schemeClr>
                </a:solidFill>
              </a:rPr>
              <a:t> and </a:t>
            </a:r>
            <a:r>
              <a:rPr lang="en-US" dirty="0">
                <a:solidFill>
                  <a:srgbClr val="00B050"/>
                </a:solidFill>
              </a:rPr>
              <a:t>natural</a:t>
            </a:r>
            <a:r>
              <a:rPr lang="en-US" dirty="0">
                <a:solidFill>
                  <a:schemeClr val="accent1">
                    <a:lumMod val="50000"/>
                  </a:schemeClr>
                </a:solidFill>
              </a:rPr>
              <a:t> sources. </a:t>
            </a:r>
            <a:r>
              <a:rPr lang="en-US" dirty="0">
                <a:solidFill>
                  <a:srgbClr val="FF00FF"/>
                </a:solidFill>
              </a:rPr>
              <a:t>Manmade sources range from cars and industrial sources to construction materials, heaters, and other consumer products. </a:t>
            </a:r>
            <a:r>
              <a:rPr lang="en-US" dirty="0">
                <a:solidFill>
                  <a:srgbClr val="00B050"/>
                </a:solidFill>
              </a:rPr>
              <a:t>Natural sources responsible for biogenic VOC emissions include mainly trees as well as fungi and microorganisms.</a:t>
            </a:r>
            <a:r>
              <a:rPr lang="en-US" dirty="0">
                <a:solidFill>
                  <a:schemeClr val="accent1">
                    <a:lumMod val="50000"/>
                  </a:schemeClr>
                </a:solidFill>
              </a:rPr>
              <a:t> The exact distribution of </a:t>
            </a:r>
            <a:r>
              <a:rPr lang="en-US" dirty="0">
                <a:solidFill>
                  <a:srgbClr val="FF00FF"/>
                </a:solidFill>
              </a:rPr>
              <a:t>manmade</a:t>
            </a:r>
            <a:r>
              <a:rPr lang="en-US" dirty="0">
                <a:solidFill>
                  <a:schemeClr val="accent1">
                    <a:lumMod val="50000"/>
                  </a:schemeClr>
                </a:solidFill>
              </a:rPr>
              <a:t> versus </a:t>
            </a:r>
            <a:r>
              <a:rPr lang="en-US" dirty="0">
                <a:solidFill>
                  <a:srgbClr val="00B050"/>
                </a:solidFill>
              </a:rPr>
              <a:t>natural</a:t>
            </a:r>
            <a:r>
              <a:rPr lang="en-US" dirty="0">
                <a:solidFill>
                  <a:schemeClr val="accent1">
                    <a:lumMod val="50000"/>
                  </a:schemeClr>
                </a:solidFill>
              </a:rPr>
              <a:t> sources of VOCs has not been determined, but clearly depends on locale and environment. 						</a:t>
            </a:r>
          </a:p>
          <a:p>
            <a:pPr marL="76200" indent="0">
              <a:buNone/>
            </a:pPr>
            <a:endParaRPr lang="en-US" dirty="0">
              <a:solidFill>
                <a:schemeClr val="accent1">
                  <a:lumMod val="50000"/>
                </a:schemeClr>
              </a:solidFill>
            </a:endParaRPr>
          </a:p>
          <a:p>
            <a:pPr marL="76200" indent="0">
              <a:buNone/>
            </a:pPr>
            <a:r>
              <a:rPr lang="en-US" dirty="0">
                <a:solidFill>
                  <a:schemeClr val="accent1">
                    <a:lumMod val="50000"/>
                  </a:schemeClr>
                </a:solidFill>
              </a:rPr>
              <a:t>[manmade, then natural]			</a:t>
            </a:r>
            <a:endParaRPr lang="en-US" sz="1800" dirty="0">
              <a:solidFill>
                <a:schemeClr val="accent1">
                  <a:lumMod val="50000"/>
                </a:schemeClr>
              </a:solidFill>
            </a:endParaRPr>
          </a:p>
          <a:p>
            <a:pPr marL="76200" indent="0">
              <a:buNone/>
            </a:pPr>
            <a:endParaRPr lang="en-US" dirty="0">
              <a:solidFill>
                <a:schemeClr val="accent1">
                  <a:lumMod val="50000"/>
                </a:schemeClr>
              </a:solidFill>
            </a:endParaRPr>
          </a:p>
        </p:txBody>
      </p:sp>
      <p:sp>
        <p:nvSpPr>
          <p:cNvPr id="4" name="TextBox 3">
            <a:extLst>
              <a:ext uri="{FF2B5EF4-FFF2-40B4-BE49-F238E27FC236}">
                <a16:creationId xmlns:a16="http://schemas.microsoft.com/office/drawing/2014/main" id="{EEAFCC6E-5F07-41FA-8A7E-95F415925F6A}"/>
              </a:ext>
            </a:extLst>
          </p:cNvPr>
          <p:cNvSpPr txBox="1"/>
          <p:nvPr/>
        </p:nvSpPr>
        <p:spPr>
          <a:xfrm>
            <a:off x="7332956" y="4669070"/>
            <a:ext cx="1643369" cy="400079"/>
          </a:xfrm>
          <a:prstGeom prst="rect">
            <a:avLst/>
          </a:prstGeom>
          <a:noFill/>
          <a:ln>
            <a:noFill/>
          </a:ln>
        </p:spPr>
        <p:txBody>
          <a:bodyPr spcFirstLastPara="1" wrap="square" lIns="91425" tIns="91425" rIns="91425" bIns="91425" rtlCol="0" anchor="b" anchorCtr="0">
            <a:spAutoFit/>
          </a:bodyPr>
          <a:lstStyle/>
          <a:p>
            <a:pPr algn="r"/>
            <a:r>
              <a:rPr lang="en-US" dirty="0">
                <a:solidFill>
                  <a:schemeClr val="accent1">
                    <a:lumMod val="50000"/>
                  </a:schemeClr>
                </a:solidFill>
              </a:rPr>
              <a:t>Hofmann, p. 96</a:t>
            </a:r>
            <a:endParaRPr lang="en-US" b="1" dirty="0"/>
          </a:p>
        </p:txBody>
      </p:sp>
      <p:sp>
        <p:nvSpPr>
          <p:cNvPr id="5" name="TextBox 4">
            <a:extLst>
              <a:ext uri="{FF2B5EF4-FFF2-40B4-BE49-F238E27FC236}">
                <a16:creationId xmlns:a16="http://schemas.microsoft.com/office/drawing/2014/main" id="{C63472FA-0C50-479B-824D-113D51385DF9}"/>
              </a:ext>
            </a:extLst>
          </p:cNvPr>
          <p:cNvSpPr txBox="1"/>
          <p:nvPr/>
        </p:nvSpPr>
        <p:spPr>
          <a:xfrm>
            <a:off x="-100737" y="3482083"/>
            <a:ext cx="573424" cy="553968"/>
          </a:xfrm>
          <a:prstGeom prst="rect">
            <a:avLst/>
          </a:prstGeom>
          <a:noFill/>
          <a:ln>
            <a:noFill/>
          </a:ln>
        </p:spPr>
        <p:txBody>
          <a:bodyPr spcFirstLastPara="1" wrap="square" lIns="91425" tIns="91425" rIns="91425" bIns="91425" rtlCol="0" anchor="b" anchorCtr="0">
            <a:spAutoFit/>
          </a:bodyPr>
          <a:lstStyle/>
          <a:p>
            <a:pPr algn="r"/>
            <a:r>
              <a:rPr lang="en-US" sz="2400" b="1" dirty="0">
                <a:solidFill>
                  <a:schemeClr val="accent5"/>
                </a:solidFill>
                <a:latin typeface="Franklin Gothic" panose="020B0604020202020204" charset="0"/>
                <a:cs typeface="Franklin Gothic" panose="020B0604020202020204" charset="0"/>
              </a:rPr>
              <a:t>CS</a:t>
            </a:r>
          </a:p>
        </p:txBody>
      </p:sp>
      <p:sp>
        <p:nvSpPr>
          <p:cNvPr id="6" name="TextBox 5">
            <a:extLst>
              <a:ext uri="{FF2B5EF4-FFF2-40B4-BE49-F238E27FC236}">
                <a16:creationId xmlns:a16="http://schemas.microsoft.com/office/drawing/2014/main" id="{B5FF2D5A-C781-4367-BDFA-5066C3A28AB5}"/>
              </a:ext>
            </a:extLst>
          </p:cNvPr>
          <p:cNvSpPr txBox="1"/>
          <p:nvPr/>
        </p:nvSpPr>
        <p:spPr>
          <a:xfrm>
            <a:off x="-43002" y="1091952"/>
            <a:ext cx="518160" cy="553968"/>
          </a:xfrm>
          <a:prstGeom prst="rect">
            <a:avLst/>
          </a:prstGeom>
          <a:noFill/>
          <a:ln>
            <a:noFill/>
          </a:ln>
        </p:spPr>
        <p:txBody>
          <a:bodyPr spcFirstLastPara="1" wrap="square" lIns="91425" tIns="91425" rIns="91425" bIns="91425" rtlCol="0" anchor="b" anchorCtr="0">
            <a:spAutoFit/>
          </a:bodyPr>
          <a:lstStyle/>
          <a:p>
            <a:pPr algn="r"/>
            <a:r>
              <a:rPr lang="en-US" sz="2400" b="1" dirty="0">
                <a:solidFill>
                  <a:schemeClr val="accent5"/>
                </a:solidFill>
                <a:latin typeface="Franklin Gothic" panose="020B0604020202020204" charset="0"/>
                <a:cs typeface="Franklin Gothic" panose="020B0604020202020204" charset="0"/>
              </a:rPr>
              <a:t>TS</a:t>
            </a:r>
          </a:p>
        </p:txBody>
      </p:sp>
      <p:sp>
        <p:nvSpPr>
          <p:cNvPr id="7" name="Left Brace 6">
            <a:extLst>
              <a:ext uri="{FF2B5EF4-FFF2-40B4-BE49-F238E27FC236}">
                <a16:creationId xmlns:a16="http://schemas.microsoft.com/office/drawing/2014/main" id="{1058D3C5-D004-40F9-8119-B5C4731EA8E0}"/>
              </a:ext>
            </a:extLst>
          </p:cNvPr>
          <p:cNvSpPr/>
          <p:nvPr/>
        </p:nvSpPr>
        <p:spPr>
          <a:xfrm>
            <a:off x="479405" y="1100381"/>
            <a:ext cx="326507" cy="483547"/>
          </a:xfrm>
          <a:prstGeom prst="leftBrace">
            <a:avLst/>
          </a:prstGeom>
          <a:ln w="381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4A54AB7C-8D73-4F70-8D5A-D89A2703E687}"/>
              </a:ext>
            </a:extLst>
          </p:cNvPr>
          <p:cNvSpPr/>
          <p:nvPr/>
        </p:nvSpPr>
        <p:spPr>
          <a:xfrm>
            <a:off x="477849" y="3317799"/>
            <a:ext cx="312547" cy="858994"/>
          </a:xfrm>
          <a:prstGeom prst="leftBrace">
            <a:avLst/>
          </a:prstGeom>
          <a:ln w="381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8044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Concluding Sentences: Not Transitions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97654"/>
            <a:ext cx="4306500" cy="5045846"/>
          </a:xfrm>
        </p:spPr>
        <p:txBody>
          <a:bodyPr/>
          <a:lstStyle/>
          <a:p>
            <a:pPr>
              <a:spcAft>
                <a:spcPts val="600"/>
              </a:spcAft>
              <a:buFont typeface="Wingdings" panose="05000000000000000000" pitchFamily="2" charset="2"/>
              <a:buChar char="§"/>
            </a:pPr>
            <a:r>
              <a:rPr lang="en-US" dirty="0"/>
              <a:t>DON’T make your final sentence a “transition sentence” to the next paragraph or topic</a:t>
            </a:r>
          </a:p>
          <a:p>
            <a:pPr>
              <a:spcAft>
                <a:spcPts val="600"/>
              </a:spcAft>
              <a:buFont typeface="Wingdings" panose="05000000000000000000" pitchFamily="2" charset="2"/>
              <a:buChar char="§"/>
            </a:pPr>
            <a:endParaRPr lang="en-US" dirty="0"/>
          </a:p>
          <a:p>
            <a:pPr>
              <a:spcAft>
                <a:spcPts val="600"/>
              </a:spcAft>
              <a:buFont typeface="Wingdings" panose="05000000000000000000" pitchFamily="2" charset="2"/>
              <a:buChar char="§"/>
            </a:pPr>
            <a:r>
              <a:rPr lang="en-US" dirty="0"/>
              <a:t>“It is always better to use the first sentence of a paragraph to make transition links than to do it at the end of a paragraph.” (Irish p. 159)</a:t>
            </a:r>
          </a:p>
        </p:txBody>
      </p:sp>
    </p:spTree>
    <p:extLst>
      <p:ext uri="{BB962C8B-B14F-4D97-AF65-F5344CB8AC3E}">
        <p14:creationId xmlns:p14="http://schemas.microsoft.com/office/powerpoint/2010/main" val="312180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9FEA9-85E4-F44E-910C-CB1A1D1D0D22}"/>
              </a:ext>
            </a:extLst>
          </p:cNvPr>
          <p:cNvSpPr>
            <a:spLocks noGrp="1"/>
          </p:cNvSpPr>
          <p:nvPr>
            <p:ph type="title"/>
          </p:nvPr>
        </p:nvSpPr>
        <p:spPr>
          <a:xfrm>
            <a:off x="416250" y="95188"/>
            <a:ext cx="8311500" cy="635400"/>
          </a:xfrm>
        </p:spPr>
        <p:txBody>
          <a:bodyPr/>
          <a:lstStyle/>
          <a:p>
            <a:r>
              <a:rPr lang="en-US" dirty="0">
                <a:solidFill>
                  <a:schemeClr val="accent1">
                    <a:lumMod val="50000"/>
                  </a:schemeClr>
                </a:solidFill>
              </a:rPr>
              <a:t>Overview</a:t>
            </a:r>
          </a:p>
        </p:txBody>
      </p:sp>
      <p:sp>
        <p:nvSpPr>
          <p:cNvPr id="5" name="Text Placeholder 4">
            <a:extLst>
              <a:ext uri="{FF2B5EF4-FFF2-40B4-BE49-F238E27FC236}">
                <a16:creationId xmlns:a16="http://schemas.microsoft.com/office/drawing/2014/main" id="{4DCC37A1-85B0-7F44-A8F1-983908FB6EF7}"/>
              </a:ext>
            </a:extLst>
          </p:cNvPr>
          <p:cNvSpPr>
            <a:spLocks noGrp="1"/>
          </p:cNvSpPr>
          <p:nvPr>
            <p:ph type="body" idx="1"/>
          </p:nvPr>
        </p:nvSpPr>
        <p:spPr>
          <a:xfrm>
            <a:off x="315467" y="784838"/>
            <a:ext cx="8513065" cy="4358662"/>
          </a:xfrm>
        </p:spPr>
        <p:txBody>
          <a:bodyPr numCol="2"/>
          <a:lstStyle/>
          <a:p>
            <a:pPr lvl="1">
              <a:spcBef>
                <a:spcPts val="500"/>
              </a:spcBef>
            </a:pPr>
            <a:r>
              <a:rPr lang="en-US" sz="1600" b="1" dirty="0">
                <a:solidFill>
                  <a:schemeClr val="tx1"/>
                </a:solidFill>
              </a:rPr>
              <a:t>Principles</a:t>
            </a:r>
          </a:p>
          <a:p>
            <a:pPr lvl="2">
              <a:spcBef>
                <a:spcPts val="500"/>
              </a:spcBef>
              <a:buFont typeface="Wingdings" panose="05000000000000000000" pitchFamily="2" charset="2"/>
              <a:buChar char="§"/>
            </a:pPr>
            <a:r>
              <a:rPr lang="en-US" sz="1600" dirty="0"/>
              <a:t>Writing and revising: very different mindsets</a:t>
            </a:r>
          </a:p>
          <a:p>
            <a:pPr lvl="2">
              <a:spcBef>
                <a:spcPts val="500"/>
              </a:spcBef>
              <a:buFont typeface="Wingdings" panose="05000000000000000000" pitchFamily="2" charset="2"/>
              <a:buChar char="§"/>
            </a:pPr>
            <a:r>
              <a:rPr lang="en-US" sz="1600" dirty="0"/>
              <a:t>Ways to look at your paragraphs with fresh eyes</a:t>
            </a:r>
          </a:p>
          <a:p>
            <a:pPr lvl="2">
              <a:spcBef>
                <a:spcPts val="500"/>
              </a:spcBef>
              <a:buFont typeface="Wingdings" panose="05000000000000000000" pitchFamily="2" charset="2"/>
              <a:buChar char="§"/>
            </a:pPr>
            <a:r>
              <a:rPr lang="en-US" sz="1600" dirty="0"/>
              <a:t>Make it easy for your reader and send them the right signals</a:t>
            </a:r>
          </a:p>
          <a:p>
            <a:pPr lvl="1">
              <a:spcBef>
                <a:spcPts val="500"/>
              </a:spcBef>
            </a:pPr>
            <a:r>
              <a:rPr lang="en-US" sz="1600" b="1" dirty="0">
                <a:solidFill>
                  <a:schemeClr val="tx1"/>
                </a:solidFill>
              </a:rPr>
              <a:t>Structure and organization within paragraphs</a:t>
            </a:r>
          </a:p>
          <a:p>
            <a:pPr lvl="2">
              <a:spcBef>
                <a:spcPts val="500"/>
              </a:spcBef>
              <a:buFont typeface="Wingdings" panose="05000000000000000000" pitchFamily="2" charset="2"/>
              <a:buChar char="§"/>
            </a:pPr>
            <a:r>
              <a:rPr lang="en-US" sz="1600" dirty="0"/>
              <a:t>Topic sentences, concluding sentences</a:t>
            </a:r>
          </a:p>
          <a:p>
            <a:pPr lvl="2">
              <a:spcBef>
                <a:spcPts val="500"/>
              </a:spcBef>
              <a:buFont typeface="Wingdings" panose="05000000000000000000" pitchFamily="2" charset="2"/>
              <a:buChar char="§"/>
            </a:pPr>
            <a:r>
              <a:rPr lang="en-US" sz="1600" dirty="0"/>
              <a:t>One paragraph = one main idea</a:t>
            </a:r>
          </a:p>
          <a:p>
            <a:pPr lvl="2">
              <a:spcBef>
                <a:spcPts val="500"/>
              </a:spcBef>
              <a:buFont typeface="Wingdings" panose="05000000000000000000" pitchFamily="2" charset="2"/>
              <a:buChar char="§"/>
            </a:pPr>
            <a:r>
              <a:rPr lang="en-US" sz="1600" dirty="0"/>
              <a:t>Creating consistent structure: logical patterns of organization for supporting details</a:t>
            </a:r>
          </a:p>
          <a:p>
            <a:pPr lvl="1">
              <a:spcBef>
                <a:spcPts val="500"/>
              </a:spcBef>
            </a:pPr>
            <a:r>
              <a:rPr lang="en-US" sz="1600" b="1" dirty="0">
                <a:solidFill>
                  <a:schemeClr val="tx1"/>
                </a:solidFill>
              </a:rPr>
              <a:t>How to be coherent and cohesive</a:t>
            </a:r>
          </a:p>
          <a:p>
            <a:pPr lvl="2">
              <a:spcBef>
                <a:spcPts val="500"/>
              </a:spcBef>
              <a:buFont typeface="Wingdings" panose="05000000000000000000" pitchFamily="2" charset="2"/>
              <a:buChar char="§"/>
            </a:pPr>
            <a:r>
              <a:rPr lang="en-US" sz="1600" dirty="0"/>
              <a:t>Relationships between sentences</a:t>
            </a:r>
          </a:p>
          <a:p>
            <a:pPr lvl="2">
              <a:spcBef>
                <a:spcPts val="500"/>
              </a:spcBef>
              <a:buFont typeface="Wingdings" panose="05000000000000000000" pitchFamily="2" charset="2"/>
              <a:buChar char="§"/>
            </a:pPr>
            <a:r>
              <a:rPr lang="en-US" sz="1600" dirty="0"/>
              <a:t>New and old information</a:t>
            </a:r>
          </a:p>
          <a:p>
            <a:pPr lvl="2">
              <a:spcBef>
                <a:spcPts val="500"/>
              </a:spcBef>
              <a:buFont typeface="Wingdings" panose="05000000000000000000" pitchFamily="2" charset="2"/>
              <a:buChar char="§"/>
            </a:pPr>
            <a:r>
              <a:rPr lang="en-US" sz="1600" dirty="0"/>
              <a:t>Usage of key terms</a:t>
            </a:r>
          </a:p>
          <a:p>
            <a:pPr lvl="2">
              <a:spcBef>
                <a:spcPts val="500"/>
              </a:spcBef>
              <a:buFont typeface="Wingdings" panose="05000000000000000000" pitchFamily="2" charset="2"/>
              <a:buChar char="§"/>
            </a:pPr>
            <a:r>
              <a:rPr lang="en-US" sz="1600" dirty="0"/>
              <a:t>Transitions </a:t>
            </a:r>
          </a:p>
          <a:p>
            <a:pPr lvl="1">
              <a:spcBef>
                <a:spcPts val="500"/>
              </a:spcBef>
            </a:pPr>
            <a:r>
              <a:rPr lang="en-US" sz="1600" b="1" dirty="0">
                <a:solidFill>
                  <a:schemeClr val="tx1"/>
                </a:solidFill>
              </a:rPr>
              <a:t>How to condense and make paragraphs more concise</a:t>
            </a:r>
          </a:p>
          <a:p>
            <a:pPr lvl="2">
              <a:spcBef>
                <a:spcPts val="500"/>
              </a:spcBef>
              <a:buFont typeface="Wingdings" panose="05000000000000000000" pitchFamily="2" charset="2"/>
              <a:buChar char="§"/>
            </a:pPr>
            <a:r>
              <a:rPr lang="en-US" sz="1600" dirty="0"/>
              <a:t>What to omit</a:t>
            </a:r>
          </a:p>
          <a:p>
            <a:pPr lvl="2">
              <a:spcBef>
                <a:spcPts val="500"/>
              </a:spcBef>
              <a:buFont typeface="Wingdings" panose="05000000000000000000" pitchFamily="2" charset="2"/>
              <a:buChar char="§"/>
            </a:pPr>
            <a:r>
              <a:rPr lang="en-US" sz="1600" dirty="0"/>
              <a:t>How to emphasize what’s important</a:t>
            </a:r>
          </a:p>
          <a:p>
            <a:pPr marL="546100" lvl="1" indent="0">
              <a:spcBef>
                <a:spcPts val="500"/>
              </a:spcBef>
              <a:buNone/>
            </a:pPr>
            <a:endParaRPr lang="en-US" sz="1600" dirty="0"/>
          </a:p>
        </p:txBody>
      </p:sp>
    </p:spTree>
    <p:extLst>
      <p:ext uri="{BB962C8B-B14F-4D97-AF65-F5344CB8AC3E}">
        <p14:creationId xmlns:p14="http://schemas.microsoft.com/office/powerpoint/2010/main" val="948522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Concluding Sentences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228704" y="97654"/>
            <a:ext cx="3915295" cy="5045846"/>
          </a:xfrm>
        </p:spPr>
        <p:txBody>
          <a:bodyPr/>
          <a:lstStyle/>
          <a:p>
            <a:pPr marL="76200" indent="0">
              <a:spcAft>
                <a:spcPts val="600"/>
              </a:spcAft>
              <a:buNone/>
            </a:pPr>
            <a:r>
              <a:rPr lang="en-US" dirty="0"/>
              <a:t>A concluding sentence should…</a:t>
            </a:r>
          </a:p>
          <a:p>
            <a:pPr marL="76200" indent="0">
              <a:spcAft>
                <a:spcPts val="600"/>
              </a:spcAft>
              <a:buNone/>
            </a:pPr>
            <a:r>
              <a:rPr lang="en-US" sz="3600" dirty="0"/>
              <a:t>conclude: </a:t>
            </a:r>
          </a:p>
          <a:p>
            <a:pPr marL="76200" indent="0">
              <a:spcAft>
                <a:spcPts val="600"/>
              </a:spcAft>
              <a:buNone/>
            </a:pPr>
            <a:r>
              <a:rPr lang="en-US" sz="2800" dirty="0"/>
              <a:t>summarize, draw a conclusion, emphasize an important take-away</a:t>
            </a:r>
          </a:p>
        </p:txBody>
      </p:sp>
    </p:spTree>
    <p:extLst>
      <p:ext uri="{BB962C8B-B14F-4D97-AF65-F5344CB8AC3E}">
        <p14:creationId xmlns:p14="http://schemas.microsoft.com/office/powerpoint/2010/main" val="15912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7D0FB-CD85-44C4-B4F0-418BA2E37790}"/>
              </a:ext>
            </a:extLst>
          </p:cNvPr>
          <p:cNvSpPr>
            <a:spLocks noGrp="1"/>
          </p:cNvSpPr>
          <p:nvPr>
            <p:ph type="body" idx="1"/>
          </p:nvPr>
        </p:nvSpPr>
        <p:spPr>
          <a:xfrm>
            <a:off x="3519484" y="802150"/>
            <a:ext cx="5624516" cy="3498000"/>
          </a:xfrm>
        </p:spPr>
        <p:txBody>
          <a:bodyPr/>
          <a:lstStyle/>
          <a:p>
            <a:pPr marL="76200" indent="0">
              <a:buNone/>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Because efforts to control lung injury via pharmacological agents have been unsuccessful, mesenchymal stem cell (MSC)-based therapy is being investigated, based on MSC’s limitless self-renewal and multipotency.</a:t>
            </a:r>
            <a:r>
              <a:rPr lang="en-US" sz="1800" dirty="0">
                <a:solidFill>
                  <a:srgbClr val="000000"/>
                </a:solidFill>
                <a:effectLst/>
                <a:latin typeface="Times New Roman" panose="02020603050405020304" pitchFamily="18" charset="0"/>
                <a:ea typeface="Calibri" panose="020F0502020204030204" pitchFamily="34" charset="0"/>
              </a:rPr>
              <a:t> Furthermore, MSC-based therapies demonstrated promising effects in the experimental treatment of ARDS via inhibition of alveolar collapse, collagen accumulation, and cell apoptosis in lung tissue. Recently, Wilson et al. </a:t>
            </a:r>
            <a:r>
              <a:rPr lang="en-US" sz="1800" dirty="0">
                <a:solidFill>
                  <a:srgbClr val="0080AE"/>
                </a:solidFill>
                <a:effectLst/>
                <a:latin typeface="Times New Roman" panose="02020603050405020304" pitchFamily="18" charset="0"/>
                <a:ea typeface="Calibri" panose="020F0502020204030204" pitchFamily="34" charset="0"/>
              </a:rPr>
              <a:t>[31] </a:t>
            </a:r>
            <a:r>
              <a:rPr lang="en-US" sz="1800" dirty="0">
                <a:solidFill>
                  <a:srgbClr val="000000"/>
                </a:solidFill>
                <a:effectLst/>
                <a:latin typeface="Times New Roman" panose="02020603050405020304" pitchFamily="18" charset="0"/>
                <a:ea typeface="Calibri" panose="020F0502020204030204" pitchFamily="34" charset="0"/>
              </a:rPr>
              <a:t>found that administrating allogeneic MSCs in nine patients with ARDS resulted in no pre-specified adverse events, including </a:t>
            </a:r>
            <a:r>
              <a:rPr lang="en-US" sz="1800" dirty="0" err="1">
                <a:solidFill>
                  <a:srgbClr val="000000"/>
                </a:solidFill>
                <a:effectLst/>
                <a:latin typeface="Times New Roman" panose="02020603050405020304" pitchFamily="18" charset="0"/>
                <a:ea typeface="Calibri" panose="020F0502020204030204" pitchFamily="34" charset="0"/>
              </a:rPr>
              <a:t>hypoxaemia</a:t>
            </a:r>
            <a:r>
              <a:rPr lang="en-US" sz="1800" dirty="0">
                <a:solidFill>
                  <a:srgbClr val="000000"/>
                </a:solidFill>
                <a:effectLst/>
                <a:latin typeface="Times New Roman" panose="02020603050405020304" pitchFamily="18" charset="0"/>
                <a:ea typeface="Calibri" panose="020F0502020204030204" pitchFamily="34" charset="0"/>
              </a:rPr>
              <a:t>, cardiac arrhythmia, and ventricular tachycardia. Menstrual-</a:t>
            </a:r>
            <a:r>
              <a:rPr lang="en-US" sz="1800" dirty="0" err="1">
                <a:solidFill>
                  <a:srgbClr val="000000"/>
                </a:solidFill>
                <a:effectLst/>
                <a:latin typeface="Times New Roman" panose="02020603050405020304" pitchFamily="18" charset="0"/>
                <a:ea typeface="Calibri" panose="020F0502020204030204" pitchFamily="34" charset="0"/>
              </a:rPr>
              <a:t>bloodderived</a:t>
            </a:r>
            <a:r>
              <a:rPr lang="en-US" sz="1800" dirty="0">
                <a:solidFill>
                  <a:srgbClr val="000000"/>
                </a:solidFill>
                <a:effectLst/>
                <a:latin typeface="Times New Roman" panose="02020603050405020304" pitchFamily="18" charset="0"/>
                <a:ea typeface="Calibri" panose="020F0502020204030204" pitchFamily="34" charset="0"/>
              </a:rPr>
              <a:t> MSCs are currently attracting interest due to source potential, a high proliferation rate, and a painless procedure that is free of ethical issues </a:t>
            </a:r>
            <a:r>
              <a:rPr lang="en-US" sz="1800" dirty="0">
                <a:solidFill>
                  <a:srgbClr val="0080AE"/>
                </a:solidFill>
                <a:effectLst/>
                <a:latin typeface="Times New Roman" panose="02020603050405020304" pitchFamily="18" charset="0"/>
                <a:ea typeface="Calibri" panose="020F0502020204030204" pitchFamily="34" charset="0"/>
              </a:rPr>
              <a:t>[32–34]</a:t>
            </a:r>
            <a:r>
              <a:rPr lang="en-US" sz="1800" dirty="0">
                <a:solidFill>
                  <a:srgbClr val="000000"/>
                </a:solidFill>
                <a:effectLst/>
                <a:latin typeface="Times New Roman" panose="02020603050405020304" pitchFamily="18" charset="0"/>
                <a:ea typeface="Calibri" panose="020F0502020204030204" pitchFamily="34" charset="0"/>
              </a:rPr>
              <a:t>. </a:t>
            </a:r>
          </a:p>
          <a:p>
            <a:pPr marL="76200" indent="0" algn="r">
              <a:buNone/>
            </a:pPr>
            <a:r>
              <a:rPr lang="en-US" sz="1000" dirty="0">
                <a:solidFill>
                  <a:srgbClr val="000000"/>
                </a:solidFill>
                <a:latin typeface="Times New Roman" panose="02020603050405020304" pitchFamily="18" charset="0"/>
                <a:ea typeface="Calibri" panose="020F0502020204030204" pitchFamily="34" charset="0"/>
              </a:rPr>
              <a:t>From Chen et al. (2020)</a:t>
            </a:r>
            <a:endParaRPr lang="en-US" sz="1000" dirty="0">
              <a:effectLst/>
              <a:latin typeface="Times New Roman" panose="02020603050405020304" pitchFamily="18" charset="0"/>
              <a:ea typeface="Calibri" panose="020F0502020204030204" pitchFamily="34" charset="0"/>
            </a:endParaRPr>
          </a:p>
          <a:p>
            <a:pPr marL="76200" indent="0">
              <a:buNone/>
            </a:pPr>
            <a:endParaRPr lang="en-US" dirty="0"/>
          </a:p>
        </p:txBody>
      </p:sp>
      <p:sp>
        <p:nvSpPr>
          <p:cNvPr id="4" name="TextBox 3">
            <a:extLst>
              <a:ext uri="{FF2B5EF4-FFF2-40B4-BE49-F238E27FC236}">
                <a16:creationId xmlns:a16="http://schemas.microsoft.com/office/drawing/2014/main" id="{9616508F-A544-4F69-954A-DE4CDA1DA0D0}"/>
              </a:ext>
            </a:extLst>
          </p:cNvPr>
          <p:cNvSpPr txBox="1"/>
          <p:nvPr/>
        </p:nvSpPr>
        <p:spPr>
          <a:xfrm>
            <a:off x="223905" y="802150"/>
            <a:ext cx="2672178" cy="4278064"/>
          </a:xfrm>
          <a:prstGeom prst="rect">
            <a:avLst/>
          </a:prstGeom>
          <a:noFill/>
          <a:ln>
            <a:noFill/>
          </a:ln>
        </p:spPr>
        <p:txBody>
          <a:bodyPr spcFirstLastPara="1" wrap="square" lIns="91425" tIns="91425" rIns="91425" bIns="91425" rtlCol="0" anchor="b" anchorCtr="0">
            <a:spAutoFit/>
          </a:bodyPr>
          <a:lstStyle/>
          <a:p>
            <a:pPr algn="r"/>
            <a:r>
              <a:rPr lang="en-US" b="1" dirty="0"/>
              <a:t>This first sentence seems a bit complicated to me—it’s trying to do too much.</a:t>
            </a:r>
          </a:p>
          <a:p>
            <a:pPr algn="r"/>
            <a:endParaRPr lang="en-US" b="1" dirty="0"/>
          </a:p>
          <a:p>
            <a:pPr algn="r"/>
            <a:r>
              <a:rPr lang="en-US" b="1" dirty="0"/>
              <a:t>It seems like the PREVIOUS paragraph was all about how other efforts were unsuccessful. Could we move that part of the sentence to the previous paragraph as a concluding sentence? </a:t>
            </a:r>
          </a:p>
          <a:p>
            <a:pPr algn="r"/>
            <a:r>
              <a:rPr lang="en-US" b="1" dirty="0"/>
              <a:t>Then we can start this paragraph by getting right to its main point—that MSC therapy has limitless self-renewal capacity and is multipotent, so it should be investigated.  </a:t>
            </a:r>
          </a:p>
        </p:txBody>
      </p:sp>
      <p:sp>
        <p:nvSpPr>
          <p:cNvPr id="5" name="Arrow: Right 4">
            <a:extLst>
              <a:ext uri="{FF2B5EF4-FFF2-40B4-BE49-F238E27FC236}">
                <a16:creationId xmlns:a16="http://schemas.microsoft.com/office/drawing/2014/main" id="{9A04F198-E48E-44FD-BCFF-01A197EB6C25}"/>
              </a:ext>
            </a:extLst>
          </p:cNvPr>
          <p:cNvSpPr/>
          <p:nvPr/>
        </p:nvSpPr>
        <p:spPr>
          <a:xfrm>
            <a:off x="2896083" y="1189608"/>
            <a:ext cx="639192" cy="221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2800" dirty="0">
                <a:solidFill>
                  <a:srgbClr val="EB5F0C"/>
                </a:solidFill>
                <a:latin typeface="Bodoni"/>
                <a:sym typeface="Bodoni"/>
              </a:rPr>
              <a:t>Detangle Topic/Concluding Sentences to Improve Clarity</a:t>
            </a:r>
          </a:p>
        </p:txBody>
      </p:sp>
    </p:spTree>
    <p:extLst>
      <p:ext uri="{BB962C8B-B14F-4D97-AF65-F5344CB8AC3E}">
        <p14:creationId xmlns:p14="http://schemas.microsoft.com/office/powerpoint/2010/main" val="265463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Principles</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0" y="711559"/>
            <a:ext cx="9144000" cy="4009899"/>
          </a:xfrm>
        </p:spPr>
        <p:txBody>
          <a:bodyPr/>
          <a:lstStyle/>
          <a:p>
            <a:pPr marL="76200" indent="0">
              <a:spcBef>
                <a:spcPts val="600"/>
              </a:spcBef>
              <a:buNone/>
            </a:pPr>
            <a:r>
              <a:rPr lang="en-US" sz="2700" dirty="0"/>
              <a:t>Show </a:t>
            </a:r>
            <a:r>
              <a:rPr lang="en-US" sz="2700" u="sng" dirty="0"/>
              <a:t>how your ideas relate to each other</a:t>
            </a:r>
            <a:r>
              <a:rPr lang="en-US" sz="2700" dirty="0"/>
              <a:t>; create cohesion and flow between sentences.</a:t>
            </a:r>
          </a:p>
          <a:p>
            <a:pPr marL="76200" indent="0">
              <a:spcBef>
                <a:spcPts val="600"/>
              </a:spcBef>
              <a:buNone/>
            </a:pPr>
            <a:endParaRPr lang="en-US" sz="1200" dirty="0"/>
          </a:p>
          <a:p>
            <a:pPr marL="76200" indent="0">
              <a:spcBef>
                <a:spcPts val="600"/>
              </a:spcBef>
              <a:buNone/>
            </a:pPr>
            <a:endParaRPr lang="en-US" sz="1200" dirty="0"/>
          </a:p>
          <a:p>
            <a:pPr marL="76200" indent="0">
              <a:spcBef>
                <a:spcPts val="600"/>
              </a:spcBef>
              <a:buNone/>
            </a:pPr>
            <a:endParaRPr lang="en-US" sz="1200" dirty="0"/>
          </a:p>
          <a:p>
            <a:pPr marL="76200" indent="0">
              <a:spcBef>
                <a:spcPts val="600"/>
              </a:spcBef>
              <a:buNone/>
            </a:pPr>
            <a:endParaRPr lang="en-US" sz="1200" dirty="0"/>
          </a:p>
          <a:p>
            <a:pPr marL="76200" indent="0">
              <a:spcBef>
                <a:spcPts val="600"/>
              </a:spcBef>
              <a:buNone/>
            </a:pPr>
            <a:endParaRPr lang="en-US" sz="1200" dirty="0"/>
          </a:p>
          <a:p>
            <a:pPr marL="76200" indent="0">
              <a:spcBef>
                <a:spcPts val="600"/>
              </a:spcBef>
              <a:buNone/>
            </a:pPr>
            <a:endParaRPr lang="en-US" sz="1200" dirty="0"/>
          </a:p>
          <a:p>
            <a:pPr marL="76200" indent="0">
              <a:spcBef>
                <a:spcPts val="1200"/>
              </a:spcBef>
              <a:buNone/>
            </a:pPr>
            <a:r>
              <a:rPr lang="en-US" sz="2500" dirty="0"/>
              <a:t>Use </a:t>
            </a:r>
            <a:r>
              <a:rPr lang="en-US" sz="2500" u="sng" dirty="0"/>
              <a:t>word choice</a:t>
            </a:r>
            <a:r>
              <a:rPr lang="en-US" sz="2500" dirty="0"/>
              <a:t> and your </a:t>
            </a:r>
            <a:r>
              <a:rPr lang="en-US" sz="2500" u="sng" dirty="0"/>
              <a:t>key terms</a:t>
            </a:r>
            <a:r>
              <a:rPr lang="en-US" sz="2500" dirty="0"/>
              <a:t> with precision and </a:t>
            </a:r>
            <a:r>
              <a:rPr lang="en-US" sz="2500" u="sng" dirty="0"/>
              <a:t>consistency</a:t>
            </a:r>
            <a:r>
              <a:rPr lang="en-US" sz="2500" dirty="0"/>
              <a:t>—these send signals and help your reader stay on track.</a:t>
            </a:r>
          </a:p>
        </p:txBody>
      </p:sp>
      <p:sp>
        <p:nvSpPr>
          <p:cNvPr id="4" name="Arrow: Curved Right 3">
            <a:extLst>
              <a:ext uri="{FF2B5EF4-FFF2-40B4-BE49-F238E27FC236}">
                <a16:creationId xmlns:a16="http://schemas.microsoft.com/office/drawing/2014/main" id="{58F66EC4-1C49-400C-ABAC-9348E9CA4303}"/>
              </a:ext>
            </a:extLst>
          </p:cNvPr>
          <p:cNvSpPr/>
          <p:nvPr/>
        </p:nvSpPr>
        <p:spPr>
          <a:xfrm rot="18544837">
            <a:off x="746802" y="1691574"/>
            <a:ext cx="500461" cy="1068231"/>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6" name="Arrow: Curved Right 5">
            <a:extLst>
              <a:ext uri="{FF2B5EF4-FFF2-40B4-BE49-F238E27FC236}">
                <a16:creationId xmlns:a16="http://schemas.microsoft.com/office/drawing/2014/main" id="{8C5A59A4-70C0-4058-B9D4-9653715BC136}"/>
              </a:ext>
            </a:extLst>
          </p:cNvPr>
          <p:cNvSpPr/>
          <p:nvPr/>
        </p:nvSpPr>
        <p:spPr>
          <a:xfrm rot="16488960">
            <a:off x="2313095" y="2387197"/>
            <a:ext cx="500461" cy="1068231"/>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Arrow: Curved Left 7">
            <a:extLst>
              <a:ext uri="{FF2B5EF4-FFF2-40B4-BE49-F238E27FC236}">
                <a16:creationId xmlns:a16="http://schemas.microsoft.com/office/drawing/2014/main" id="{A6AEBDBF-77C4-44D6-AEBC-22E8CD7465D1}"/>
              </a:ext>
            </a:extLst>
          </p:cNvPr>
          <p:cNvSpPr/>
          <p:nvPr/>
        </p:nvSpPr>
        <p:spPr>
          <a:xfrm rot="18720597">
            <a:off x="1698652" y="2024411"/>
            <a:ext cx="289560" cy="568644"/>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 name="Arrow: Left-Right 9">
            <a:extLst>
              <a:ext uri="{FF2B5EF4-FFF2-40B4-BE49-F238E27FC236}">
                <a16:creationId xmlns:a16="http://schemas.microsoft.com/office/drawing/2014/main" id="{F95BC602-21F2-44E4-9220-D5B617872879}"/>
              </a:ext>
            </a:extLst>
          </p:cNvPr>
          <p:cNvSpPr/>
          <p:nvPr/>
        </p:nvSpPr>
        <p:spPr>
          <a:xfrm>
            <a:off x="5938600" y="1270895"/>
            <a:ext cx="2095435" cy="1137287"/>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AF82D21-1284-4318-B74E-A45C07A3E6C2}"/>
              </a:ext>
            </a:extLst>
          </p:cNvPr>
          <p:cNvSpPr/>
          <p:nvPr/>
        </p:nvSpPr>
        <p:spPr>
          <a:xfrm>
            <a:off x="7162811" y="2655841"/>
            <a:ext cx="1730932" cy="69568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6F42EA-A0AA-4ADA-887F-9881EE04FFDA}"/>
              </a:ext>
            </a:extLst>
          </p:cNvPr>
          <p:cNvSpPr txBox="1"/>
          <p:nvPr/>
        </p:nvSpPr>
        <p:spPr>
          <a:xfrm>
            <a:off x="7321569" y="2819031"/>
            <a:ext cx="1021080" cy="369302"/>
          </a:xfrm>
          <a:prstGeom prst="rect">
            <a:avLst/>
          </a:prstGeom>
          <a:noFill/>
          <a:ln>
            <a:noFill/>
          </a:ln>
        </p:spPr>
        <p:txBody>
          <a:bodyPr spcFirstLastPara="1" wrap="square" lIns="91425" tIns="91425" rIns="91425" bIns="91425" rtlCol="0" anchor="b" anchorCtr="0">
            <a:spAutoFit/>
          </a:bodyPr>
          <a:lstStyle/>
          <a:p>
            <a:pPr algn="r"/>
            <a:r>
              <a:rPr lang="en-US" sz="1200" b="1" dirty="0"/>
              <a:t>BECAUSE</a:t>
            </a:r>
          </a:p>
        </p:txBody>
      </p:sp>
      <p:sp>
        <p:nvSpPr>
          <p:cNvPr id="13" name="TextBox 12">
            <a:extLst>
              <a:ext uri="{FF2B5EF4-FFF2-40B4-BE49-F238E27FC236}">
                <a16:creationId xmlns:a16="http://schemas.microsoft.com/office/drawing/2014/main" id="{2CB005A7-2D49-4370-BAA6-006E436E5473}"/>
              </a:ext>
            </a:extLst>
          </p:cNvPr>
          <p:cNvSpPr txBox="1"/>
          <p:nvPr/>
        </p:nvSpPr>
        <p:spPr>
          <a:xfrm>
            <a:off x="6407997" y="1648628"/>
            <a:ext cx="1156640" cy="369302"/>
          </a:xfrm>
          <a:prstGeom prst="rect">
            <a:avLst/>
          </a:prstGeom>
          <a:noFill/>
          <a:ln>
            <a:noFill/>
          </a:ln>
        </p:spPr>
        <p:txBody>
          <a:bodyPr spcFirstLastPara="1" wrap="square" lIns="91425" tIns="91425" rIns="91425" bIns="91425" rtlCol="0" anchor="b" anchorCtr="0">
            <a:spAutoFit/>
          </a:bodyPr>
          <a:lstStyle/>
          <a:p>
            <a:pPr algn="r"/>
            <a:r>
              <a:rPr lang="en-US" sz="1200" b="1" dirty="0"/>
              <a:t>THEREFORE</a:t>
            </a:r>
          </a:p>
        </p:txBody>
      </p:sp>
      <p:sp>
        <p:nvSpPr>
          <p:cNvPr id="14" name="Explosion: 14 Points 13">
            <a:extLst>
              <a:ext uri="{FF2B5EF4-FFF2-40B4-BE49-F238E27FC236}">
                <a16:creationId xmlns:a16="http://schemas.microsoft.com/office/drawing/2014/main" id="{1008E69B-016F-455F-8071-D043B40A24BC}"/>
              </a:ext>
            </a:extLst>
          </p:cNvPr>
          <p:cNvSpPr/>
          <p:nvPr/>
        </p:nvSpPr>
        <p:spPr>
          <a:xfrm rot="859653">
            <a:off x="5751855" y="4105662"/>
            <a:ext cx="1967998" cy="115459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15">
            <a:extLst>
              <a:ext uri="{FF2B5EF4-FFF2-40B4-BE49-F238E27FC236}">
                <a16:creationId xmlns:a16="http://schemas.microsoft.com/office/drawing/2014/main" id="{7C7C3F50-FF1E-4D28-866E-D5CFBA86C6FA}"/>
              </a:ext>
            </a:extLst>
          </p:cNvPr>
          <p:cNvSpPr/>
          <p:nvPr/>
        </p:nvSpPr>
        <p:spPr>
          <a:xfrm>
            <a:off x="1497611" y="4368786"/>
            <a:ext cx="1169190" cy="745580"/>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Flowchart: Decision 16">
            <a:extLst>
              <a:ext uri="{FF2B5EF4-FFF2-40B4-BE49-F238E27FC236}">
                <a16:creationId xmlns:a16="http://schemas.microsoft.com/office/drawing/2014/main" id="{6942980E-9B83-4537-B8EA-C69F96529D76}"/>
              </a:ext>
            </a:extLst>
          </p:cNvPr>
          <p:cNvSpPr/>
          <p:nvPr/>
        </p:nvSpPr>
        <p:spPr>
          <a:xfrm>
            <a:off x="2944812" y="4371558"/>
            <a:ext cx="1169190" cy="745580"/>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Flowchart: Decision 17">
            <a:extLst>
              <a:ext uri="{FF2B5EF4-FFF2-40B4-BE49-F238E27FC236}">
                <a16:creationId xmlns:a16="http://schemas.microsoft.com/office/drawing/2014/main" id="{AE345D73-005B-43F7-99E5-2A3AB7629D7D}"/>
              </a:ext>
            </a:extLst>
          </p:cNvPr>
          <p:cNvSpPr/>
          <p:nvPr/>
        </p:nvSpPr>
        <p:spPr>
          <a:xfrm>
            <a:off x="4366688" y="4368786"/>
            <a:ext cx="1169190" cy="745580"/>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240F36F-D088-4B76-B925-45D113989962}"/>
              </a:ext>
            </a:extLst>
          </p:cNvPr>
          <p:cNvSpPr txBox="1"/>
          <p:nvPr/>
        </p:nvSpPr>
        <p:spPr>
          <a:xfrm>
            <a:off x="1683038" y="4556925"/>
            <a:ext cx="778725" cy="369302"/>
          </a:xfrm>
          <a:prstGeom prst="rect">
            <a:avLst/>
          </a:prstGeom>
          <a:noFill/>
          <a:ln>
            <a:noFill/>
          </a:ln>
        </p:spPr>
        <p:txBody>
          <a:bodyPr spcFirstLastPara="1" wrap="square" lIns="91425" tIns="91425" rIns="91425" bIns="91425" rtlCol="0" anchor="b" anchorCtr="0">
            <a:spAutoFit/>
          </a:bodyPr>
          <a:lstStyle/>
          <a:p>
            <a:pPr algn="r"/>
            <a:r>
              <a:rPr lang="en-US" sz="1200" b="1" dirty="0">
                <a:solidFill>
                  <a:schemeClr val="bg1"/>
                </a:solidFill>
              </a:rPr>
              <a:t>MODEL</a:t>
            </a:r>
          </a:p>
        </p:txBody>
      </p:sp>
      <p:sp>
        <p:nvSpPr>
          <p:cNvPr id="21" name="TextBox 20">
            <a:extLst>
              <a:ext uri="{FF2B5EF4-FFF2-40B4-BE49-F238E27FC236}">
                <a16:creationId xmlns:a16="http://schemas.microsoft.com/office/drawing/2014/main" id="{84E8A232-66ED-471C-8980-E04863BBF3C2}"/>
              </a:ext>
            </a:extLst>
          </p:cNvPr>
          <p:cNvSpPr txBox="1"/>
          <p:nvPr/>
        </p:nvSpPr>
        <p:spPr>
          <a:xfrm>
            <a:off x="4561920" y="4556925"/>
            <a:ext cx="778725" cy="369302"/>
          </a:xfrm>
          <a:prstGeom prst="rect">
            <a:avLst/>
          </a:prstGeom>
          <a:noFill/>
          <a:ln>
            <a:noFill/>
          </a:ln>
        </p:spPr>
        <p:txBody>
          <a:bodyPr spcFirstLastPara="1" wrap="square" lIns="91425" tIns="91425" rIns="91425" bIns="91425" rtlCol="0" anchor="b" anchorCtr="0">
            <a:spAutoFit/>
          </a:bodyPr>
          <a:lstStyle/>
          <a:p>
            <a:pPr algn="r"/>
            <a:r>
              <a:rPr lang="en-US" sz="1200" b="1" dirty="0">
                <a:solidFill>
                  <a:schemeClr val="bg1"/>
                </a:solidFill>
              </a:rPr>
              <a:t>MODEL</a:t>
            </a:r>
          </a:p>
        </p:txBody>
      </p:sp>
      <p:sp>
        <p:nvSpPr>
          <p:cNvPr id="22" name="TextBox 21">
            <a:extLst>
              <a:ext uri="{FF2B5EF4-FFF2-40B4-BE49-F238E27FC236}">
                <a16:creationId xmlns:a16="http://schemas.microsoft.com/office/drawing/2014/main" id="{149F1A0D-F448-429F-8822-A702FB235B25}"/>
              </a:ext>
            </a:extLst>
          </p:cNvPr>
          <p:cNvSpPr txBox="1"/>
          <p:nvPr/>
        </p:nvSpPr>
        <p:spPr>
          <a:xfrm>
            <a:off x="3140044" y="4556925"/>
            <a:ext cx="778725" cy="369302"/>
          </a:xfrm>
          <a:prstGeom prst="rect">
            <a:avLst/>
          </a:prstGeom>
          <a:noFill/>
          <a:ln>
            <a:noFill/>
          </a:ln>
        </p:spPr>
        <p:txBody>
          <a:bodyPr spcFirstLastPara="1" wrap="square" lIns="91425" tIns="91425" rIns="91425" bIns="91425" rtlCol="0" anchor="b" anchorCtr="0">
            <a:spAutoFit/>
          </a:bodyPr>
          <a:lstStyle/>
          <a:p>
            <a:pPr algn="r"/>
            <a:r>
              <a:rPr lang="en-US" sz="1200" b="1" dirty="0">
                <a:solidFill>
                  <a:schemeClr val="bg1"/>
                </a:solidFill>
              </a:rPr>
              <a:t>MODEL</a:t>
            </a:r>
          </a:p>
        </p:txBody>
      </p:sp>
      <p:sp>
        <p:nvSpPr>
          <p:cNvPr id="23" name="TextBox 22">
            <a:extLst>
              <a:ext uri="{FF2B5EF4-FFF2-40B4-BE49-F238E27FC236}">
                <a16:creationId xmlns:a16="http://schemas.microsoft.com/office/drawing/2014/main" id="{82B37D9B-77E1-449C-AB82-E76B7617560E}"/>
              </a:ext>
            </a:extLst>
          </p:cNvPr>
          <p:cNvSpPr txBox="1"/>
          <p:nvPr/>
        </p:nvSpPr>
        <p:spPr>
          <a:xfrm rot="19861629">
            <a:off x="6034824" y="4456914"/>
            <a:ext cx="1177741" cy="400079"/>
          </a:xfrm>
          <a:prstGeom prst="rect">
            <a:avLst/>
          </a:prstGeom>
          <a:noFill/>
          <a:ln>
            <a:noFill/>
          </a:ln>
        </p:spPr>
        <p:txBody>
          <a:bodyPr spcFirstLastPara="1" wrap="square" lIns="91425" tIns="91425" rIns="91425" bIns="91425" rtlCol="0" anchor="b" anchorCtr="0">
            <a:spAutoFit/>
          </a:bodyPr>
          <a:lstStyle/>
          <a:p>
            <a:pPr algn="r"/>
            <a:r>
              <a:rPr lang="en-US" b="1" dirty="0">
                <a:solidFill>
                  <a:srgbClr val="FFFF00"/>
                </a:solidFill>
              </a:rPr>
              <a:t>Simulation</a:t>
            </a:r>
          </a:p>
        </p:txBody>
      </p:sp>
      <p:sp>
        <p:nvSpPr>
          <p:cNvPr id="24" name="Thought Bubble: Cloud 23">
            <a:extLst>
              <a:ext uri="{FF2B5EF4-FFF2-40B4-BE49-F238E27FC236}">
                <a16:creationId xmlns:a16="http://schemas.microsoft.com/office/drawing/2014/main" id="{4BBE4D9C-2552-4D43-BC79-8F6F7B402342}"/>
              </a:ext>
            </a:extLst>
          </p:cNvPr>
          <p:cNvSpPr/>
          <p:nvPr/>
        </p:nvSpPr>
        <p:spPr>
          <a:xfrm>
            <a:off x="3329759" y="1645041"/>
            <a:ext cx="1169190" cy="839465"/>
          </a:xfrm>
          <a:prstGeom prst="cloudCallout">
            <a:avLst>
              <a:gd name="adj1" fmla="val -40208"/>
              <a:gd name="adj2" fmla="val 79163"/>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0DE0C1CE-71C9-4048-A7C4-8206ACB27A70}"/>
              </a:ext>
            </a:extLst>
          </p:cNvPr>
          <p:cNvSpPr txBox="1"/>
          <p:nvPr/>
        </p:nvSpPr>
        <p:spPr>
          <a:xfrm>
            <a:off x="3392857" y="1827979"/>
            <a:ext cx="1156640" cy="400079"/>
          </a:xfrm>
          <a:prstGeom prst="rect">
            <a:avLst/>
          </a:prstGeom>
          <a:noFill/>
          <a:ln>
            <a:noFill/>
          </a:ln>
        </p:spPr>
        <p:txBody>
          <a:bodyPr spcFirstLastPara="1" wrap="square" lIns="91425" tIns="91425" rIns="91425" bIns="91425" rtlCol="0" anchor="b" anchorCtr="0">
            <a:spAutoFit/>
          </a:bodyPr>
          <a:lstStyle/>
          <a:p>
            <a:pPr algn="ctr"/>
            <a:r>
              <a:rPr lang="en-US" b="1" dirty="0">
                <a:solidFill>
                  <a:schemeClr val="bg2"/>
                </a:solidFill>
              </a:rPr>
              <a:t>Although…</a:t>
            </a:r>
          </a:p>
        </p:txBody>
      </p:sp>
      <p:sp>
        <p:nvSpPr>
          <p:cNvPr id="5" name="Not Equal 4">
            <a:extLst>
              <a:ext uri="{FF2B5EF4-FFF2-40B4-BE49-F238E27FC236}">
                <a16:creationId xmlns:a16="http://schemas.microsoft.com/office/drawing/2014/main" id="{978B0800-C59C-4680-B5B4-F071615AD618}"/>
              </a:ext>
            </a:extLst>
          </p:cNvPr>
          <p:cNvSpPr/>
          <p:nvPr/>
        </p:nvSpPr>
        <p:spPr>
          <a:xfrm>
            <a:off x="4250315" y="2258178"/>
            <a:ext cx="2049082" cy="1093345"/>
          </a:xfrm>
          <a:prstGeom prst="mathNotEqual">
            <a:avLst/>
          </a:prstGeom>
          <a:ln>
            <a:solidFill>
              <a:schemeClr val="tx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29FB06CC-3770-41AF-932D-604BB7DB16DE}"/>
              </a:ext>
            </a:extLst>
          </p:cNvPr>
          <p:cNvSpPr txBox="1"/>
          <p:nvPr/>
        </p:nvSpPr>
        <p:spPr>
          <a:xfrm>
            <a:off x="4469107" y="2403246"/>
            <a:ext cx="1315087" cy="400079"/>
          </a:xfrm>
          <a:prstGeom prst="rect">
            <a:avLst/>
          </a:prstGeom>
          <a:noFill/>
          <a:ln>
            <a:noFill/>
          </a:ln>
        </p:spPr>
        <p:txBody>
          <a:bodyPr spcFirstLastPara="1" wrap="square" lIns="91425" tIns="91425" rIns="91425" bIns="91425" rtlCol="0" anchor="b" anchorCtr="0">
            <a:spAutoFit/>
          </a:bodyPr>
          <a:lstStyle/>
          <a:p>
            <a:pPr algn="r"/>
            <a:r>
              <a:rPr lang="en-US" b="1" dirty="0">
                <a:solidFill>
                  <a:schemeClr val="bg2"/>
                </a:solidFill>
              </a:rPr>
              <a:t>However,</a:t>
            </a:r>
          </a:p>
        </p:txBody>
      </p:sp>
    </p:spTree>
    <p:extLst>
      <p:ext uri="{BB962C8B-B14F-4D97-AF65-F5344CB8AC3E}">
        <p14:creationId xmlns:p14="http://schemas.microsoft.com/office/powerpoint/2010/main" val="4072148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Cohesion</a:t>
            </a:r>
          </a:p>
        </p:txBody>
      </p:sp>
    </p:spTree>
    <p:extLst>
      <p:ext uri="{BB962C8B-B14F-4D97-AF65-F5344CB8AC3E}">
        <p14:creationId xmlns:p14="http://schemas.microsoft.com/office/powerpoint/2010/main" val="15485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Cohesion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0"/>
            <a:ext cx="4204500" cy="5143500"/>
          </a:xfrm>
        </p:spPr>
        <p:txBody>
          <a:bodyPr/>
          <a:lstStyle/>
          <a:p>
            <a:pPr>
              <a:spcBef>
                <a:spcPts val="600"/>
              </a:spcBef>
              <a:buFont typeface="Wingdings" panose="05000000000000000000" pitchFamily="2" charset="2"/>
              <a:buChar char="§"/>
            </a:pPr>
            <a:r>
              <a:rPr lang="en-US" b="1" dirty="0"/>
              <a:t>Parallel</a:t>
            </a:r>
            <a:r>
              <a:rPr lang="en-US" dirty="0"/>
              <a:t> structure: lets the reader know what to expect</a:t>
            </a:r>
          </a:p>
          <a:p>
            <a:pPr>
              <a:spcBef>
                <a:spcPts val="600"/>
              </a:spcBef>
              <a:buFont typeface="Wingdings" panose="05000000000000000000" pitchFamily="2" charset="2"/>
              <a:buChar char="§"/>
            </a:pPr>
            <a:r>
              <a:rPr lang="en-US" b="1" dirty="0"/>
              <a:t>Familiar/known</a:t>
            </a:r>
            <a:r>
              <a:rPr lang="en-US" dirty="0"/>
              <a:t> information first, then </a:t>
            </a:r>
            <a:r>
              <a:rPr lang="en-US" b="1" dirty="0"/>
              <a:t>new</a:t>
            </a:r>
            <a:r>
              <a:rPr lang="en-US" dirty="0"/>
              <a:t> information</a:t>
            </a:r>
          </a:p>
          <a:p>
            <a:pPr>
              <a:spcBef>
                <a:spcPts val="600"/>
              </a:spcBef>
              <a:buFont typeface="Wingdings" panose="05000000000000000000" pitchFamily="2" charset="2"/>
              <a:buChar char="§"/>
            </a:pPr>
            <a:r>
              <a:rPr lang="en-US" b="1" dirty="0"/>
              <a:t>Word location </a:t>
            </a:r>
            <a:r>
              <a:rPr lang="en-US" dirty="0"/>
              <a:t>across sentences: shows relationships and allows easy flow</a:t>
            </a:r>
          </a:p>
          <a:p>
            <a:pPr>
              <a:spcBef>
                <a:spcPts val="600"/>
              </a:spcBef>
              <a:buFont typeface="Wingdings" panose="05000000000000000000" pitchFamily="2" charset="2"/>
              <a:buChar char="§"/>
            </a:pPr>
            <a:r>
              <a:rPr lang="en-US" b="1" dirty="0"/>
              <a:t>Key terms</a:t>
            </a:r>
            <a:r>
              <a:rPr lang="en-US" dirty="0"/>
              <a:t>: create </a:t>
            </a:r>
            <a:r>
              <a:rPr lang="en-US" b="1" dirty="0"/>
              <a:t>continuity</a:t>
            </a:r>
          </a:p>
          <a:p>
            <a:pPr>
              <a:spcBef>
                <a:spcPts val="600"/>
              </a:spcBef>
              <a:buFont typeface="Wingdings" panose="05000000000000000000" pitchFamily="2" charset="2"/>
              <a:buChar char="§"/>
            </a:pPr>
            <a:r>
              <a:rPr lang="en-US" b="1" dirty="0"/>
              <a:t>Transitions</a:t>
            </a:r>
          </a:p>
        </p:txBody>
      </p:sp>
    </p:spTree>
    <p:extLst>
      <p:ext uri="{BB962C8B-B14F-4D97-AF65-F5344CB8AC3E}">
        <p14:creationId xmlns:p14="http://schemas.microsoft.com/office/powerpoint/2010/main" val="409043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Parallelism: Keep Your Pattern Consistent</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143800"/>
            <a:ext cx="4572000" cy="5143500"/>
          </a:xfrm>
        </p:spPr>
        <p:txBody>
          <a:bodyPr/>
          <a:lstStyle/>
          <a:p>
            <a:pPr marL="76200" indent="0">
              <a:buNone/>
            </a:pPr>
            <a:r>
              <a:rPr lang="en-US" dirty="0"/>
              <a:t>If you list topics and then expand on each one, talk about each of them in the same order they were introduced, every time. </a:t>
            </a:r>
          </a:p>
          <a:p>
            <a:pPr marL="76200" indent="0">
              <a:buNone/>
            </a:pPr>
            <a:endParaRPr lang="en-US" dirty="0"/>
          </a:p>
          <a:p>
            <a:pPr marL="76200" indent="0">
              <a:buNone/>
            </a:pPr>
            <a:r>
              <a:rPr lang="en-US" dirty="0"/>
              <a:t>Keep your main topic as the focus of your sentences, grammatically as well as thematically. </a:t>
            </a:r>
          </a:p>
          <a:p>
            <a:pPr marL="76200" indent="0">
              <a:buNone/>
            </a:pPr>
            <a:endParaRPr lang="en-US" dirty="0"/>
          </a:p>
          <a:p>
            <a:pPr marL="76200" indent="0">
              <a:buNone/>
            </a:pPr>
            <a:endParaRPr lang="en-US" dirty="0"/>
          </a:p>
        </p:txBody>
      </p:sp>
    </p:spTree>
    <p:extLst>
      <p:ext uri="{BB962C8B-B14F-4D97-AF65-F5344CB8AC3E}">
        <p14:creationId xmlns:p14="http://schemas.microsoft.com/office/powerpoint/2010/main" val="375017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81D7-4923-4B57-A539-631110146F84}"/>
              </a:ext>
            </a:extLst>
          </p:cNvPr>
          <p:cNvSpPr>
            <a:spLocks noGrp="1"/>
          </p:cNvSpPr>
          <p:nvPr>
            <p:ph type="title"/>
          </p:nvPr>
        </p:nvSpPr>
        <p:spPr>
          <a:xfrm>
            <a:off x="416250" y="122360"/>
            <a:ext cx="8311500" cy="635400"/>
          </a:xfrm>
        </p:spPr>
        <p:txBody>
          <a:bodyPr/>
          <a:lstStyle/>
          <a:p>
            <a:r>
              <a:rPr lang="en-US" dirty="0">
                <a:solidFill>
                  <a:srgbClr val="EB5F0C"/>
                </a:solidFill>
                <a:latin typeface="Bodoni"/>
                <a:sym typeface="Bodoni"/>
              </a:rPr>
              <a:t>Parallelism: Topic Order</a:t>
            </a:r>
          </a:p>
        </p:txBody>
      </p:sp>
      <p:sp>
        <p:nvSpPr>
          <p:cNvPr id="3" name="Text Placeholder 2">
            <a:extLst>
              <a:ext uri="{FF2B5EF4-FFF2-40B4-BE49-F238E27FC236}">
                <a16:creationId xmlns:a16="http://schemas.microsoft.com/office/drawing/2014/main" id="{2B77E360-66C2-4109-ADD7-40E6E5AF03AE}"/>
              </a:ext>
            </a:extLst>
          </p:cNvPr>
          <p:cNvSpPr>
            <a:spLocks noGrp="1"/>
          </p:cNvSpPr>
          <p:nvPr>
            <p:ph type="body" idx="1"/>
          </p:nvPr>
        </p:nvSpPr>
        <p:spPr>
          <a:xfrm>
            <a:off x="1056443" y="1219751"/>
            <a:ext cx="7031114" cy="3128090"/>
          </a:xfrm>
        </p:spPr>
        <p:txBody>
          <a:bodyPr/>
          <a:lstStyle/>
          <a:p>
            <a:pPr marL="76200" indent="0">
              <a:buNone/>
            </a:pPr>
            <a:r>
              <a:rPr lang="en-US" sz="2800" b="1" dirty="0"/>
              <a:t>In response to a foreign macromolecule, five different immunoglobulins can be synthesized: IgG, IgM, IgA, </a:t>
            </a:r>
            <a:r>
              <a:rPr lang="en-US" sz="2800" b="1" dirty="0" err="1"/>
              <a:t>IgE</a:t>
            </a:r>
            <a:r>
              <a:rPr lang="en-US" sz="2800" b="1" dirty="0"/>
              <a:t>, or </a:t>
            </a:r>
            <a:r>
              <a:rPr lang="en-US" sz="2800" b="1" dirty="0" err="1"/>
              <a:t>IgD</a:t>
            </a:r>
            <a:r>
              <a:rPr lang="en-US" sz="2800" b="1" dirty="0"/>
              <a:t>. </a:t>
            </a:r>
            <a:r>
              <a:rPr lang="en-US" sz="2800" dirty="0"/>
              <a:t>IgG is the main immunoglobulin in serum. IgM is the first class to appear following exposure to an antigen. IgA…</a:t>
            </a:r>
          </a:p>
          <a:p>
            <a:pPr marL="76200" indent="0" algn="r">
              <a:buNone/>
            </a:pPr>
            <a:endParaRPr lang="en-US" sz="1000" dirty="0"/>
          </a:p>
          <a:p>
            <a:pPr marL="76200" indent="0" algn="r">
              <a:buNone/>
            </a:pPr>
            <a:endParaRPr lang="en-US" sz="1000" dirty="0"/>
          </a:p>
          <a:p>
            <a:pPr marL="76200" indent="0" algn="r">
              <a:buNone/>
            </a:pPr>
            <a:endParaRPr lang="en-US" sz="1000" dirty="0"/>
          </a:p>
          <a:p>
            <a:pPr marL="76200" indent="0" algn="r">
              <a:buNone/>
            </a:pPr>
            <a:endParaRPr lang="en-US" sz="1000" dirty="0"/>
          </a:p>
          <a:p>
            <a:pPr marL="76200" indent="0" algn="r">
              <a:buNone/>
            </a:pPr>
            <a:endParaRPr lang="en-US" sz="1000" dirty="0"/>
          </a:p>
          <a:p>
            <a:pPr marL="76200" indent="0" algn="r">
              <a:buNone/>
            </a:pPr>
            <a:endParaRPr lang="en-US" sz="1000" dirty="0"/>
          </a:p>
          <a:p>
            <a:pPr marL="76200" indent="0" algn="r">
              <a:buNone/>
            </a:pPr>
            <a:r>
              <a:rPr lang="en-US" sz="1000" dirty="0"/>
              <a:t>Hofmann p. 97</a:t>
            </a:r>
          </a:p>
          <a:p>
            <a:pPr marL="76200" indent="0">
              <a:buNone/>
            </a:pPr>
            <a:endParaRPr lang="en-US" sz="2800" dirty="0"/>
          </a:p>
          <a:p>
            <a:pPr marL="76200" indent="0" algn="r">
              <a:buNone/>
            </a:pPr>
            <a:endParaRPr lang="en-US" sz="2800" dirty="0"/>
          </a:p>
          <a:p>
            <a:pPr marL="76200" indent="0" algn="r">
              <a:buNone/>
            </a:pPr>
            <a:endParaRPr lang="en-US" sz="2800" dirty="0"/>
          </a:p>
          <a:p>
            <a:pPr marL="76200" indent="0" algn="r">
              <a:buNone/>
            </a:pPr>
            <a:endParaRPr lang="en-US" sz="2800" dirty="0"/>
          </a:p>
          <a:p>
            <a:pPr marL="76200" indent="0" algn="r">
              <a:buNone/>
            </a:pPr>
            <a:endParaRPr lang="en-US" sz="2800" dirty="0"/>
          </a:p>
          <a:p>
            <a:pPr marL="76200" indent="0" algn="r">
              <a:buNone/>
            </a:pPr>
            <a:r>
              <a:rPr lang="en-US" sz="1200" dirty="0"/>
              <a:t>Hofmann p. 97</a:t>
            </a:r>
          </a:p>
        </p:txBody>
      </p:sp>
    </p:spTree>
    <p:extLst>
      <p:ext uri="{BB962C8B-B14F-4D97-AF65-F5344CB8AC3E}">
        <p14:creationId xmlns:p14="http://schemas.microsoft.com/office/powerpoint/2010/main" val="1536417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A40-F2E0-4096-82A2-75B70E55069A}"/>
              </a:ext>
            </a:extLst>
          </p:cNvPr>
          <p:cNvSpPr>
            <a:spLocks noGrp="1"/>
          </p:cNvSpPr>
          <p:nvPr>
            <p:ph type="title"/>
          </p:nvPr>
        </p:nvSpPr>
        <p:spPr/>
        <p:txBody>
          <a:bodyPr/>
          <a:lstStyle/>
          <a:p>
            <a:r>
              <a:rPr lang="en-US" dirty="0"/>
              <a:t>Parallelism and Sentences</a:t>
            </a:r>
          </a:p>
        </p:txBody>
      </p:sp>
      <p:sp>
        <p:nvSpPr>
          <p:cNvPr id="4" name="Text Placeholder 3">
            <a:extLst>
              <a:ext uri="{FF2B5EF4-FFF2-40B4-BE49-F238E27FC236}">
                <a16:creationId xmlns:a16="http://schemas.microsoft.com/office/drawing/2014/main" id="{F1663C28-7EF7-425A-A311-4C2E91960F98}"/>
              </a:ext>
            </a:extLst>
          </p:cNvPr>
          <p:cNvSpPr>
            <a:spLocks noGrp="1"/>
          </p:cNvSpPr>
          <p:nvPr>
            <p:ph type="body" idx="2"/>
          </p:nvPr>
        </p:nvSpPr>
        <p:spPr/>
        <p:txBody>
          <a:bodyPr/>
          <a:lstStyle/>
          <a:p>
            <a:pPr marL="76200" indent="0">
              <a:buNone/>
            </a:pPr>
            <a:r>
              <a:rPr lang="en-US" dirty="0"/>
              <a:t>To signal the main topic in a paragraph, use the key term as the </a:t>
            </a:r>
            <a:r>
              <a:rPr lang="en-US" b="1" dirty="0"/>
              <a:t>subject</a:t>
            </a:r>
            <a:r>
              <a:rPr lang="en-US" dirty="0"/>
              <a:t> of your sentence. </a:t>
            </a:r>
          </a:p>
          <a:p>
            <a:pPr marL="76200" indent="0">
              <a:buNone/>
            </a:pPr>
            <a:endParaRPr lang="en-US" dirty="0"/>
          </a:p>
          <a:p>
            <a:pPr marL="76200" indent="0">
              <a:buNone/>
            </a:pPr>
            <a:r>
              <a:rPr lang="en-US" dirty="0"/>
              <a:t>(Don’t hide the key term or de-emphasize it.)</a:t>
            </a:r>
          </a:p>
          <a:p>
            <a:pPr marL="76200" indent="0">
              <a:buNone/>
            </a:pPr>
            <a:endParaRPr lang="en-US" dirty="0"/>
          </a:p>
          <a:p>
            <a:pPr marL="76200" indent="0">
              <a:buNone/>
            </a:pPr>
            <a:r>
              <a:rPr lang="en-US" dirty="0"/>
              <a:t>[Subject + Verb + Object]</a:t>
            </a:r>
          </a:p>
        </p:txBody>
      </p:sp>
    </p:spTree>
    <p:extLst>
      <p:ext uri="{BB962C8B-B14F-4D97-AF65-F5344CB8AC3E}">
        <p14:creationId xmlns:p14="http://schemas.microsoft.com/office/powerpoint/2010/main" val="529853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81D7-4923-4B57-A539-631110146F84}"/>
              </a:ext>
            </a:extLst>
          </p:cNvPr>
          <p:cNvSpPr>
            <a:spLocks noGrp="1"/>
          </p:cNvSpPr>
          <p:nvPr>
            <p:ph type="title"/>
          </p:nvPr>
        </p:nvSpPr>
        <p:spPr>
          <a:xfrm>
            <a:off x="416250" y="122360"/>
            <a:ext cx="8311500" cy="635400"/>
          </a:xfrm>
        </p:spPr>
        <p:txBody>
          <a:bodyPr/>
          <a:lstStyle/>
          <a:p>
            <a:r>
              <a:rPr lang="en-US" dirty="0">
                <a:solidFill>
                  <a:srgbClr val="EB5F0C"/>
                </a:solidFill>
                <a:latin typeface="Bodoni"/>
                <a:sym typeface="Bodoni"/>
              </a:rPr>
              <a:t>Parallelism: keep your subject consistent </a:t>
            </a:r>
          </a:p>
        </p:txBody>
      </p:sp>
      <p:sp>
        <p:nvSpPr>
          <p:cNvPr id="3" name="Text Placeholder 2">
            <a:extLst>
              <a:ext uri="{FF2B5EF4-FFF2-40B4-BE49-F238E27FC236}">
                <a16:creationId xmlns:a16="http://schemas.microsoft.com/office/drawing/2014/main" id="{2B77E360-66C2-4109-ADD7-40E6E5AF03AE}"/>
              </a:ext>
            </a:extLst>
          </p:cNvPr>
          <p:cNvSpPr>
            <a:spLocks noGrp="1"/>
          </p:cNvSpPr>
          <p:nvPr>
            <p:ph type="body" idx="1"/>
          </p:nvPr>
        </p:nvSpPr>
        <p:spPr>
          <a:xfrm>
            <a:off x="212500" y="991609"/>
            <a:ext cx="6612250" cy="4018547"/>
          </a:xfrm>
        </p:spPr>
        <p:txBody>
          <a:bodyPr/>
          <a:lstStyle/>
          <a:p>
            <a:pPr marL="76200" indent="0">
              <a:buNone/>
            </a:pPr>
            <a:r>
              <a:rPr lang="en-US" sz="1800" dirty="0">
                <a:solidFill>
                  <a:schemeClr val="accent1">
                    <a:lumMod val="50000"/>
                  </a:schemeClr>
                </a:solidFill>
              </a:rPr>
              <a:t>These findings suggest that </a:t>
            </a:r>
            <a:r>
              <a:rPr lang="en-US" sz="1800" u="sng" dirty="0">
                <a:solidFill>
                  <a:schemeClr val="accent1">
                    <a:lumMod val="50000"/>
                  </a:schemeClr>
                </a:solidFill>
              </a:rPr>
              <a:t>patients returning from tropical countries</a:t>
            </a:r>
            <a:r>
              <a:rPr lang="en-US" sz="1800" dirty="0">
                <a:solidFill>
                  <a:schemeClr val="accent1">
                    <a:lumMod val="50000"/>
                  </a:schemeClr>
                </a:solidFill>
              </a:rPr>
              <a:t> who show very itchy linear or serpiginous tracked skin eruptions should be tested for larvae of animal hookworms. </a:t>
            </a:r>
          </a:p>
          <a:p>
            <a:pPr marL="76200" indent="0">
              <a:buNone/>
            </a:pPr>
            <a:endParaRPr lang="en-US" sz="1800" dirty="0">
              <a:solidFill>
                <a:schemeClr val="accent1">
                  <a:lumMod val="50000"/>
                </a:schemeClr>
              </a:solidFill>
            </a:endParaRPr>
          </a:p>
          <a:p>
            <a:pPr marL="76200" indent="0">
              <a:buNone/>
            </a:pPr>
            <a:r>
              <a:rPr lang="en-US" sz="1800" u="sng" dirty="0">
                <a:solidFill>
                  <a:schemeClr val="accent6">
                    <a:lumMod val="50000"/>
                  </a:schemeClr>
                </a:solidFill>
              </a:rPr>
              <a:t>Topical ointments</a:t>
            </a:r>
            <a:r>
              <a:rPr lang="en-US" sz="1800" dirty="0">
                <a:solidFill>
                  <a:schemeClr val="accent6">
                    <a:lumMod val="50000"/>
                  </a:schemeClr>
                </a:solidFill>
              </a:rPr>
              <a:t> with an antiparasitic drug such as thiabendazole should be used to treat patients with this disease, known as cutaneous larva </a:t>
            </a:r>
            <a:r>
              <a:rPr lang="en-US" sz="1800" dirty="0" err="1">
                <a:solidFill>
                  <a:schemeClr val="accent6">
                    <a:lumMod val="50000"/>
                  </a:schemeClr>
                </a:solidFill>
              </a:rPr>
              <a:t>migrans</a:t>
            </a:r>
            <a:r>
              <a:rPr lang="en-US" sz="1800" dirty="0">
                <a:solidFill>
                  <a:schemeClr val="accent6">
                    <a:lumMod val="50000"/>
                  </a:schemeClr>
                </a:solidFill>
              </a:rPr>
              <a:t>. </a:t>
            </a:r>
          </a:p>
          <a:p>
            <a:pPr marL="76200" indent="0">
              <a:buNone/>
            </a:pPr>
            <a:endParaRPr lang="en-US" sz="1800" dirty="0">
              <a:solidFill>
                <a:schemeClr val="accent6">
                  <a:lumMod val="50000"/>
                </a:schemeClr>
              </a:solidFill>
            </a:endParaRPr>
          </a:p>
          <a:p>
            <a:pPr marL="76200" indent="0">
              <a:buNone/>
            </a:pPr>
            <a:r>
              <a:rPr lang="en-US" sz="1800" u="sng" dirty="0">
                <a:solidFill>
                  <a:schemeClr val="accent1">
                    <a:lumMod val="50000"/>
                  </a:schemeClr>
                </a:solidFill>
              </a:rPr>
              <a:t>These patients</a:t>
            </a:r>
            <a:r>
              <a:rPr lang="en-US" sz="1800" dirty="0">
                <a:solidFill>
                  <a:schemeClr val="accent1">
                    <a:lumMod val="50000"/>
                  </a:schemeClr>
                </a:solidFill>
              </a:rPr>
              <a:t> often also suffer from complications of the disease such as impetigo and allergic reactions (</a:t>
            </a:r>
            <a:r>
              <a:rPr lang="en-US" sz="1800" dirty="0" err="1">
                <a:solidFill>
                  <a:schemeClr val="accent1">
                    <a:lumMod val="50000"/>
                  </a:schemeClr>
                </a:solidFill>
              </a:rPr>
              <a:t>Heukelbach</a:t>
            </a:r>
            <a:r>
              <a:rPr lang="en-US" sz="1800" dirty="0">
                <a:solidFill>
                  <a:schemeClr val="accent1">
                    <a:lumMod val="50000"/>
                  </a:schemeClr>
                </a:solidFill>
              </a:rPr>
              <a:t> and </a:t>
            </a:r>
            <a:r>
              <a:rPr lang="en-US" sz="1800" dirty="0" err="1">
                <a:solidFill>
                  <a:schemeClr val="accent1">
                    <a:lumMod val="50000"/>
                  </a:schemeClr>
                </a:solidFill>
              </a:rPr>
              <a:t>Feldmeier</a:t>
            </a:r>
            <a:r>
              <a:rPr lang="en-US" sz="1800" dirty="0">
                <a:solidFill>
                  <a:schemeClr val="accent1">
                    <a:lumMod val="50000"/>
                  </a:schemeClr>
                </a:solidFill>
              </a:rPr>
              <a:t>, 2008).</a:t>
            </a:r>
            <a:endParaRPr lang="en-US" sz="1800" dirty="0">
              <a:solidFill>
                <a:schemeClr val="accent6">
                  <a:lumMod val="50000"/>
                </a:schemeClr>
              </a:solidFill>
              <a:latin typeface="Franklin Gothic" panose="020B0604020202020204" charset="0"/>
              <a:cs typeface="Franklin Gothic" panose="020B0604020202020204" charset="0"/>
            </a:endParaRPr>
          </a:p>
          <a:p>
            <a:pPr marL="76200" indent="0">
              <a:buNone/>
            </a:pPr>
            <a:endParaRPr lang="en-US" sz="1800" dirty="0">
              <a:solidFill>
                <a:schemeClr val="accent6">
                  <a:lumMod val="50000"/>
                </a:schemeClr>
              </a:solidFill>
              <a:latin typeface="Franklin Gothic" panose="020B0604020202020204" charset="0"/>
              <a:cs typeface="Franklin Gothic" panose="020B0604020202020204" charset="0"/>
            </a:endParaRPr>
          </a:p>
          <a:p>
            <a:pPr marL="76200" indent="0">
              <a:buNone/>
            </a:pPr>
            <a:endParaRPr lang="en-US" sz="1800" dirty="0">
              <a:solidFill>
                <a:schemeClr val="accent6">
                  <a:lumMod val="50000"/>
                </a:schemeClr>
              </a:solidFill>
              <a:latin typeface="Franklin Gothic" panose="020B0604020202020204" charset="0"/>
              <a:cs typeface="Franklin Gothic" panose="020B0604020202020204" charset="0"/>
            </a:endParaRPr>
          </a:p>
          <a:p>
            <a:pPr marL="76200" indent="0">
              <a:buNone/>
            </a:pPr>
            <a:endParaRPr lang="en-US" sz="1200" dirty="0">
              <a:solidFill>
                <a:schemeClr val="accent1">
                  <a:lumMod val="50000"/>
                </a:schemeClr>
              </a:solidFill>
              <a:latin typeface="Franklin Gothic" panose="020B0604020202020204" charset="0"/>
              <a:cs typeface="Franklin Gothic" panose="020B0604020202020204" charset="0"/>
            </a:endParaRPr>
          </a:p>
          <a:p>
            <a:pPr marL="76200" indent="0">
              <a:buNone/>
            </a:pPr>
            <a:endParaRPr lang="en-US" sz="1800" dirty="0">
              <a:solidFill>
                <a:schemeClr val="accent1">
                  <a:lumMod val="50000"/>
                </a:schemeClr>
              </a:solidFill>
            </a:endParaRPr>
          </a:p>
        </p:txBody>
      </p:sp>
      <p:sp>
        <p:nvSpPr>
          <p:cNvPr id="4" name="TextBox 3">
            <a:extLst>
              <a:ext uri="{FF2B5EF4-FFF2-40B4-BE49-F238E27FC236}">
                <a16:creationId xmlns:a16="http://schemas.microsoft.com/office/drawing/2014/main" id="{4A812F9D-5210-4775-B3BF-E65B7EB7F425}"/>
              </a:ext>
            </a:extLst>
          </p:cNvPr>
          <p:cNvSpPr txBox="1"/>
          <p:nvPr/>
        </p:nvSpPr>
        <p:spPr>
          <a:xfrm>
            <a:off x="992190" y="4035691"/>
            <a:ext cx="6612250" cy="1107965"/>
          </a:xfrm>
          <a:prstGeom prst="rect">
            <a:avLst/>
          </a:prstGeom>
          <a:solidFill>
            <a:schemeClr val="bg1"/>
          </a:solidFill>
          <a:ln>
            <a:noFill/>
          </a:ln>
        </p:spPr>
        <p:txBody>
          <a:bodyPr spcFirstLastPara="1" wrap="square" lIns="91425" tIns="91425" rIns="91425" bIns="91425" rtlCol="0" anchor="b" anchorCtr="0">
            <a:spAutoFit/>
          </a:bodyPr>
          <a:lstStyle/>
          <a:p>
            <a:r>
              <a:rPr lang="en-US" sz="2000" u="sng" dirty="0">
                <a:solidFill>
                  <a:schemeClr val="accent6">
                    <a:lumMod val="50000"/>
                  </a:schemeClr>
                </a:solidFill>
                <a:latin typeface="Franklin Gothic" panose="020B0604020202020204" charset="0"/>
                <a:cs typeface="Franklin Gothic" panose="020B0604020202020204" charset="0"/>
              </a:rPr>
              <a:t>Patients with this disease</a:t>
            </a:r>
            <a:r>
              <a:rPr lang="en-US" sz="2000" dirty="0">
                <a:solidFill>
                  <a:schemeClr val="accent6">
                    <a:lumMod val="50000"/>
                  </a:schemeClr>
                </a:solidFill>
                <a:latin typeface="Franklin Gothic" panose="020B0604020202020204" charset="0"/>
                <a:cs typeface="Franklin Gothic" panose="020B0604020202020204" charset="0"/>
              </a:rPr>
              <a:t>, known as cutaneous larva </a:t>
            </a:r>
            <a:r>
              <a:rPr lang="en-US" sz="2000" dirty="0" err="1">
                <a:solidFill>
                  <a:schemeClr val="accent6">
                    <a:lumMod val="50000"/>
                  </a:schemeClr>
                </a:solidFill>
                <a:latin typeface="Franklin Gothic" panose="020B0604020202020204" charset="0"/>
                <a:cs typeface="Franklin Gothic" panose="020B0604020202020204" charset="0"/>
              </a:rPr>
              <a:t>migrans</a:t>
            </a:r>
            <a:r>
              <a:rPr lang="en-US" sz="2000" dirty="0">
                <a:solidFill>
                  <a:schemeClr val="accent6">
                    <a:lumMod val="50000"/>
                  </a:schemeClr>
                </a:solidFill>
                <a:latin typeface="Franklin Gothic" panose="020B0604020202020204" charset="0"/>
                <a:cs typeface="Franklin Gothic" panose="020B0604020202020204" charset="0"/>
              </a:rPr>
              <a:t>, should be treated with an antiparasitic drug such as thiabendazole. </a:t>
            </a:r>
          </a:p>
        </p:txBody>
      </p:sp>
      <p:sp>
        <p:nvSpPr>
          <p:cNvPr id="5" name="TextBox 4">
            <a:extLst>
              <a:ext uri="{FF2B5EF4-FFF2-40B4-BE49-F238E27FC236}">
                <a16:creationId xmlns:a16="http://schemas.microsoft.com/office/drawing/2014/main" id="{BBCC0F5C-6517-4BD0-AE3E-F5EC5E54D98B}"/>
              </a:ext>
            </a:extLst>
          </p:cNvPr>
          <p:cNvSpPr txBox="1"/>
          <p:nvPr/>
        </p:nvSpPr>
        <p:spPr>
          <a:xfrm>
            <a:off x="6440964" y="1542545"/>
            <a:ext cx="2703036" cy="3600955"/>
          </a:xfrm>
          <a:prstGeom prst="rect">
            <a:avLst/>
          </a:prstGeom>
          <a:noFill/>
          <a:ln>
            <a:noFill/>
          </a:ln>
        </p:spPr>
        <p:txBody>
          <a:bodyPr spcFirstLastPara="1" wrap="square" lIns="91425" tIns="91425" rIns="91425" bIns="91425" rtlCol="0" anchor="b" anchorCtr="0">
            <a:spAutoFit/>
          </a:bodyPr>
          <a:lstStyle/>
          <a:p>
            <a:pPr algn="r"/>
            <a:r>
              <a:rPr lang="en-US" sz="1800" dirty="0">
                <a:solidFill>
                  <a:schemeClr val="accent1">
                    <a:lumMod val="50000"/>
                  </a:schemeClr>
                </a:solidFill>
                <a:latin typeface="Franklin Gothic"/>
                <a:cs typeface="Franklin Gothic"/>
                <a:sym typeface="Franklin Gothic"/>
              </a:rPr>
              <a:t>S = patients returning from tropical countries</a:t>
            </a:r>
          </a:p>
          <a:p>
            <a:pPr algn="r"/>
            <a:endParaRPr lang="en-US" sz="1800" dirty="0">
              <a:latin typeface="Franklin Gothic" panose="020B0604020202020204" charset="0"/>
              <a:cs typeface="Franklin Gothic" panose="020B0604020202020204" charset="0"/>
            </a:endParaRPr>
          </a:p>
          <a:p>
            <a:pPr algn="r"/>
            <a:endParaRPr lang="en-US" sz="900" dirty="0">
              <a:latin typeface="Franklin Gothic" panose="020B0604020202020204" charset="0"/>
              <a:cs typeface="Franklin Gothic" panose="020B0604020202020204" charset="0"/>
            </a:endParaRPr>
          </a:p>
          <a:p>
            <a:pPr algn="r"/>
            <a:endParaRPr lang="en-US" sz="900" dirty="0">
              <a:latin typeface="Franklin Gothic" panose="020B0604020202020204" charset="0"/>
              <a:cs typeface="Franklin Gothic" panose="020B0604020202020204" charset="0"/>
            </a:endParaRPr>
          </a:p>
          <a:p>
            <a:pPr algn="r"/>
            <a:r>
              <a:rPr lang="en-US" sz="1800" dirty="0">
                <a:solidFill>
                  <a:schemeClr val="accent6">
                    <a:lumMod val="50000"/>
                  </a:schemeClr>
                </a:solidFill>
                <a:latin typeface="Franklin Gothic"/>
                <a:cs typeface="Franklin Gothic"/>
                <a:sym typeface="Franklin Gothic"/>
              </a:rPr>
              <a:t>S = Topical ointments</a:t>
            </a:r>
          </a:p>
          <a:p>
            <a:pPr algn="r"/>
            <a:endParaRPr lang="en-US" sz="1800" dirty="0">
              <a:latin typeface="Franklin Gothic" panose="020B0604020202020204" charset="0"/>
              <a:cs typeface="Franklin Gothic" panose="020B0604020202020204" charset="0"/>
            </a:endParaRPr>
          </a:p>
          <a:p>
            <a:pPr algn="r"/>
            <a:endParaRPr lang="en-US" sz="1800" dirty="0">
              <a:latin typeface="Franklin Gothic" panose="020B0604020202020204" charset="0"/>
              <a:cs typeface="Franklin Gothic" panose="020B0604020202020204" charset="0"/>
            </a:endParaRPr>
          </a:p>
          <a:p>
            <a:pPr algn="r"/>
            <a:r>
              <a:rPr lang="en-US" sz="1800" dirty="0">
                <a:solidFill>
                  <a:schemeClr val="accent1">
                    <a:lumMod val="50000"/>
                  </a:schemeClr>
                </a:solidFill>
                <a:latin typeface="Franklin Gothic"/>
                <a:cs typeface="Franklin Gothic"/>
              </a:rPr>
              <a:t>S = These patients</a:t>
            </a:r>
          </a:p>
          <a:p>
            <a:pPr algn="r"/>
            <a:endParaRPr lang="en-US" sz="1800" dirty="0">
              <a:latin typeface="Franklin Gothic" panose="020B0604020202020204" charset="0"/>
              <a:cs typeface="Franklin Gothic" panose="020B0604020202020204" charset="0"/>
            </a:endParaRPr>
          </a:p>
          <a:p>
            <a:pPr algn="r"/>
            <a:endParaRPr lang="en-US" sz="1800" dirty="0">
              <a:latin typeface="Franklin Gothic" panose="020B0604020202020204" charset="0"/>
              <a:cs typeface="Franklin Gothic" panose="020B0604020202020204" charset="0"/>
            </a:endParaRPr>
          </a:p>
          <a:p>
            <a:pPr algn="r"/>
            <a:endParaRPr lang="en-US" sz="1800" dirty="0">
              <a:latin typeface="Franklin Gothic" panose="020B0604020202020204" charset="0"/>
              <a:cs typeface="Franklin Gothic" panose="020B0604020202020204" charset="0"/>
            </a:endParaRPr>
          </a:p>
          <a:p>
            <a:pPr algn="r"/>
            <a:r>
              <a:rPr lang="en-US" sz="1200" dirty="0" err="1">
                <a:solidFill>
                  <a:schemeClr val="accent1">
                    <a:lumMod val="50000"/>
                  </a:schemeClr>
                </a:solidFill>
                <a:latin typeface="Franklin Gothic" panose="020B0604020202020204" charset="0"/>
                <a:cs typeface="Franklin Gothic" panose="020B0604020202020204" charset="0"/>
              </a:rPr>
              <a:t>Heukelbach</a:t>
            </a:r>
            <a:r>
              <a:rPr lang="en-US" sz="1200" dirty="0">
                <a:solidFill>
                  <a:schemeClr val="accent1">
                    <a:lumMod val="50000"/>
                  </a:schemeClr>
                </a:solidFill>
                <a:latin typeface="Franklin Gothic" panose="020B0604020202020204" charset="0"/>
                <a:cs typeface="Franklin Gothic" panose="020B0604020202020204" charset="0"/>
              </a:rPr>
              <a:t> and </a:t>
            </a:r>
            <a:r>
              <a:rPr lang="en-US" sz="1200" dirty="0" err="1">
                <a:solidFill>
                  <a:schemeClr val="accent1">
                    <a:lumMod val="50000"/>
                  </a:schemeClr>
                </a:solidFill>
                <a:latin typeface="Franklin Gothic" panose="020B0604020202020204" charset="0"/>
                <a:cs typeface="Franklin Gothic" panose="020B0604020202020204" charset="0"/>
              </a:rPr>
              <a:t>Feldmeier</a:t>
            </a:r>
            <a:r>
              <a:rPr lang="en-US" sz="1200" dirty="0">
                <a:solidFill>
                  <a:schemeClr val="accent1">
                    <a:lumMod val="50000"/>
                  </a:schemeClr>
                </a:solidFill>
                <a:latin typeface="Franklin Gothic" panose="020B0604020202020204" charset="0"/>
                <a:cs typeface="Franklin Gothic" panose="020B0604020202020204" charset="0"/>
              </a:rPr>
              <a:t> (2008), example adapted from Hofmann p. 98</a:t>
            </a:r>
          </a:p>
        </p:txBody>
      </p:sp>
    </p:spTree>
    <p:extLst>
      <p:ext uri="{BB962C8B-B14F-4D97-AF65-F5344CB8AC3E}">
        <p14:creationId xmlns:p14="http://schemas.microsoft.com/office/powerpoint/2010/main" val="8692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B210-039D-4BC3-8323-93F7E166A60B}"/>
              </a:ext>
            </a:extLst>
          </p:cNvPr>
          <p:cNvSpPr>
            <a:spLocks noGrp="1"/>
          </p:cNvSpPr>
          <p:nvPr>
            <p:ph type="title"/>
          </p:nvPr>
        </p:nvSpPr>
        <p:spPr>
          <a:xfrm>
            <a:off x="167640" y="83622"/>
            <a:ext cx="8900160" cy="635400"/>
          </a:xfrm>
        </p:spPr>
        <p:txBody>
          <a:bodyPr/>
          <a:lstStyle/>
          <a:p>
            <a:r>
              <a:rPr lang="en-US" sz="2600" dirty="0">
                <a:solidFill>
                  <a:srgbClr val="EB5F0C"/>
                </a:solidFill>
                <a:latin typeface="Franklin Gothic" panose="020B0604020202020204" charset="0"/>
                <a:cs typeface="Franklin Gothic" panose="020B0604020202020204" charset="0"/>
                <a:sym typeface="Bodoni"/>
              </a:rPr>
              <a:t>Move from Familiar </a:t>
            </a:r>
            <a:r>
              <a:rPr lang="en-US" sz="2600" dirty="0">
                <a:solidFill>
                  <a:srgbClr val="EB5F0C"/>
                </a:solidFill>
                <a:latin typeface="Franklin Gothic" panose="020B0604020202020204" charset="0"/>
                <a:cs typeface="Franklin Gothic" panose="020B0604020202020204" charset="0"/>
                <a:sym typeface="Wingdings" panose="05000000000000000000" pitchFamily="2" charset="2"/>
              </a:rPr>
              <a:t>to New Info Within &amp; Across Sentences</a:t>
            </a:r>
            <a:endParaRPr lang="en-US" sz="2600" dirty="0">
              <a:latin typeface="Franklin Gothic" panose="020B0604020202020204" charset="0"/>
              <a:cs typeface="Franklin Gothic" panose="020B0604020202020204" charset="0"/>
            </a:endParaRPr>
          </a:p>
        </p:txBody>
      </p:sp>
      <p:sp>
        <p:nvSpPr>
          <p:cNvPr id="3" name="Text Placeholder 2">
            <a:extLst>
              <a:ext uri="{FF2B5EF4-FFF2-40B4-BE49-F238E27FC236}">
                <a16:creationId xmlns:a16="http://schemas.microsoft.com/office/drawing/2014/main" id="{397B7FFD-7494-4702-8689-4B5CB434F952}"/>
              </a:ext>
            </a:extLst>
          </p:cNvPr>
          <p:cNvSpPr>
            <a:spLocks noGrp="1"/>
          </p:cNvSpPr>
          <p:nvPr>
            <p:ph type="body" idx="1"/>
          </p:nvPr>
        </p:nvSpPr>
        <p:spPr>
          <a:xfrm>
            <a:off x="4073236" y="1183377"/>
            <a:ext cx="4829695" cy="3498000"/>
          </a:xfrm>
        </p:spPr>
        <p:txBody>
          <a:bodyPr/>
          <a:lstStyle/>
          <a:p>
            <a:pPr marL="76200" indent="0">
              <a:lnSpc>
                <a:spcPct val="200000"/>
              </a:lnSpc>
              <a:spcBef>
                <a:spcPts val="600"/>
              </a:spcBef>
              <a:spcAft>
                <a:spcPts val="600"/>
              </a:spcAft>
              <a:buNone/>
            </a:pPr>
            <a:r>
              <a:rPr lang="en-US" b="1" dirty="0">
                <a:solidFill>
                  <a:srgbClr val="E46E20"/>
                </a:solidFill>
              </a:rPr>
              <a:t>Familiar X……</a:t>
            </a:r>
            <a:r>
              <a:rPr lang="en-US" b="1" dirty="0">
                <a:solidFill>
                  <a:schemeClr val="tx1">
                    <a:lumMod val="75000"/>
                  </a:schemeClr>
                </a:solidFill>
              </a:rPr>
              <a:t>………</a:t>
            </a:r>
            <a:r>
              <a:rPr lang="en-US" b="1" dirty="0">
                <a:solidFill>
                  <a:srgbClr val="FF0000"/>
                </a:solidFill>
              </a:rPr>
              <a:t>…….new XY. XY………</a:t>
            </a:r>
            <a:r>
              <a:rPr lang="en-US" b="1" dirty="0">
                <a:solidFill>
                  <a:srgbClr val="FF3399"/>
                </a:solidFill>
              </a:rPr>
              <a:t>………</a:t>
            </a:r>
            <a:r>
              <a:rPr lang="en-US" b="1" dirty="0">
                <a:solidFill>
                  <a:srgbClr val="FF00FF"/>
                </a:solidFill>
              </a:rPr>
              <a:t>…….new Z.</a:t>
            </a:r>
            <a:r>
              <a:rPr lang="en-US" b="1" dirty="0"/>
              <a:t> </a:t>
            </a:r>
            <a:r>
              <a:rPr lang="en-US" b="1" dirty="0">
                <a:solidFill>
                  <a:srgbClr val="FF00FF"/>
                </a:solidFill>
              </a:rPr>
              <a:t>Takeaway about Z. </a:t>
            </a:r>
          </a:p>
        </p:txBody>
      </p:sp>
      <p:sp>
        <p:nvSpPr>
          <p:cNvPr id="4" name="TextBox 3">
            <a:extLst>
              <a:ext uri="{FF2B5EF4-FFF2-40B4-BE49-F238E27FC236}">
                <a16:creationId xmlns:a16="http://schemas.microsoft.com/office/drawing/2014/main" id="{AD63E582-950C-48C0-8347-4D71CB37045C}"/>
              </a:ext>
            </a:extLst>
          </p:cNvPr>
          <p:cNvSpPr txBox="1"/>
          <p:nvPr/>
        </p:nvSpPr>
        <p:spPr>
          <a:xfrm>
            <a:off x="532014" y="1183377"/>
            <a:ext cx="2693324" cy="3631733"/>
          </a:xfrm>
          <a:prstGeom prst="rect">
            <a:avLst/>
          </a:prstGeom>
          <a:noFill/>
          <a:ln>
            <a:noFill/>
          </a:ln>
        </p:spPr>
        <p:txBody>
          <a:bodyPr spcFirstLastPara="1" wrap="square" lIns="91425" tIns="91425" rIns="91425" bIns="91425" rtlCol="0" anchor="b" anchorCtr="0">
            <a:spAutoFit/>
          </a:bodyPr>
          <a:lstStyle/>
          <a:p>
            <a:pPr marL="457200" indent="-457200">
              <a:buClrTx/>
              <a:buFont typeface="Arial" panose="020B0604020202020204" pitchFamily="34" charset="0"/>
              <a:buChar char="•"/>
            </a:pPr>
            <a:r>
              <a:rPr lang="en-US" sz="2800" b="1" dirty="0">
                <a:solidFill>
                  <a:schemeClr val="bg2"/>
                </a:solidFill>
                <a:latin typeface="Franklin Gothic" panose="020B0604020202020204" charset="0"/>
                <a:cs typeface="Franklin Gothic" panose="020B0604020202020204" charset="0"/>
                <a:sym typeface="Franklin Gothic"/>
              </a:rPr>
              <a:t>Old/familiar info at beginning of sentence</a:t>
            </a:r>
          </a:p>
          <a:p>
            <a:pPr marL="457200" indent="-457200">
              <a:buClrTx/>
              <a:buFont typeface="Arial" panose="020B0604020202020204" pitchFamily="34" charset="0"/>
              <a:buChar char="•"/>
            </a:pPr>
            <a:endParaRPr lang="en-US" sz="2800" b="1" dirty="0">
              <a:solidFill>
                <a:schemeClr val="bg2"/>
              </a:solidFill>
              <a:latin typeface="Franklin Gothic" panose="020B0604020202020204" charset="0"/>
              <a:cs typeface="Franklin Gothic" panose="020B0604020202020204" charset="0"/>
              <a:sym typeface="Franklin Gothic"/>
            </a:endParaRPr>
          </a:p>
          <a:p>
            <a:pPr marL="457200" indent="-457200">
              <a:buClrTx/>
              <a:buFont typeface="Arial" panose="020B0604020202020204" pitchFamily="34" charset="0"/>
              <a:buChar char="•"/>
            </a:pPr>
            <a:r>
              <a:rPr lang="en-US" sz="2800" b="1" dirty="0">
                <a:solidFill>
                  <a:schemeClr val="bg2"/>
                </a:solidFill>
                <a:latin typeface="Franklin Gothic" panose="020B0604020202020204" charset="0"/>
                <a:cs typeface="Franklin Gothic" panose="020B0604020202020204" charset="0"/>
                <a:sym typeface="Franklin Gothic"/>
              </a:rPr>
              <a:t>New info at end of sentence</a:t>
            </a:r>
          </a:p>
        </p:txBody>
      </p:sp>
    </p:spTree>
    <p:extLst>
      <p:ext uri="{BB962C8B-B14F-4D97-AF65-F5344CB8AC3E}">
        <p14:creationId xmlns:p14="http://schemas.microsoft.com/office/powerpoint/2010/main" val="194044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Principles</a:t>
            </a:r>
          </a:p>
        </p:txBody>
      </p:sp>
    </p:spTree>
    <p:extLst>
      <p:ext uri="{BB962C8B-B14F-4D97-AF65-F5344CB8AC3E}">
        <p14:creationId xmlns:p14="http://schemas.microsoft.com/office/powerpoint/2010/main" val="4107052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7D0FB-CD85-44C4-B4F0-418BA2E37790}"/>
              </a:ext>
            </a:extLst>
          </p:cNvPr>
          <p:cNvSpPr>
            <a:spLocks noGrp="1"/>
          </p:cNvSpPr>
          <p:nvPr>
            <p:ph type="body" idx="1"/>
          </p:nvPr>
        </p:nvSpPr>
        <p:spPr>
          <a:xfrm>
            <a:off x="362992" y="1089080"/>
            <a:ext cx="8418016" cy="3498000"/>
          </a:xfrm>
        </p:spPr>
        <p:txBody>
          <a:bodyPr/>
          <a:lstStyle/>
          <a:p>
            <a:pPr marL="0" marR="0" indent="0">
              <a:spcBef>
                <a:spcPts val="0"/>
              </a:spcBef>
              <a:spcAft>
                <a:spcPts val="1200"/>
              </a:spcAft>
              <a:buNone/>
            </a:pPr>
            <a:r>
              <a:rPr lang="en-US" sz="2200" dirty="0">
                <a:solidFill>
                  <a:srgbClr val="000000"/>
                </a:solidFill>
                <a:effectLst/>
                <a:latin typeface="Times New Roman" panose="02020603050405020304" pitchFamily="18" charset="0"/>
                <a:ea typeface="Times New Roman" panose="02020603050405020304" pitchFamily="18" charset="0"/>
              </a:rPr>
              <a:t>Analysts are able to use more sophisticated shape metrics to describe objects. For instance, the shape proportion and encircled image-histogram (SPEI) algorithm produces two metrics: shape proportion (SP) and encircled image-histogram (EI)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a:solidFill>
                  <a:srgbClr val="000000"/>
                </a:solidFill>
                <a:effectLst/>
                <a:latin typeface="Times New Roman" panose="02020603050405020304" pitchFamily="18" charset="0"/>
                <a:ea typeface="Times New Roman" panose="02020603050405020304" pitchFamily="18" charset="0"/>
              </a:rPr>
              <a:t>The SPEI algorithm essentially puts the object in the minimally encompassing circle. Next, the object is then placed inside the minimal encompassing square. Visual representations of the SPEI algorithm are provided in Figure X. The SP is the proportion of area of the object divided by the area of the square found by SPEI. The EI is the area of the object and the area of the square found by SPEI minus the area of the object.</a:t>
            </a:r>
          </a:p>
          <a:p>
            <a:pPr marL="0" marR="0" indent="0" algn="r">
              <a:spcBef>
                <a:spcPts val="0"/>
              </a:spcBef>
              <a:spcAft>
                <a:spcPts val="1200"/>
              </a:spcAft>
              <a:buNone/>
            </a:pPr>
            <a:r>
              <a:rPr lang="en-US" sz="1050" dirty="0"/>
              <a:t>Example adapted from the work of Billy F. Lamberti, PhD. </a:t>
            </a:r>
            <a:endParaRPr lang="en-US" sz="2200" dirty="0">
              <a:effectLst/>
              <a:latin typeface="Times New Roman" panose="02020603050405020304" pitchFamily="18" charset="0"/>
              <a:ea typeface="Calibri" panose="020F0502020204030204" pitchFamily="34" charset="0"/>
            </a:endParaRPr>
          </a:p>
          <a:p>
            <a:pPr marL="76200" indent="0">
              <a:spcAft>
                <a:spcPts val="1200"/>
              </a:spcAft>
              <a:buNone/>
            </a:pPr>
            <a:endParaRPr lang="en-US" sz="2200" dirty="0"/>
          </a:p>
        </p:txBody>
      </p:sp>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4400" dirty="0">
                <a:solidFill>
                  <a:srgbClr val="EB5F0C"/>
                </a:solidFill>
                <a:latin typeface="Bodoni"/>
                <a:sym typeface="Bodoni"/>
              </a:rPr>
              <a:t>Example Paragraph</a:t>
            </a:r>
          </a:p>
        </p:txBody>
      </p:sp>
    </p:spTree>
    <p:extLst>
      <p:ext uri="{BB962C8B-B14F-4D97-AF65-F5344CB8AC3E}">
        <p14:creationId xmlns:p14="http://schemas.microsoft.com/office/powerpoint/2010/main" val="3796102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7D0FB-CD85-44C4-B4F0-418BA2E37790}"/>
              </a:ext>
            </a:extLst>
          </p:cNvPr>
          <p:cNvSpPr>
            <a:spLocks noGrp="1"/>
          </p:cNvSpPr>
          <p:nvPr>
            <p:ph type="body" idx="1"/>
          </p:nvPr>
        </p:nvSpPr>
        <p:spPr>
          <a:xfrm>
            <a:off x="725984" y="822750"/>
            <a:ext cx="8418016" cy="3498000"/>
          </a:xfrm>
        </p:spPr>
        <p:txBody>
          <a:bodyPr/>
          <a:lstStyle/>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Analysts are able to use more sophisticated shape metrics to describe objects. </a:t>
            </a:r>
          </a:p>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For instance, the shape proportion and encircled image-histogram (SPEI) algorithm produces two metrics: shape proportion (SP) and encircled image-histogram (EI)</a:t>
            </a:r>
            <a:r>
              <a:rPr lang="en-US" sz="1900" dirty="0">
                <a:solidFill>
                  <a:srgbClr val="000000"/>
                </a:solidFill>
                <a:latin typeface="Times New Roman" panose="02020603050405020304" pitchFamily="18" charset="0"/>
                <a:ea typeface="Times New Roman" panose="02020603050405020304" pitchFamily="18" charset="0"/>
              </a:rPr>
              <a:t>. </a:t>
            </a:r>
          </a:p>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The SPEI algorithm essentially puts the object in the minimally encompassing circle. </a:t>
            </a:r>
          </a:p>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Next, the object is then placed inside the minimal encompassing square. </a:t>
            </a:r>
          </a:p>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Visual representations of the SPEI algorithm are provided in Figure X. </a:t>
            </a:r>
          </a:p>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The SP is the proportion of area of the object divided by the area of the square found by SPEI. </a:t>
            </a:r>
          </a:p>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The EI is the area of the object and the area of the square found by SPEI minus the area of the object.</a:t>
            </a:r>
          </a:p>
          <a:p>
            <a:pPr marL="0" marR="0" indent="0">
              <a:spcBef>
                <a:spcPts val="0"/>
              </a:spcBef>
              <a:spcAft>
                <a:spcPts val="1200"/>
              </a:spcAft>
              <a:buNone/>
            </a:pPr>
            <a:endParaRPr lang="en-US" sz="1900" dirty="0">
              <a:effectLst/>
              <a:latin typeface="Times New Roman" panose="02020603050405020304" pitchFamily="18" charset="0"/>
              <a:ea typeface="Calibri" panose="020F0502020204030204" pitchFamily="34" charset="0"/>
            </a:endParaRPr>
          </a:p>
          <a:p>
            <a:pPr marL="76200" indent="0">
              <a:spcAft>
                <a:spcPts val="1200"/>
              </a:spcAft>
              <a:buNone/>
            </a:pPr>
            <a:endParaRPr lang="en-US" sz="1900" dirty="0"/>
          </a:p>
        </p:txBody>
      </p:sp>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7" y="65841"/>
            <a:ext cx="5472044" cy="736309"/>
          </a:xfrm>
        </p:spPr>
        <p:txBody>
          <a:bodyPr/>
          <a:lstStyle/>
          <a:p>
            <a:r>
              <a:rPr lang="en-US" sz="4400" dirty="0">
                <a:solidFill>
                  <a:srgbClr val="EB5F0C"/>
                </a:solidFill>
                <a:latin typeface="Bodoni"/>
                <a:sym typeface="Bodoni"/>
              </a:rPr>
              <a:t>Example Paragraph</a:t>
            </a:r>
          </a:p>
        </p:txBody>
      </p:sp>
      <p:sp>
        <p:nvSpPr>
          <p:cNvPr id="2" name="TextBox 1">
            <a:extLst>
              <a:ext uri="{FF2B5EF4-FFF2-40B4-BE49-F238E27FC236}">
                <a16:creationId xmlns:a16="http://schemas.microsoft.com/office/drawing/2014/main" id="{87976704-EF3C-4A66-BF2B-B5BD64D31BFE}"/>
              </a:ext>
            </a:extLst>
          </p:cNvPr>
          <p:cNvSpPr txBox="1"/>
          <p:nvPr/>
        </p:nvSpPr>
        <p:spPr>
          <a:xfrm>
            <a:off x="223905" y="722191"/>
            <a:ext cx="502078" cy="4616618"/>
          </a:xfrm>
          <a:prstGeom prst="rect">
            <a:avLst/>
          </a:prstGeom>
          <a:noFill/>
          <a:ln>
            <a:noFill/>
          </a:ln>
        </p:spPr>
        <p:txBody>
          <a:bodyPr spcFirstLastPara="1" wrap="square" lIns="91425" tIns="91425" rIns="91425" bIns="91425" rtlCol="0" anchor="b" anchorCtr="0">
            <a:spAutoFit/>
          </a:bodyPr>
          <a:lstStyle/>
          <a:p>
            <a:pPr algn="r"/>
            <a:r>
              <a:rPr lang="en-US" sz="2400" b="1" dirty="0"/>
              <a:t>1</a:t>
            </a:r>
          </a:p>
          <a:p>
            <a:pPr algn="r"/>
            <a:endParaRPr lang="en-US" sz="800" b="1" dirty="0"/>
          </a:p>
          <a:p>
            <a:pPr algn="r"/>
            <a:r>
              <a:rPr lang="en-US" sz="2400" b="1" dirty="0"/>
              <a:t>2</a:t>
            </a:r>
          </a:p>
          <a:p>
            <a:pPr algn="r"/>
            <a:endParaRPr lang="en-US" sz="2400" b="1" dirty="0"/>
          </a:p>
          <a:p>
            <a:pPr algn="r"/>
            <a:r>
              <a:rPr lang="en-US" sz="2400" b="1" dirty="0"/>
              <a:t>3</a:t>
            </a:r>
          </a:p>
          <a:p>
            <a:pPr algn="r"/>
            <a:endParaRPr lang="en-US" sz="2400" b="1" dirty="0"/>
          </a:p>
          <a:p>
            <a:pPr algn="r"/>
            <a:r>
              <a:rPr lang="en-US" sz="2400" b="1" dirty="0"/>
              <a:t>4</a:t>
            </a:r>
          </a:p>
          <a:p>
            <a:pPr algn="r"/>
            <a:r>
              <a:rPr lang="en-US" sz="2400" b="1" dirty="0"/>
              <a:t>5</a:t>
            </a:r>
          </a:p>
          <a:p>
            <a:pPr algn="r"/>
            <a:endParaRPr lang="en-US" sz="800" b="1" dirty="0"/>
          </a:p>
          <a:p>
            <a:pPr algn="r"/>
            <a:endParaRPr lang="en-US" sz="800" b="1" dirty="0"/>
          </a:p>
          <a:p>
            <a:pPr algn="r"/>
            <a:r>
              <a:rPr lang="en-US" sz="2400" b="1" dirty="0"/>
              <a:t>6</a:t>
            </a:r>
          </a:p>
          <a:p>
            <a:pPr algn="r"/>
            <a:endParaRPr lang="en-US" sz="2400" b="1" dirty="0"/>
          </a:p>
          <a:p>
            <a:pPr algn="r"/>
            <a:r>
              <a:rPr lang="en-US" sz="2400" b="1" dirty="0"/>
              <a:t>7</a:t>
            </a:r>
          </a:p>
          <a:p>
            <a:pPr algn="r"/>
            <a:endParaRPr lang="en-US" sz="2400" b="1" dirty="0"/>
          </a:p>
        </p:txBody>
      </p:sp>
      <p:sp>
        <p:nvSpPr>
          <p:cNvPr id="4" name="TextBox 3">
            <a:extLst>
              <a:ext uri="{FF2B5EF4-FFF2-40B4-BE49-F238E27FC236}">
                <a16:creationId xmlns:a16="http://schemas.microsoft.com/office/drawing/2014/main" id="{BACE01A8-F68B-F2E4-D9AA-8477C6862848}"/>
              </a:ext>
            </a:extLst>
          </p:cNvPr>
          <p:cNvSpPr txBox="1"/>
          <p:nvPr/>
        </p:nvSpPr>
        <p:spPr>
          <a:xfrm>
            <a:off x="4667250" y="0"/>
            <a:ext cx="4476750" cy="338524"/>
          </a:xfrm>
          <a:prstGeom prst="rect">
            <a:avLst/>
          </a:prstGeom>
          <a:noFill/>
          <a:ln>
            <a:noFill/>
          </a:ln>
        </p:spPr>
        <p:txBody>
          <a:bodyPr spcFirstLastPara="1" wrap="square" lIns="91425" tIns="91425" rIns="91425" bIns="91425" rtlCol="0" anchor="b" anchorCtr="0">
            <a:spAutoFit/>
          </a:bodyPr>
          <a:lstStyle/>
          <a:p>
            <a:pPr algn="r"/>
            <a:r>
              <a:rPr lang="en-US" sz="1000" dirty="0"/>
              <a:t>Example adapted from the work of Billy F. Lamberti, PhD. </a:t>
            </a:r>
            <a:endParaRPr lang="en-US" sz="1000" b="1" dirty="0"/>
          </a:p>
        </p:txBody>
      </p:sp>
    </p:spTree>
    <p:extLst>
      <p:ext uri="{BB962C8B-B14F-4D97-AF65-F5344CB8AC3E}">
        <p14:creationId xmlns:p14="http://schemas.microsoft.com/office/powerpoint/2010/main" val="81350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7D0FB-CD85-44C4-B4F0-418BA2E37790}"/>
              </a:ext>
            </a:extLst>
          </p:cNvPr>
          <p:cNvSpPr>
            <a:spLocks noGrp="1"/>
          </p:cNvSpPr>
          <p:nvPr>
            <p:ph type="body" idx="1"/>
          </p:nvPr>
        </p:nvSpPr>
        <p:spPr>
          <a:xfrm>
            <a:off x="281864" y="843851"/>
            <a:ext cx="8580270" cy="2985770"/>
          </a:xfrm>
        </p:spPr>
        <p:txBody>
          <a:bodyPr/>
          <a:lstStyle/>
          <a:p>
            <a:pPr marL="0" marR="0" indent="0">
              <a:spcBef>
                <a:spcPts val="0"/>
              </a:spcBef>
              <a:spcAft>
                <a:spcPts val="1200"/>
              </a:spcAft>
              <a:buNone/>
            </a:pPr>
            <a:r>
              <a:rPr lang="en-US" sz="1900" dirty="0">
                <a:solidFill>
                  <a:srgbClr val="000000"/>
                </a:solidFill>
                <a:effectLst/>
                <a:latin typeface="Times New Roman" panose="02020603050405020304" pitchFamily="18" charset="0"/>
                <a:ea typeface="Times New Roman" panose="02020603050405020304" pitchFamily="18" charset="0"/>
              </a:rPr>
              <a:t>Analysts are able to use more sophisticated </a:t>
            </a:r>
            <a:r>
              <a:rPr lang="en-US" sz="1900" b="1" dirty="0">
                <a:solidFill>
                  <a:srgbClr val="000000"/>
                </a:solidFill>
                <a:effectLst/>
                <a:latin typeface="Times New Roman" panose="02020603050405020304" pitchFamily="18" charset="0"/>
                <a:ea typeface="Times New Roman" panose="02020603050405020304" pitchFamily="18" charset="0"/>
              </a:rPr>
              <a:t>shape metrics </a:t>
            </a:r>
            <a:r>
              <a:rPr lang="en-US" sz="1900" dirty="0">
                <a:solidFill>
                  <a:srgbClr val="000000"/>
                </a:solidFill>
                <a:effectLst/>
                <a:latin typeface="Times New Roman" panose="02020603050405020304" pitchFamily="18" charset="0"/>
                <a:ea typeface="Times New Roman" panose="02020603050405020304" pitchFamily="18" charset="0"/>
              </a:rPr>
              <a:t>to describe objects. For instance, the shape proportion and encircled image-histogram </a:t>
            </a:r>
            <a:r>
              <a:rPr lang="en-US" sz="1900" b="1" dirty="0">
                <a:solidFill>
                  <a:srgbClr val="000000"/>
                </a:solidFill>
                <a:effectLst/>
                <a:latin typeface="Times New Roman" panose="02020603050405020304" pitchFamily="18" charset="0"/>
                <a:ea typeface="Times New Roman" panose="02020603050405020304" pitchFamily="18" charset="0"/>
              </a:rPr>
              <a:t>(SPEI) algorithm </a:t>
            </a:r>
            <a:r>
              <a:rPr lang="en-US" sz="1900" dirty="0">
                <a:solidFill>
                  <a:srgbClr val="000000"/>
                </a:solidFill>
                <a:effectLst/>
                <a:latin typeface="Times New Roman" panose="02020603050405020304" pitchFamily="18" charset="0"/>
                <a:ea typeface="Times New Roman" panose="02020603050405020304" pitchFamily="18" charset="0"/>
              </a:rPr>
              <a:t>produces two metrics: </a:t>
            </a:r>
            <a:r>
              <a:rPr lang="en-US" sz="1900" b="1" dirty="0">
                <a:solidFill>
                  <a:srgbClr val="000000"/>
                </a:solidFill>
                <a:effectLst/>
                <a:latin typeface="Times New Roman" panose="02020603050405020304" pitchFamily="18" charset="0"/>
                <a:ea typeface="Times New Roman" panose="02020603050405020304" pitchFamily="18" charset="0"/>
              </a:rPr>
              <a:t>shape proportion (SP) and encircled image-histogram (EI)</a:t>
            </a:r>
            <a:r>
              <a:rPr lang="en-US" sz="1900" dirty="0">
                <a:solidFill>
                  <a:srgbClr val="000000"/>
                </a:solidFill>
                <a:latin typeface="Times New Roman" panose="02020603050405020304" pitchFamily="18" charset="0"/>
                <a:ea typeface="Times New Roman" panose="02020603050405020304" pitchFamily="18" charset="0"/>
              </a:rPr>
              <a:t>. </a:t>
            </a:r>
          </a:p>
          <a:p>
            <a:pPr marL="0" marR="0" indent="0">
              <a:spcBef>
                <a:spcPts val="0"/>
              </a:spcBef>
              <a:spcAft>
                <a:spcPts val="1200"/>
              </a:spcAft>
              <a:buNone/>
            </a:pPr>
            <a:r>
              <a:rPr lang="en-US" sz="1900" b="1" dirty="0">
                <a:solidFill>
                  <a:srgbClr val="000000"/>
                </a:solidFill>
                <a:effectLst/>
                <a:latin typeface="Times New Roman" panose="02020603050405020304" pitchFamily="18" charset="0"/>
                <a:ea typeface="Times New Roman" panose="02020603050405020304" pitchFamily="18" charset="0"/>
              </a:rPr>
              <a:t>The SPEI algorithm </a:t>
            </a:r>
            <a:r>
              <a:rPr lang="en-US" sz="1900" dirty="0">
                <a:solidFill>
                  <a:srgbClr val="000000"/>
                </a:solidFill>
                <a:effectLst/>
                <a:latin typeface="Times New Roman" panose="02020603050405020304" pitchFamily="18" charset="0"/>
                <a:ea typeface="Times New Roman" panose="02020603050405020304" pitchFamily="18" charset="0"/>
              </a:rPr>
              <a:t>essentially puts the object in the minimally encompassing circle. Next, the object is then placed inside the minimal encompassing square. Visual representations of the SPEI algorithm are provided in Figure X. </a:t>
            </a:r>
          </a:p>
          <a:p>
            <a:pPr marL="0" marR="0" indent="0">
              <a:spcBef>
                <a:spcPts val="0"/>
              </a:spcBef>
              <a:spcAft>
                <a:spcPts val="1200"/>
              </a:spcAft>
              <a:buNone/>
            </a:pPr>
            <a:r>
              <a:rPr lang="en-US" sz="1900" b="1" dirty="0">
                <a:solidFill>
                  <a:srgbClr val="000000"/>
                </a:solidFill>
                <a:effectLst/>
                <a:latin typeface="Times New Roman" panose="02020603050405020304" pitchFamily="18" charset="0"/>
                <a:ea typeface="Times New Roman" panose="02020603050405020304" pitchFamily="18" charset="0"/>
              </a:rPr>
              <a:t>The SP is </a:t>
            </a:r>
            <a:r>
              <a:rPr lang="en-US" sz="1900" dirty="0">
                <a:solidFill>
                  <a:srgbClr val="000000"/>
                </a:solidFill>
                <a:effectLst/>
                <a:latin typeface="Times New Roman" panose="02020603050405020304" pitchFamily="18" charset="0"/>
                <a:ea typeface="Times New Roman" panose="02020603050405020304" pitchFamily="18" charset="0"/>
              </a:rPr>
              <a:t>the proportion of area of the object divided by the area of the square found by SPEI. </a:t>
            </a:r>
            <a:r>
              <a:rPr lang="en-US" sz="1900" b="1" dirty="0">
                <a:solidFill>
                  <a:srgbClr val="000000"/>
                </a:solidFill>
                <a:effectLst/>
                <a:latin typeface="Times New Roman" panose="02020603050405020304" pitchFamily="18" charset="0"/>
                <a:ea typeface="Times New Roman" panose="02020603050405020304" pitchFamily="18" charset="0"/>
              </a:rPr>
              <a:t>The EI is </a:t>
            </a:r>
            <a:r>
              <a:rPr lang="en-US" sz="1900" dirty="0">
                <a:solidFill>
                  <a:srgbClr val="000000"/>
                </a:solidFill>
                <a:effectLst/>
                <a:latin typeface="Times New Roman" panose="02020603050405020304" pitchFamily="18" charset="0"/>
                <a:ea typeface="Times New Roman" panose="02020603050405020304" pitchFamily="18" charset="0"/>
              </a:rPr>
              <a:t>the area of the object and the area of the square found by SPEI minus the area of the object.</a:t>
            </a:r>
            <a:endParaRPr lang="en-US" sz="1900" dirty="0"/>
          </a:p>
        </p:txBody>
      </p:sp>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4400" dirty="0">
                <a:solidFill>
                  <a:srgbClr val="EB5F0C"/>
                </a:solidFill>
                <a:latin typeface="Bodoni"/>
                <a:sym typeface="Bodoni"/>
              </a:rPr>
              <a:t>Known Info vs. New Info?</a:t>
            </a:r>
          </a:p>
        </p:txBody>
      </p:sp>
      <p:sp>
        <p:nvSpPr>
          <p:cNvPr id="5" name="TextBox 4">
            <a:extLst>
              <a:ext uri="{FF2B5EF4-FFF2-40B4-BE49-F238E27FC236}">
                <a16:creationId xmlns:a16="http://schemas.microsoft.com/office/drawing/2014/main" id="{B2D194D4-2287-49AE-BF40-17238A90B129}"/>
              </a:ext>
            </a:extLst>
          </p:cNvPr>
          <p:cNvSpPr txBox="1"/>
          <p:nvPr/>
        </p:nvSpPr>
        <p:spPr>
          <a:xfrm>
            <a:off x="0" y="3861972"/>
            <a:ext cx="9143999" cy="1215687"/>
          </a:xfrm>
          <a:prstGeom prst="rect">
            <a:avLst/>
          </a:prstGeom>
          <a:noFill/>
          <a:ln>
            <a:noFill/>
          </a:ln>
        </p:spPr>
        <p:txBody>
          <a:bodyPr spcFirstLastPara="1" wrap="square" lIns="91425" tIns="91425" rIns="91425" bIns="91425" rtlCol="0" anchor="b" anchorCtr="0">
            <a:spAutoFit/>
          </a:bodyPr>
          <a:lstStyle/>
          <a:p>
            <a:pPr marL="0" marR="0" indent="0" algn="ctr">
              <a:spcBef>
                <a:spcPts val="0"/>
              </a:spcBef>
              <a:spcAft>
                <a:spcPts val="1200"/>
              </a:spcAft>
              <a:buNone/>
            </a:pPr>
            <a:r>
              <a:rPr lang="en-US" sz="1900" dirty="0">
                <a:solidFill>
                  <a:srgbClr val="000000"/>
                </a:solidFill>
                <a:latin typeface="Times New Roman" panose="02020603050405020304" pitchFamily="18" charset="0"/>
                <a:ea typeface="Times New Roman" panose="02020603050405020304" pitchFamily="18" charset="0"/>
              </a:rPr>
              <a:t>(k</a:t>
            </a:r>
            <a:r>
              <a:rPr lang="en-US" sz="1900" dirty="0">
                <a:solidFill>
                  <a:srgbClr val="000000"/>
                </a:solidFill>
                <a:effectLst/>
                <a:latin typeface="Times New Roman" panose="02020603050405020304" pitchFamily="18" charset="0"/>
                <a:ea typeface="Times New Roman" panose="02020603050405020304" pitchFamily="18" charset="0"/>
              </a:rPr>
              <a:t>nown) shape metrics </a:t>
            </a:r>
            <a:r>
              <a:rPr lang="en-US" sz="19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 (new) SPEI algorithm  (new) SP &amp; (new) EI  (known) SPEI. </a:t>
            </a:r>
          </a:p>
          <a:p>
            <a:pPr marL="0" indent="0" algn="ctr">
              <a:spcAft>
                <a:spcPts val="1200"/>
              </a:spcAft>
              <a:buNone/>
            </a:pPr>
            <a:r>
              <a:rPr lang="en-US" sz="2800" b="1" dirty="0">
                <a:solidFill>
                  <a:srgbClr val="000000"/>
                </a:solidFill>
                <a:effectLst/>
                <a:latin typeface="Times New Roman" panose="02020603050405020304" pitchFamily="18" charset="0"/>
                <a:ea typeface="Times New Roman" panose="02020603050405020304" pitchFamily="18" charset="0"/>
              </a:rPr>
              <a:t>Known A </a:t>
            </a:r>
            <a:r>
              <a:rPr lang="en-US" sz="2800" b="1"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b="1" dirty="0">
                <a:solidFill>
                  <a:srgbClr val="000000"/>
                </a:solidFill>
                <a:effectLst/>
                <a:latin typeface="Times New Roman" panose="02020603050405020304" pitchFamily="18" charset="0"/>
                <a:ea typeface="Times New Roman" panose="02020603050405020304" pitchFamily="18" charset="0"/>
              </a:rPr>
              <a:t> New B. New C</a:t>
            </a:r>
            <a:r>
              <a:rPr lang="en-US" sz="2800" b="1"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a:latin typeface="Times New Roman" panose="02020603050405020304" pitchFamily="18" charset="0"/>
                <a:ea typeface="Times New Roman" panose="02020603050405020304" pitchFamily="18" charset="0"/>
                <a:sym typeface="Wingdings" panose="05000000000000000000" pitchFamily="2" charset="2"/>
              </a:rPr>
              <a:t>K</a:t>
            </a:r>
            <a:r>
              <a:rPr lang="en-US" sz="2800" b="1" dirty="0">
                <a:solidFill>
                  <a:srgbClr val="000000"/>
                </a:solidFill>
                <a:effectLst/>
                <a:latin typeface="Times New Roman" panose="02020603050405020304" pitchFamily="18" charset="0"/>
                <a:ea typeface="Times New Roman" panose="02020603050405020304" pitchFamily="18" charset="0"/>
              </a:rPr>
              <a:t>nown B. Known C. </a:t>
            </a:r>
            <a:endParaRPr lang="en-US" sz="2800" b="1" dirty="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BB4B69CE-80B4-3F2C-6388-54A30B739BB5}"/>
              </a:ext>
            </a:extLst>
          </p:cNvPr>
          <p:cNvSpPr txBox="1"/>
          <p:nvPr/>
        </p:nvSpPr>
        <p:spPr>
          <a:xfrm>
            <a:off x="5772150" y="4897279"/>
            <a:ext cx="3448050" cy="246221"/>
          </a:xfrm>
          <a:prstGeom prst="rect">
            <a:avLst/>
          </a:prstGeom>
          <a:noFill/>
          <a:ln>
            <a:noFill/>
          </a:ln>
        </p:spPr>
        <p:txBody>
          <a:bodyPr wrap="square">
            <a:spAutoFit/>
          </a:bodyPr>
          <a:lstStyle/>
          <a:p>
            <a:r>
              <a:rPr lang="en-US" sz="1000" dirty="0"/>
              <a:t>Example adapted from the work of Billy F. Lamberti, PhD. </a:t>
            </a:r>
          </a:p>
        </p:txBody>
      </p:sp>
    </p:spTree>
    <p:extLst>
      <p:ext uri="{BB962C8B-B14F-4D97-AF65-F5344CB8AC3E}">
        <p14:creationId xmlns:p14="http://schemas.microsoft.com/office/powerpoint/2010/main" val="2712901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7D0FB-CD85-44C4-B4F0-418BA2E37790}"/>
              </a:ext>
            </a:extLst>
          </p:cNvPr>
          <p:cNvSpPr>
            <a:spLocks noGrp="1"/>
          </p:cNvSpPr>
          <p:nvPr>
            <p:ph type="body" idx="1"/>
          </p:nvPr>
        </p:nvSpPr>
        <p:spPr>
          <a:xfrm>
            <a:off x="3535275" y="835893"/>
            <a:ext cx="5624516" cy="1648087"/>
          </a:xfrm>
        </p:spPr>
        <p:txBody>
          <a:bodyPr/>
          <a:lstStyle/>
          <a:p>
            <a:pPr marL="76200" indent="0">
              <a:buNone/>
            </a:pPr>
            <a:r>
              <a:rPr lang="en-US" sz="2000" dirty="0">
                <a:solidFill>
                  <a:srgbClr val="000000"/>
                </a:solidFill>
                <a:effectLst/>
                <a:latin typeface="Times New Roman" panose="02020603050405020304" pitchFamily="18" charset="0"/>
                <a:ea typeface="Times New Roman" panose="02020603050405020304" pitchFamily="18" charset="0"/>
              </a:rPr>
              <a:t>Analysts are able to use more sophisticated shape metrics to describe objects. For instance, the shape proportion and encircled image-histogram (SPEI) algorithm produces two metrics: shape proportion (SP) and encircled image-histogram (EI)</a:t>
            </a:r>
            <a:r>
              <a:rPr lang="en-US" sz="2000" dirty="0">
                <a:solidFill>
                  <a:srgbClr val="000000"/>
                </a:solidFill>
                <a:latin typeface="Times New Roman" panose="02020603050405020304" pitchFamily="18" charset="0"/>
                <a:ea typeface="Times New Roman" panose="02020603050405020304" pitchFamily="18" charset="0"/>
              </a:rPr>
              <a:t>. </a:t>
            </a:r>
            <a:endParaRPr lang="en-US" sz="2000" dirty="0"/>
          </a:p>
        </p:txBody>
      </p:sp>
      <p:sp>
        <p:nvSpPr>
          <p:cNvPr id="5" name="Arrow: Right 4">
            <a:extLst>
              <a:ext uri="{FF2B5EF4-FFF2-40B4-BE49-F238E27FC236}">
                <a16:creationId xmlns:a16="http://schemas.microsoft.com/office/drawing/2014/main" id="{9A04F198-E48E-44FD-BCFF-01A197EB6C25}"/>
              </a:ext>
            </a:extLst>
          </p:cNvPr>
          <p:cNvSpPr/>
          <p:nvPr/>
        </p:nvSpPr>
        <p:spPr>
          <a:xfrm rot="5400000">
            <a:off x="6132249" y="2578861"/>
            <a:ext cx="430567" cy="435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2800" dirty="0">
                <a:solidFill>
                  <a:srgbClr val="EB5F0C"/>
                </a:solidFill>
                <a:latin typeface="Bodoni"/>
                <a:sym typeface="Bodoni"/>
              </a:rPr>
              <a:t>Example Paragraph</a:t>
            </a:r>
          </a:p>
        </p:txBody>
      </p:sp>
      <p:sp>
        <p:nvSpPr>
          <p:cNvPr id="7" name="Text Placeholder 2">
            <a:extLst>
              <a:ext uri="{FF2B5EF4-FFF2-40B4-BE49-F238E27FC236}">
                <a16:creationId xmlns:a16="http://schemas.microsoft.com/office/drawing/2014/main" id="{C08E8960-0ABB-49ED-8F32-A6898E78BB3A}"/>
              </a:ext>
            </a:extLst>
          </p:cNvPr>
          <p:cNvSpPr txBox="1">
            <a:spLocks/>
          </p:cNvSpPr>
          <p:nvPr/>
        </p:nvSpPr>
        <p:spPr>
          <a:xfrm>
            <a:off x="3535275" y="3101098"/>
            <a:ext cx="5624516" cy="164808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666666"/>
              </a:buClr>
              <a:buSzPts val="2400"/>
              <a:buFont typeface="Franklin Gothic"/>
              <a:buChar char="●"/>
              <a:defRPr sz="2400" b="0" i="0" u="none" strike="noStrike" cap="none">
                <a:solidFill>
                  <a:srgbClr val="666666"/>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rgbClr val="666666"/>
              </a:buClr>
              <a:buSzPts val="2200"/>
              <a:buFont typeface="Franklin Gothic"/>
              <a:buChar char="○"/>
              <a:defRPr sz="2200" b="0" i="0" u="none" strike="noStrike" cap="none">
                <a:solidFill>
                  <a:srgbClr val="666666"/>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rgbClr val="666666"/>
              </a:buClr>
              <a:buSzPts val="2000"/>
              <a:buFont typeface="Franklin Gothic"/>
              <a:buChar char="■"/>
              <a:defRPr sz="2000" b="0" i="0" u="none" strike="noStrike" cap="none">
                <a:solidFill>
                  <a:srgbClr val="666666"/>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rgbClr val="666666"/>
              </a:buClr>
              <a:buSzPts val="1900"/>
              <a:buFont typeface="Franklin Gothic"/>
              <a:buChar char="●"/>
              <a:defRPr sz="1900" b="0" i="0" u="none" strike="noStrike" cap="none">
                <a:solidFill>
                  <a:srgbClr val="666666"/>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rgbClr val="666666"/>
              </a:buClr>
              <a:buSzPts val="1800"/>
              <a:buFont typeface="Franklin Gothic"/>
              <a:buChar char="○"/>
              <a:defRPr sz="1800" b="0" i="1" u="none" strike="noStrike" cap="none">
                <a:solidFill>
                  <a:srgbClr val="666666"/>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rgbClr val="666666"/>
              </a:buClr>
              <a:buSzPts val="1600"/>
              <a:buFont typeface="Franklin Gothic"/>
              <a:buChar char="■"/>
              <a:defRPr sz="1600" b="0" i="0" u="none" strike="noStrike" cap="none">
                <a:solidFill>
                  <a:srgbClr val="666666"/>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9pPr>
          </a:lstStyle>
          <a:p>
            <a:pPr marL="76200" indent="0">
              <a:buNone/>
            </a:pPr>
            <a:r>
              <a:rPr lang="en-US" sz="2000" dirty="0">
                <a:solidFill>
                  <a:srgbClr val="000000"/>
                </a:solidFill>
                <a:latin typeface="Times New Roman" panose="02020603050405020304" pitchFamily="18" charset="0"/>
                <a:ea typeface="Times New Roman" panose="02020603050405020304" pitchFamily="18" charset="0"/>
              </a:rPr>
              <a:t>To more accurately describe objects, a</a:t>
            </a:r>
            <a:r>
              <a:rPr lang="en-US" sz="2000" dirty="0">
                <a:solidFill>
                  <a:srgbClr val="000000"/>
                </a:solidFill>
                <a:effectLst/>
                <a:latin typeface="Times New Roman" panose="02020603050405020304" pitchFamily="18" charset="0"/>
                <a:ea typeface="Times New Roman" panose="02020603050405020304" pitchFamily="18" charset="0"/>
              </a:rPr>
              <a:t>nalysts are able to use more sophisticated shape metrics such as shape proportion (SP) and encircled image-histogram (</a:t>
            </a:r>
            <a:r>
              <a:rPr lang="en-US" sz="2000" dirty="0">
                <a:solidFill>
                  <a:srgbClr val="000000"/>
                </a:solidFill>
                <a:latin typeface="Times New Roman" panose="02020603050405020304" pitchFamily="18" charset="0"/>
                <a:ea typeface="Times New Roman" panose="02020603050405020304" pitchFamily="18" charset="0"/>
              </a:rPr>
              <a:t>EI). </a:t>
            </a:r>
            <a:r>
              <a:rPr lang="en-US" sz="2000" b="1" dirty="0">
                <a:solidFill>
                  <a:srgbClr val="000000"/>
                </a:solidFill>
                <a:effectLst/>
                <a:latin typeface="Times New Roman" panose="02020603050405020304" pitchFamily="18" charset="0"/>
                <a:ea typeface="Times New Roman" panose="02020603050405020304" pitchFamily="18" charset="0"/>
              </a:rPr>
              <a:t>These</a:t>
            </a:r>
            <a:r>
              <a:rPr lang="en-US" sz="2000" dirty="0">
                <a:solidFill>
                  <a:srgbClr val="000000"/>
                </a:solidFill>
                <a:effectLst/>
                <a:latin typeface="Times New Roman" panose="02020603050405020304" pitchFamily="18" charset="0"/>
                <a:ea typeface="Times New Roman" panose="02020603050405020304" pitchFamily="18" charset="0"/>
              </a:rPr>
              <a:t> metrics are found using the shape proportion and encircled image-histogram (SPEI) algorithm…</a:t>
            </a:r>
            <a:endParaRPr lang="en-US" sz="2000" dirty="0"/>
          </a:p>
        </p:txBody>
      </p:sp>
      <p:sp>
        <p:nvSpPr>
          <p:cNvPr id="2" name="TextBox 1">
            <a:extLst>
              <a:ext uri="{FF2B5EF4-FFF2-40B4-BE49-F238E27FC236}">
                <a16:creationId xmlns:a16="http://schemas.microsoft.com/office/drawing/2014/main" id="{C861A5E0-2944-47CF-9A25-EB4FBCF20717}"/>
              </a:ext>
            </a:extLst>
          </p:cNvPr>
          <p:cNvSpPr txBox="1"/>
          <p:nvPr/>
        </p:nvSpPr>
        <p:spPr>
          <a:xfrm>
            <a:off x="223906" y="1028309"/>
            <a:ext cx="3076625" cy="1846629"/>
          </a:xfrm>
          <a:prstGeom prst="rect">
            <a:avLst/>
          </a:prstGeom>
          <a:noFill/>
          <a:ln>
            <a:noFill/>
          </a:ln>
        </p:spPr>
        <p:txBody>
          <a:bodyPr spcFirstLastPara="1" wrap="square" lIns="91425" tIns="91425" rIns="91425" bIns="91425" rtlCol="0" anchor="b" anchorCtr="0">
            <a:spAutoFit/>
          </a:bodyPr>
          <a:lstStyle/>
          <a:p>
            <a:r>
              <a:rPr lang="en-US" sz="1800" b="1" dirty="0"/>
              <a:t>To move from known information to new information smoothly, and not jump back and forth, we could rearrange the first two sentences. </a:t>
            </a:r>
          </a:p>
        </p:txBody>
      </p:sp>
      <p:sp>
        <p:nvSpPr>
          <p:cNvPr id="8" name="TextBox 7">
            <a:extLst>
              <a:ext uri="{FF2B5EF4-FFF2-40B4-BE49-F238E27FC236}">
                <a16:creationId xmlns:a16="http://schemas.microsoft.com/office/drawing/2014/main" id="{F5F07BD8-C1E6-41BB-8B51-8086A66A5569}"/>
              </a:ext>
            </a:extLst>
          </p:cNvPr>
          <p:cNvSpPr txBox="1"/>
          <p:nvPr/>
        </p:nvSpPr>
        <p:spPr>
          <a:xfrm>
            <a:off x="223906" y="3330376"/>
            <a:ext cx="3311369" cy="1569630"/>
          </a:xfrm>
          <a:prstGeom prst="rect">
            <a:avLst/>
          </a:prstGeom>
          <a:noFill/>
          <a:ln>
            <a:noFill/>
          </a:ln>
        </p:spPr>
        <p:txBody>
          <a:bodyPr spcFirstLastPara="1" wrap="square" lIns="91425" tIns="91425" rIns="91425" bIns="91425" rtlCol="0" anchor="b" anchorCtr="0">
            <a:spAutoFit/>
          </a:bodyPr>
          <a:lstStyle/>
          <a:p>
            <a:r>
              <a:rPr lang="en-US" sz="1800" b="1" dirty="0"/>
              <a:t>Sentence 1: shape metrics </a:t>
            </a:r>
            <a:r>
              <a:rPr lang="en-US" sz="1800" b="1" dirty="0">
                <a:sym typeface="Wingdings" panose="05000000000000000000" pitchFamily="2" charset="2"/>
              </a:rPr>
              <a:t> specific metrics SP &amp; EI.</a:t>
            </a:r>
          </a:p>
          <a:p>
            <a:endParaRPr lang="en-US" sz="1800" b="1" dirty="0">
              <a:sym typeface="Wingdings" panose="05000000000000000000" pitchFamily="2" charset="2"/>
            </a:endParaRPr>
          </a:p>
          <a:p>
            <a:r>
              <a:rPr lang="en-US" sz="1800" b="1" dirty="0">
                <a:sym typeface="Wingdings" panose="05000000000000000000" pitchFamily="2" charset="2"/>
              </a:rPr>
              <a:t>Sentence 2: These metrics (SP &amp; EI)  algorithm.</a:t>
            </a:r>
            <a:endParaRPr lang="en-US" sz="1800" b="1" dirty="0"/>
          </a:p>
        </p:txBody>
      </p:sp>
      <p:sp>
        <p:nvSpPr>
          <p:cNvPr id="9" name="TextBox 8">
            <a:extLst>
              <a:ext uri="{FF2B5EF4-FFF2-40B4-BE49-F238E27FC236}">
                <a16:creationId xmlns:a16="http://schemas.microsoft.com/office/drawing/2014/main" id="{5D03F286-3FFF-6512-598A-993A6C686FD2}"/>
              </a:ext>
            </a:extLst>
          </p:cNvPr>
          <p:cNvSpPr txBox="1"/>
          <p:nvPr/>
        </p:nvSpPr>
        <p:spPr>
          <a:xfrm>
            <a:off x="5781605" y="27441"/>
            <a:ext cx="3476695" cy="246221"/>
          </a:xfrm>
          <a:prstGeom prst="rect">
            <a:avLst/>
          </a:prstGeom>
          <a:noFill/>
          <a:ln>
            <a:noFill/>
          </a:ln>
        </p:spPr>
        <p:txBody>
          <a:bodyPr wrap="square">
            <a:spAutoFit/>
          </a:bodyPr>
          <a:lstStyle/>
          <a:p>
            <a:r>
              <a:rPr lang="en-US" sz="1000" dirty="0"/>
              <a:t>Example adapted from the work of Billy F. Lamberti, PhD. </a:t>
            </a:r>
          </a:p>
        </p:txBody>
      </p:sp>
    </p:spTree>
    <p:extLst>
      <p:ext uri="{BB962C8B-B14F-4D97-AF65-F5344CB8AC3E}">
        <p14:creationId xmlns:p14="http://schemas.microsoft.com/office/powerpoint/2010/main" val="360117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Word Location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64438" y="868000"/>
            <a:ext cx="3837000" cy="3695100"/>
          </a:xfrm>
        </p:spPr>
        <p:txBody>
          <a:bodyPr/>
          <a:lstStyle/>
          <a:p>
            <a:pPr marL="76200" indent="0">
              <a:buNone/>
            </a:pPr>
            <a:r>
              <a:rPr lang="en-US" dirty="0"/>
              <a:t>Create “flow” and cohesion between sentences by putting similar words and ideas close together</a:t>
            </a:r>
          </a:p>
          <a:p>
            <a:endParaRPr lang="en-US" dirty="0"/>
          </a:p>
        </p:txBody>
      </p:sp>
    </p:spTree>
    <p:extLst>
      <p:ext uri="{BB962C8B-B14F-4D97-AF65-F5344CB8AC3E}">
        <p14:creationId xmlns:p14="http://schemas.microsoft.com/office/powerpoint/2010/main" val="1219496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5C06-3E35-4D1F-BD18-42E7B6D063C8}"/>
              </a:ext>
            </a:extLst>
          </p:cNvPr>
          <p:cNvSpPr>
            <a:spLocks noGrp="1"/>
          </p:cNvSpPr>
          <p:nvPr>
            <p:ph type="title"/>
          </p:nvPr>
        </p:nvSpPr>
        <p:spPr>
          <a:xfrm>
            <a:off x="416249" y="20809"/>
            <a:ext cx="8311500" cy="635400"/>
          </a:xfrm>
        </p:spPr>
        <p:txBody>
          <a:bodyPr/>
          <a:lstStyle/>
          <a:p>
            <a:pPr algn="ctr"/>
            <a:r>
              <a:rPr lang="en-US" dirty="0">
                <a:solidFill>
                  <a:srgbClr val="EB5F0C"/>
                </a:solidFill>
                <a:latin typeface="Bodoni"/>
                <a:sym typeface="Bodoni"/>
              </a:rPr>
              <a:t>Word Location</a:t>
            </a:r>
            <a:br>
              <a:rPr lang="en-US" dirty="0">
                <a:solidFill>
                  <a:schemeClr val="accent1">
                    <a:lumMod val="50000"/>
                  </a:schemeClr>
                </a:solidFill>
              </a:rPr>
            </a:br>
            <a:endParaRPr lang="en-US" dirty="0"/>
          </a:p>
        </p:txBody>
      </p:sp>
      <p:sp>
        <p:nvSpPr>
          <p:cNvPr id="3" name="Text Placeholder 2">
            <a:extLst>
              <a:ext uri="{FF2B5EF4-FFF2-40B4-BE49-F238E27FC236}">
                <a16:creationId xmlns:a16="http://schemas.microsoft.com/office/drawing/2014/main" id="{AEE737E4-8613-432D-BD55-49AEA3CA3F9E}"/>
              </a:ext>
            </a:extLst>
          </p:cNvPr>
          <p:cNvSpPr>
            <a:spLocks noGrp="1"/>
          </p:cNvSpPr>
          <p:nvPr>
            <p:ph type="body" idx="1"/>
          </p:nvPr>
        </p:nvSpPr>
        <p:spPr>
          <a:xfrm>
            <a:off x="152680" y="825930"/>
            <a:ext cx="8838639" cy="4201192"/>
          </a:xfrm>
        </p:spPr>
        <p:txBody>
          <a:bodyPr/>
          <a:lstStyle/>
          <a:p>
            <a:pPr marL="76200" indent="0">
              <a:buNone/>
            </a:pPr>
            <a:r>
              <a:rPr lang="en-US" sz="2800" dirty="0">
                <a:solidFill>
                  <a:schemeClr val="accent1">
                    <a:lumMod val="50000"/>
                  </a:schemeClr>
                </a:solidFill>
              </a:rPr>
              <a:t>Yersinia contains several </a:t>
            </a:r>
            <a:r>
              <a:rPr lang="en-US" sz="2800" b="1" dirty="0">
                <a:solidFill>
                  <a:schemeClr val="accent1">
                    <a:lumMod val="50000"/>
                  </a:schemeClr>
                </a:solidFill>
              </a:rPr>
              <a:t>species</a:t>
            </a:r>
            <a:r>
              <a:rPr lang="en-US" sz="2800" dirty="0">
                <a:solidFill>
                  <a:schemeClr val="accent1">
                    <a:lumMod val="50000"/>
                  </a:schemeClr>
                </a:solidFill>
              </a:rPr>
              <a:t>. The cause of bubonic plague, also known as the “black death,” is </a:t>
            </a:r>
            <a:r>
              <a:rPr lang="en-US" sz="2800" b="1" dirty="0">
                <a:solidFill>
                  <a:schemeClr val="accent1">
                    <a:lumMod val="50000"/>
                  </a:schemeClr>
                </a:solidFill>
              </a:rPr>
              <a:t>one species</a:t>
            </a:r>
            <a:r>
              <a:rPr lang="en-US" sz="2800" dirty="0">
                <a:solidFill>
                  <a:schemeClr val="accent1">
                    <a:lumMod val="50000"/>
                  </a:schemeClr>
                </a:solidFill>
              </a:rPr>
              <a:t>, Y. pestis. </a:t>
            </a:r>
          </a:p>
          <a:p>
            <a:pPr marL="76200" indent="0">
              <a:buNone/>
            </a:pPr>
            <a:endParaRPr lang="en-US" sz="2800" dirty="0">
              <a:solidFill>
                <a:schemeClr val="accent1">
                  <a:lumMod val="50000"/>
                </a:schemeClr>
              </a:solidFill>
            </a:endParaRPr>
          </a:p>
          <a:p>
            <a:pPr marL="76200" indent="0">
              <a:buNone/>
            </a:pPr>
            <a:endParaRPr lang="en-US" sz="2800" dirty="0">
              <a:solidFill>
                <a:schemeClr val="accent1">
                  <a:lumMod val="50000"/>
                </a:schemeClr>
              </a:solidFill>
            </a:endParaRPr>
          </a:p>
          <a:p>
            <a:pPr marL="76200" indent="0">
              <a:buNone/>
            </a:pPr>
            <a:endParaRPr lang="en-US" sz="2800" dirty="0">
              <a:solidFill>
                <a:schemeClr val="accent1">
                  <a:lumMod val="50000"/>
                </a:schemeClr>
              </a:solidFill>
            </a:endParaRPr>
          </a:p>
          <a:p>
            <a:pPr marL="76200" indent="0">
              <a:buNone/>
            </a:pPr>
            <a:r>
              <a:rPr lang="en-US" sz="2800" dirty="0">
                <a:solidFill>
                  <a:schemeClr val="accent1">
                    <a:lumMod val="50000"/>
                  </a:schemeClr>
                </a:solidFill>
              </a:rPr>
              <a:t>Yersinia contains several </a:t>
            </a:r>
            <a:r>
              <a:rPr lang="en-US" sz="2800" b="1" dirty="0">
                <a:solidFill>
                  <a:schemeClr val="accent1">
                    <a:lumMod val="50000"/>
                  </a:schemeClr>
                </a:solidFill>
              </a:rPr>
              <a:t>species</a:t>
            </a:r>
            <a:r>
              <a:rPr lang="en-US" sz="2800" dirty="0">
                <a:solidFill>
                  <a:schemeClr val="accent1">
                    <a:lumMod val="50000"/>
                  </a:schemeClr>
                </a:solidFill>
              </a:rPr>
              <a:t>. One </a:t>
            </a:r>
            <a:r>
              <a:rPr lang="en-US" sz="2800" b="1" dirty="0">
                <a:solidFill>
                  <a:schemeClr val="accent1">
                    <a:lumMod val="50000"/>
                  </a:schemeClr>
                </a:solidFill>
              </a:rPr>
              <a:t>species</a:t>
            </a:r>
            <a:r>
              <a:rPr lang="en-US" sz="2800" dirty="0">
                <a:solidFill>
                  <a:schemeClr val="accent1">
                    <a:lumMod val="50000"/>
                  </a:schemeClr>
                </a:solidFill>
              </a:rPr>
              <a:t>, Y. pestis, is the cause of bubonic plague, also known as the “black death.”</a:t>
            </a:r>
          </a:p>
          <a:p>
            <a:pPr marL="76200" indent="0" algn="r">
              <a:buNone/>
            </a:pPr>
            <a:r>
              <a:rPr lang="en-US" sz="1200" dirty="0">
                <a:solidFill>
                  <a:schemeClr val="accent1">
                    <a:lumMod val="50000"/>
                  </a:schemeClr>
                </a:solidFill>
              </a:rPr>
              <a:t>Hofmann p. 99</a:t>
            </a:r>
          </a:p>
        </p:txBody>
      </p:sp>
      <p:sp>
        <p:nvSpPr>
          <p:cNvPr id="7" name="Arrow: Down 6">
            <a:extLst>
              <a:ext uri="{FF2B5EF4-FFF2-40B4-BE49-F238E27FC236}">
                <a16:creationId xmlns:a16="http://schemas.microsoft.com/office/drawing/2014/main" id="{C95F60EF-CD7E-4A54-81EA-F05C1C564197}"/>
              </a:ext>
            </a:extLst>
          </p:cNvPr>
          <p:cNvSpPr/>
          <p:nvPr/>
        </p:nvSpPr>
        <p:spPr>
          <a:xfrm>
            <a:off x="3219993" y="2062298"/>
            <a:ext cx="844732" cy="101890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Brace 4">
            <a:extLst>
              <a:ext uri="{FF2B5EF4-FFF2-40B4-BE49-F238E27FC236}">
                <a16:creationId xmlns:a16="http://schemas.microsoft.com/office/drawing/2014/main" id="{44A0C271-5E99-424F-BD24-7FD77E817509}"/>
              </a:ext>
            </a:extLst>
          </p:cNvPr>
          <p:cNvSpPr/>
          <p:nvPr/>
        </p:nvSpPr>
        <p:spPr>
          <a:xfrm rot="16200000">
            <a:off x="5291344" y="2441226"/>
            <a:ext cx="335281" cy="1773971"/>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64302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5C06-3E35-4D1F-BD18-42E7B6D063C8}"/>
              </a:ext>
            </a:extLst>
          </p:cNvPr>
          <p:cNvSpPr>
            <a:spLocks noGrp="1"/>
          </p:cNvSpPr>
          <p:nvPr>
            <p:ph type="title"/>
          </p:nvPr>
        </p:nvSpPr>
        <p:spPr>
          <a:xfrm>
            <a:off x="416249" y="20809"/>
            <a:ext cx="8311500" cy="635400"/>
          </a:xfrm>
        </p:spPr>
        <p:txBody>
          <a:bodyPr/>
          <a:lstStyle/>
          <a:p>
            <a:pPr algn="ctr"/>
            <a:r>
              <a:rPr lang="en-US" dirty="0">
                <a:solidFill>
                  <a:srgbClr val="EB5F0C"/>
                </a:solidFill>
                <a:latin typeface="Bodoni"/>
                <a:sym typeface="Bodoni"/>
              </a:rPr>
              <a:t>Word Location</a:t>
            </a:r>
            <a:br>
              <a:rPr lang="en-US" dirty="0">
                <a:solidFill>
                  <a:schemeClr val="accent1">
                    <a:lumMod val="50000"/>
                  </a:schemeClr>
                </a:solidFill>
              </a:rPr>
            </a:br>
            <a:endParaRPr lang="en-US" dirty="0"/>
          </a:p>
        </p:txBody>
      </p:sp>
      <p:sp>
        <p:nvSpPr>
          <p:cNvPr id="3" name="Text Placeholder 2">
            <a:extLst>
              <a:ext uri="{FF2B5EF4-FFF2-40B4-BE49-F238E27FC236}">
                <a16:creationId xmlns:a16="http://schemas.microsoft.com/office/drawing/2014/main" id="{AEE737E4-8613-432D-BD55-49AEA3CA3F9E}"/>
              </a:ext>
            </a:extLst>
          </p:cNvPr>
          <p:cNvSpPr>
            <a:spLocks noGrp="1"/>
          </p:cNvSpPr>
          <p:nvPr>
            <p:ph type="body" idx="1"/>
          </p:nvPr>
        </p:nvSpPr>
        <p:spPr>
          <a:xfrm>
            <a:off x="152680" y="825930"/>
            <a:ext cx="8838639" cy="4201192"/>
          </a:xfrm>
        </p:spPr>
        <p:txBody>
          <a:bodyPr/>
          <a:lstStyle/>
          <a:p>
            <a:pPr marL="76200" indent="0">
              <a:lnSpc>
                <a:spcPct val="200000"/>
              </a:lnSpc>
              <a:buNone/>
            </a:pPr>
            <a:endParaRPr lang="en-US" sz="1600" dirty="0">
              <a:solidFill>
                <a:schemeClr val="accent1">
                  <a:lumMod val="50000"/>
                </a:schemeClr>
              </a:solidFill>
            </a:endParaRPr>
          </a:p>
          <a:p>
            <a:pPr marL="76200" indent="0">
              <a:lnSpc>
                <a:spcPct val="200000"/>
              </a:lnSpc>
              <a:buNone/>
            </a:pPr>
            <a:r>
              <a:rPr lang="en-US" dirty="0">
                <a:solidFill>
                  <a:schemeClr val="accent1">
                    <a:lumMod val="50000"/>
                  </a:schemeClr>
                </a:solidFill>
              </a:rPr>
              <a:t>Important pathogens can be found in the genus </a:t>
            </a:r>
            <a:r>
              <a:rPr lang="en-US" b="1" dirty="0">
                <a:solidFill>
                  <a:schemeClr val="accent1">
                    <a:lumMod val="50000"/>
                  </a:schemeClr>
                </a:solidFill>
              </a:rPr>
              <a:t>Yersinia</a:t>
            </a:r>
            <a:r>
              <a:rPr lang="en-US" dirty="0">
                <a:solidFill>
                  <a:schemeClr val="accent1">
                    <a:lumMod val="50000"/>
                  </a:schemeClr>
                </a:solidFill>
              </a:rPr>
              <a:t>. </a:t>
            </a:r>
            <a:r>
              <a:rPr lang="en-US" b="1" dirty="0">
                <a:solidFill>
                  <a:schemeClr val="accent1">
                    <a:lumMod val="50000"/>
                  </a:schemeClr>
                </a:solidFill>
              </a:rPr>
              <a:t>Yersinia</a:t>
            </a:r>
            <a:r>
              <a:rPr lang="en-US" dirty="0">
                <a:solidFill>
                  <a:schemeClr val="accent1">
                    <a:lumMod val="50000"/>
                  </a:schemeClr>
                </a:solidFill>
              </a:rPr>
              <a:t> contains several </a:t>
            </a:r>
            <a:r>
              <a:rPr lang="en-US" b="1" dirty="0">
                <a:solidFill>
                  <a:schemeClr val="accent1">
                    <a:lumMod val="50000"/>
                  </a:schemeClr>
                </a:solidFill>
              </a:rPr>
              <a:t>species</a:t>
            </a:r>
            <a:r>
              <a:rPr lang="en-US" dirty="0">
                <a:solidFill>
                  <a:schemeClr val="accent1">
                    <a:lumMod val="50000"/>
                  </a:schemeClr>
                </a:solidFill>
              </a:rPr>
              <a:t>. One </a:t>
            </a:r>
            <a:r>
              <a:rPr lang="en-US" b="1" dirty="0">
                <a:solidFill>
                  <a:schemeClr val="accent1">
                    <a:lumMod val="50000"/>
                  </a:schemeClr>
                </a:solidFill>
              </a:rPr>
              <a:t>species</a:t>
            </a:r>
            <a:r>
              <a:rPr lang="en-US" dirty="0">
                <a:solidFill>
                  <a:schemeClr val="accent1">
                    <a:lumMod val="50000"/>
                  </a:schemeClr>
                </a:solidFill>
              </a:rPr>
              <a:t>, Y. pestis, is the cause of bubonic </a:t>
            </a:r>
            <a:r>
              <a:rPr lang="en-US" b="1" dirty="0">
                <a:solidFill>
                  <a:schemeClr val="accent1">
                    <a:lumMod val="50000"/>
                  </a:schemeClr>
                </a:solidFill>
              </a:rPr>
              <a:t>plague</a:t>
            </a:r>
            <a:r>
              <a:rPr lang="en-US" dirty="0">
                <a:solidFill>
                  <a:schemeClr val="accent1">
                    <a:lumMod val="50000"/>
                  </a:schemeClr>
                </a:solidFill>
              </a:rPr>
              <a:t>. The </a:t>
            </a:r>
            <a:r>
              <a:rPr lang="en-US" b="1" dirty="0">
                <a:solidFill>
                  <a:schemeClr val="accent1">
                    <a:lumMod val="50000"/>
                  </a:schemeClr>
                </a:solidFill>
              </a:rPr>
              <a:t>plague</a:t>
            </a:r>
            <a:r>
              <a:rPr lang="en-US" dirty="0">
                <a:solidFill>
                  <a:schemeClr val="accent1">
                    <a:lumMod val="50000"/>
                  </a:schemeClr>
                </a:solidFill>
              </a:rPr>
              <a:t> bacillus infects lymph nodes near the site of infection to produce buboes. </a:t>
            </a:r>
          </a:p>
          <a:p>
            <a:pPr marL="76200" indent="0" algn="r">
              <a:buNone/>
            </a:pPr>
            <a:endParaRPr lang="en-US" sz="1200" dirty="0">
              <a:solidFill>
                <a:schemeClr val="accent1">
                  <a:lumMod val="50000"/>
                </a:schemeClr>
              </a:solidFill>
            </a:endParaRPr>
          </a:p>
          <a:p>
            <a:pPr marL="76200" indent="0" algn="r">
              <a:buNone/>
            </a:pPr>
            <a:r>
              <a:rPr lang="en-US" sz="1200" dirty="0">
                <a:solidFill>
                  <a:schemeClr val="accent1">
                    <a:lumMod val="50000"/>
                  </a:schemeClr>
                </a:solidFill>
              </a:rPr>
              <a:t>Hofmann p. 99</a:t>
            </a:r>
          </a:p>
        </p:txBody>
      </p:sp>
      <p:sp>
        <p:nvSpPr>
          <p:cNvPr id="4" name="Arrow: Curved Down 3">
            <a:extLst>
              <a:ext uri="{FF2B5EF4-FFF2-40B4-BE49-F238E27FC236}">
                <a16:creationId xmlns:a16="http://schemas.microsoft.com/office/drawing/2014/main" id="{A4755D36-A08B-4E55-B67E-160BBDF8EB86}"/>
              </a:ext>
            </a:extLst>
          </p:cNvPr>
          <p:cNvSpPr/>
          <p:nvPr/>
        </p:nvSpPr>
        <p:spPr>
          <a:xfrm>
            <a:off x="1958838" y="2789164"/>
            <a:ext cx="1172033" cy="383176"/>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5" name="Arrow: Curved Down 4">
            <a:extLst>
              <a:ext uri="{FF2B5EF4-FFF2-40B4-BE49-F238E27FC236}">
                <a16:creationId xmlns:a16="http://schemas.microsoft.com/office/drawing/2014/main" id="{1FA7EC3B-23AD-4722-BEBE-48115A2B189A}"/>
              </a:ext>
            </a:extLst>
          </p:cNvPr>
          <p:cNvSpPr/>
          <p:nvPr/>
        </p:nvSpPr>
        <p:spPr>
          <a:xfrm>
            <a:off x="3199670" y="2046514"/>
            <a:ext cx="1172033" cy="383176"/>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6" name="Arrow: Curved Down 5">
            <a:extLst>
              <a:ext uri="{FF2B5EF4-FFF2-40B4-BE49-F238E27FC236}">
                <a16:creationId xmlns:a16="http://schemas.microsoft.com/office/drawing/2014/main" id="{B9247461-2ECA-465D-AA28-F886D9B12909}"/>
              </a:ext>
            </a:extLst>
          </p:cNvPr>
          <p:cNvSpPr/>
          <p:nvPr/>
        </p:nvSpPr>
        <p:spPr>
          <a:xfrm>
            <a:off x="6803933" y="1276974"/>
            <a:ext cx="1046084" cy="319596"/>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007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2462D-2B47-4568-B356-3B8EC227C893}"/>
              </a:ext>
            </a:extLst>
          </p:cNvPr>
          <p:cNvSpPr>
            <a:spLocks noGrp="1"/>
          </p:cNvSpPr>
          <p:nvPr>
            <p:ph type="body" idx="1"/>
          </p:nvPr>
        </p:nvSpPr>
        <p:spPr/>
        <p:txBody>
          <a:bodyPr/>
          <a:lstStyle/>
          <a:p>
            <a:endParaRPr lang="en-US"/>
          </a:p>
        </p:txBody>
      </p:sp>
      <p:pic>
        <p:nvPicPr>
          <p:cNvPr id="11" name="Picture 10">
            <a:extLst>
              <a:ext uri="{FF2B5EF4-FFF2-40B4-BE49-F238E27FC236}">
                <a16:creationId xmlns:a16="http://schemas.microsoft.com/office/drawing/2014/main" id="{3817ECC6-AF1F-4CD2-B982-6A240B9930A3}"/>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rightnessContrast bright="-20000"/>
                    </a14:imgEffect>
                  </a14:imgLayer>
                </a14:imgProps>
              </a:ext>
            </a:extLst>
          </a:blip>
          <a:srcRect l="-755" t="9636" r="756" b="8976"/>
          <a:stretch/>
        </p:blipFill>
        <p:spPr>
          <a:xfrm>
            <a:off x="178530" y="764511"/>
            <a:ext cx="8786940" cy="4186266"/>
          </a:xfrm>
          <a:prstGeom prst="rect">
            <a:avLst/>
          </a:prstGeom>
        </p:spPr>
      </p:pic>
      <p:sp>
        <p:nvSpPr>
          <p:cNvPr id="12" name="TextBox 11">
            <a:extLst>
              <a:ext uri="{FF2B5EF4-FFF2-40B4-BE49-F238E27FC236}">
                <a16:creationId xmlns:a16="http://schemas.microsoft.com/office/drawing/2014/main" id="{9216F07A-21E4-4961-B332-492FDB6981B4}"/>
              </a:ext>
            </a:extLst>
          </p:cNvPr>
          <p:cNvSpPr txBox="1"/>
          <p:nvPr/>
        </p:nvSpPr>
        <p:spPr>
          <a:xfrm>
            <a:off x="178530" y="25878"/>
            <a:ext cx="8965470" cy="738633"/>
          </a:xfrm>
          <a:prstGeom prst="rect">
            <a:avLst/>
          </a:prstGeom>
          <a:solidFill>
            <a:schemeClr val="lt1"/>
          </a:solidFill>
          <a:ln>
            <a:noFill/>
          </a:ln>
        </p:spPr>
        <p:txBody>
          <a:bodyPr spcFirstLastPara="1" wrap="square" lIns="91425" tIns="91425" rIns="91425" bIns="91425" rtlCol="0" anchor="b" anchorCtr="0">
            <a:spAutoFit/>
          </a:bodyPr>
          <a:lstStyle/>
          <a:p>
            <a:r>
              <a:rPr lang="en-US" sz="3600" b="1" dirty="0">
                <a:solidFill>
                  <a:srgbClr val="EB5F0C"/>
                </a:solidFill>
                <a:latin typeface="Bodoni"/>
                <a:cs typeface="Franklin Gothic"/>
                <a:sym typeface="Franklin Gothic"/>
              </a:rPr>
              <a:t>Word Location			</a:t>
            </a:r>
            <a:r>
              <a:rPr lang="en-US" sz="3600" dirty="0">
                <a:solidFill>
                  <a:srgbClr val="EB5F0C"/>
                </a:solidFill>
                <a:latin typeface="Franklin Gothic" panose="020B0604020202020204" charset="0"/>
                <a:cs typeface="Franklin Gothic" panose="020B0604020202020204" charset="0"/>
                <a:sym typeface="Franklin Gothic"/>
              </a:rPr>
              <a:t>		</a:t>
            </a:r>
            <a:endParaRPr lang="en-US" sz="1200" dirty="0">
              <a:solidFill>
                <a:schemeClr val="accent1">
                  <a:lumMod val="50000"/>
                </a:schemeClr>
              </a:solidFill>
              <a:latin typeface="Franklin Gothic" panose="020B0604020202020204" charset="0"/>
              <a:cs typeface="Franklin Gothic" panose="020B0604020202020204" charset="0"/>
              <a:sym typeface="Franklin Gothic"/>
            </a:endParaRPr>
          </a:p>
        </p:txBody>
      </p:sp>
      <p:sp>
        <p:nvSpPr>
          <p:cNvPr id="2" name="TextBox 1">
            <a:extLst>
              <a:ext uri="{FF2B5EF4-FFF2-40B4-BE49-F238E27FC236}">
                <a16:creationId xmlns:a16="http://schemas.microsoft.com/office/drawing/2014/main" id="{B1370B4E-02F1-4A01-847D-04169AF87A84}"/>
              </a:ext>
            </a:extLst>
          </p:cNvPr>
          <p:cNvSpPr txBox="1"/>
          <p:nvPr/>
        </p:nvSpPr>
        <p:spPr>
          <a:xfrm>
            <a:off x="7817927" y="4824076"/>
            <a:ext cx="1359325" cy="369302"/>
          </a:xfrm>
          <a:prstGeom prst="rect">
            <a:avLst/>
          </a:prstGeom>
          <a:noFill/>
          <a:ln>
            <a:noFill/>
          </a:ln>
        </p:spPr>
        <p:txBody>
          <a:bodyPr spcFirstLastPara="1" wrap="square" lIns="91425" tIns="91425" rIns="91425" bIns="91425" rtlCol="0" anchor="b" anchorCtr="0">
            <a:spAutoFit/>
          </a:bodyPr>
          <a:lstStyle/>
          <a:p>
            <a:pPr algn="r"/>
            <a:r>
              <a:rPr lang="en-US" sz="1200" dirty="0">
                <a:solidFill>
                  <a:schemeClr val="accent1">
                    <a:lumMod val="50000"/>
                  </a:schemeClr>
                </a:solidFill>
                <a:latin typeface="Franklin Gothic" panose="020B0604020202020204" charset="0"/>
                <a:cs typeface="Franklin Gothic" panose="020B0604020202020204" charset="0"/>
                <a:sym typeface="Franklin Gothic"/>
              </a:rPr>
              <a:t>Hofmann p. 100</a:t>
            </a:r>
            <a:endParaRPr lang="en-US" sz="1200" b="1" dirty="0"/>
          </a:p>
        </p:txBody>
      </p:sp>
    </p:spTree>
    <p:extLst>
      <p:ext uri="{BB962C8B-B14F-4D97-AF65-F5344CB8AC3E}">
        <p14:creationId xmlns:p14="http://schemas.microsoft.com/office/powerpoint/2010/main" val="2366671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E706C0-57C7-4C28-BBBB-678CFDE7DB19}"/>
              </a:ext>
            </a:extLst>
          </p:cNvPr>
          <p:cNvSpPr txBox="1"/>
          <p:nvPr/>
        </p:nvSpPr>
        <p:spPr>
          <a:xfrm>
            <a:off x="0" y="-27116"/>
            <a:ext cx="3812977" cy="5170616"/>
          </a:xfrm>
          <a:prstGeom prst="rect">
            <a:avLst/>
          </a:prstGeom>
          <a:solidFill>
            <a:schemeClr val="lt1"/>
          </a:solidFill>
          <a:ln>
            <a:noFill/>
          </a:ln>
        </p:spPr>
        <p:txBody>
          <a:bodyPr spcFirstLastPara="1" wrap="square" lIns="91425" tIns="91425" rIns="91425" bIns="91425" rtlCol="0" anchor="b" anchorCtr="0">
            <a:spAutoFit/>
          </a:bodyPr>
          <a:lstStyle/>
          <a:p>
            <a:r>
              <a:rPr lang="en-US" sz="3600" b="1" dirty="0">
                <a:solidFill>
                  <a:srgbClr val="EB5F0C"/>
                </a:solidFill>
                <a:latin typeface="Bodoni"/>
                <a:cs typeface="Franklin Gothic"/>
                <a:sym typeface="Franklin Gothic"/>
              </a:rPr>
              <a:t>Word Location		        </a:t>
            </a: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p:txBody>
      </p:sp>
      <p:pic>
        <p:nvPicPr>
          <p:cNvPr id="2" name="Picture 1">
            <a:extLst>
              <a:ext uri="{FF2B5EF4-FFF2-40B4-BE49-F238E27FC236}">
                <a16:creationId xmlns:a16="http://schemas.microsoft.com/office/drawing/2014/main" id="{84874C2C-4F1A-4DD0-BAB3-65908CB75AA1}"/>
              </a:ext>
            </a:extLst>
          </p:cNvPr>
          <p:cNvPicPr>
            <a:picLocks noChangeAspect="1"/>
          </p:cNvPicPr>
          <p:nvPr/>
        </p:nvPicPr>
        <p:blipFill>
          <a:blip r:embed="rId3"/>
          <a:stretch>
            <a:fillRect/>
          </a:stretch>
        </p:blipFill>
        <p:spPr>
          <a:xfrm>
            <a:off x="3536547" y="134079"/>
            <a:ext cx="5429250" cy="4848225"/>
          </a:xfrm>
          <a:prstGeom prst="rect">
            <a:avLst/>
          </a:prstGeom>
        </p:spPr>
      </p:pic>
      <p:sp>
        <p:nvSpPr>
          <p:cNvPr id="3" name="TextBox 2">
            <a:extLst>
              <a:ext uri="{FF2B5EF4-FFF2-40B4-BE49-F238E27FC236}">
                <a16:creationId xmlns:a16="http://schemas.microsoft.com/office/drawing/2014/main" id="{9B95AF0E-0ADD-489C-9D78-639156A230A6}"/>
              </a:ext>
            </a:extLst>
          </p:cNvPr>
          <p:cNvSpPr txBox="1"/>
          <p:nvPr/>
        </p:nvSpPr>
        <p:spPr>
          <a:xfrm>
            <a:off x="7547956" y="4842778"/>
            <a:ext cx="1512917" cy="369302"/>
          </a:xfrm>
          <a:prstGeom prst="rect">
            <a:avLst/>
          </a:prstGeom>
          <a:noFill/>
          <a:ln>
            <a:noFill/>
          </a:ln>
        </p:spPr>
        <p:txBody>
          <a:bodyPr spcFirstLastPara="1" wrap="square" lIns="91425" tIns="91425" rIns="91425" bIns="91425" rtlCol="0" anchor="b" anchorCtr="0">
            <a:spAutoFit/>
          </a:bodyPr>
          <a:lstStyle/>
          <a:p>
            <a:pPr algn="r"/>
            <a:r>
              <a:rPr lang="en-US" sz="1200" dirty="0">
                <a:solidFill>
                  <a:schemeClr val="accent1">
                    <a:lumMod val="50000"/>
                  </a:schemeClr>
                </a:solidFill>
                <a:latin typeface="Franklin Gothic" panose="020B0604020202020204" charset="0"/>
                <a:cs typeface="Franklin Gothic" panose="020B0604020202020204" charset="0"/>
                <a:sym typeface="Franklin Gothic"/>
              </a:rPr>
              <a:t> Hofmann p. 100</a:t>
            </a:r>
            <a:endParaRPr lang="en-US" sz="1200" b="1" dirty="0"/>
          </a:p>
        </p:txBody>
      </p:sp>
    </p:spTree>
    <p:extLst>
      <p:ext uri="{BB962C8B-B14F-4D97-AF65-F5344CB8AC3E}">
        <p14:creationId xmlns:p14="http://schemas.microsoft.com/office/powerpoint/2010/main" val="2907564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216F07A-21E4-4961-B332-492FDB6981B4}"/>
              </a:ext>
            </a:extLst>
          </p:cNvPr>
          <p:cNvSpPr txBox="1"/>
          <p:nvPr/>
        </p:nvSpPr>
        <p:spPr>
          <a:xfrm>
            <a:off x="195309" y="-27116"/>
            <a:ext cx="4181382" cy="5170616"/>
          </a:xfrm>
          <a:prstGeom prst="rect">
            <a:avLst/>
          </a:prstGeom>
          <a:solidFill>
            <a:schemeClr val="lt1"/>
          </a:solidFill>
          <a:ln>
            <a:noFill/>
          </a:ln>
        </p:spPr>
        <p:txBody>
          <a:bodyPr spcFirstLastPara="1" wrap="square" lIns="91425" tIns="91425" rIns="91425" bIns="91425" rtlCol="0" anchor="b" anchorCtr="0">
            <a:spAutoFit/>
          </a:bodyPr>
          <a:lstStyle/>
          <a:p>
            <a:r>
              <a:rPr lang="en-US" sz="3600" b="1" dirty="0">
                <a:solidFill>
                  <a:srgbClr val="EB5F0C"/>
                </a:solidFill>
                <a:latin typeface="Bodoni"/>
                <a:cs typeface="Franklin Gothic"/>
                <a:sym typeface="Franklin Gothic"/>
              </a:rPr>
              <a:t>Word Location	        </a:t>
            </a: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a:p>
            <a:endParaRPr lang="en-US" sz="3600" b="1" dirty="0">
              <a:solidFill>
                <a:srgbClr val="EB5F0C"/>
              </a:solidFill>
              <a:latin typeface="Bodoni"/>
              <a:cs typeface="Franklin Gothic"/>
              <a:sym typeface="Franklin Gothic"/>
            </a:endParaRPr>
          </a:p>
        </p:txBody>
      </p:sp>
      <p:pic>
        <p:nvPicPr>
          <p:cNvPr id="2" name="Picture 1">
            <a:extLst>
              <a:ext uri="{FF2B5EF4-FFF2-40B4-BE49-F238E27FC236}">
                <a16:creationId xmlns:a16="http://schemas.microsoft.com/office/drawing/2014/main" id="{98AA9A13-3DA7-4AE2-9C86-A9ACFBA54900}"/>
              </a:ext>
            </a:extLst>
          </p:cNvPr>
          <p:cNvPicPr>
            <a:picLocks noChangeAspect="1"/>
          </p:cNvPicPr>
          <p:nvPr/>
        </p:nvPicPr>
        <p:blipFill>
          <a:blip r:embed="rId3"/>
          <a:stretch>
            <a:fillRect/>
          </a:stretch>
        </p:blipFill>
        <p:spPr>
          <a:xfrm rot="-60000">
            <a:off x="4376691" y="0"/>
            <a:ext cx="5429250" cy="5143500"/>
          </a:xfrm>
          <a:prstGeom prst="rect">
            <a:avLst/>
          </a:prstGeom>
        </p:spPr>
      </p:pic>
      <p:sp>
        <p:nvSpPr>
          <p:cNvPr id="4" name="TextBox 3">
            <a:extLst>
              <a:ext uri="{FF2B5EF4-FFF2-40B4-BE49-F238E27FC236}">
                <a16:creationId xmlns:a16="http://schemas.microsoft.com/office/drawing/2014/main" id="{F906B073-4AE2-4618-B1B6-A89FBA3C3870}"/>
              </a:ext>
            </a:extLst>
          </p:cNvPr>
          <p:cNvSpPr txBox="1"/>
          <p:nvPr/>
        </p:nvSpPr>
        <p:spPr>
          <a:xfrm>
            <a:off x="7556269" y="4789037"/>
            <a:ext cx="1587731" cy="553968"/>
          </a:xfrm>
          <a:prstGeom prst="rect">
            <a:avLst/>
          </a:prstGeom>
          <a:noFill/>
          <a:ln>
            <a:noFill/>
          </a:ln>
        </p:spPr>
        <p:txBody>
          <a:bodyPr spcFirstLastPara="1" wrap="square" lIns="91425" tIns="91425" rIns="91425" bIns="91425" rtlCol="0" anchor="b" anchorCtr="0">
            <a:spAutoFit/>
          </a:bodyPr>
          <a:lstStyle/>
          <a:p>
            <a:pPr algn="r"/>
            <a:r>
              <a:rPr lang="en-US" sz="1200" dirty="0">
                <a:solidFill>
                  <a:schemeClr val="accent1">
                    <a:lumMod val="50000"/>
                  </a:schemeClr>
                </a:solidFill>
                <a:latin typeface="Franklin Gothic" panose="020B0604020202020204" charset="0"/>
                <a:cs typeface="Franklin Gothic" panose="020B0604020202020204" charset="0"/>
                <a:sym typeface="Franklin Gothic"/>
              </a:rPr>
              <a:t>Hofmann p. 101</a:t>
            </a:r>
          </a:p>
          <a:p>
            <a:pPr algn="r"/>
            <a:endParaRPr lang="en-US" sz="1200" b="1" dirty="0"/>
          </a:p>
        </p:txBody>
      </p:sp>
    </p:spTree>
    <p:extLst>
      <p:ext uri="{BB962C8B-B14F-4D97-AF65-F5344CB8AC3E}">
        <p14:creationId xmlns:p14="http://schemas.microsoft.com/office/powerpoint/2010/main" val="2858954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CC37A1-85B0-7F44-A8F1-983908FB6EF7}"/>
              </a:ext>
            </a:extLst>
          </p:cNvPr>
          <p:cNvSpPr>
            <a:spLocks noGrp="1"/>
          </p:cNvSpPr>
          <p:nvPr>
            <p:ph type="body" idx="1"/>
          </p:nvPr>
        </p:nvSpPr>
        <p:spPr>
          <a:xfrm>
            <a:off x="214684" y="822751"/>
            <a:ext cx="8513065" cy="4104356"/>
          </a:xfrm>
        </p:spPr>
        <p:txBody>
          <a:bodyPr numCol="1"/>
          <a:lstStyle/>
          <a:p>
            <a:pPr marL="546100" lvl="1" indent="0">
              <a:buNone/>
            </a:pPr>
            <a:r>
              <a:rPr lang="en-US" sz="6000" b="1" dirty="0">
                <a:solidFill>
                  <a:schemeClr val="tx1"/>
                </a:solidFill>
              </a:rPr>
              <a:t>Write first, revise later! </a:t>
            </a:r>
          </a:p>
          <a:p>
            <a:pPr lvl="1">
              <a:buFont typeface="Courier New" panose="02070309020205020404" pitchFamily="49" charset="0"/>
              <a:buChar char="o"/>
            </a:pPr>
            <a:r>
              <a:rPr lang="en-US" sz="2000" dirty="0"/>
              <a:t>Almost all of these strategies are for AFTER you have a rough draft</a:t>
            </a:r>
          </a:p>
          <a:p>
            <a:pPr lvl="1">
              <a:buFont typeface="Courier New" panose="02070309020205020404" pitchFamily="49" charset="0"/>
              <a:buChar char="o"/>
            </a:pPr>
            <a:r>
              <a:rPr lang="en-US" sz="2000" dirty="0"/>
              <a:t>Don’t let yourself get caught up in creating the perfect paragraph structure, or even section structure, when you’re trying to JUST WRITE!</a:t>
            </a:r>
          </a:p>
          <a:p>
            <a:pPr lvl="1">
              <a:buFont typeface="Courier New" panose="02070309020205020404" pitchFamily="49" charset="0"/>
              <a:buChar char="o"/>
            </a:pPr>
            <a:r>
              <a:rPr lang="en-US" sz="2000" dirty="0"/>
              <a:t>Get all your ideas out, in whatever way you can, and then come back later (after a coffee break! after a week!) to work on organizing and refining them. </a:t>
            </a:r>
          </a:p>
        </p:txBody>
      </p:sp>
      <p:sp>
        <p:nvSpPr>
          <p:cNvPr id="2" name="Wave 1">
            <a:extLst>
              <a:ext uri="{FF2B5EF4-FFF2-40B4-BE49-F238E27FC236}">
                <a16:creationId xmlns:a16="http://schemas.microsoft.com/office/drawing/2014/main" id="{B0E97783-40FE-42E1-80EA-4C3722C676CD}"/>
              </a:ext>
            </a:extLst>
          </p:cNvPr>
          <p:cNvSpPr/>
          <p:nvPr/>
        </p:nvSpPr>
        <p:spPr>
          <a:xfrm>
            <a:off x="0" y="95799"/>
            <a:ext cx="9144000" cy="1034038"/>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C9D08C-6C2B-486C-BC8E-A1E9725B25F8}"/>
              </a:ext>
            </a:extLst>
          </p:cNvPr>
          <p:cNvSpPr txBox="1"/>
          <p:nvPr/>
        </p:nvSpPr>
        <p:spPr>
          <a:xfrm rot="21124339">
            <a:off x="238362" y="108600"/>
            <a:ext cx="1262743" cy="461635"/>
          </a:xfrm>
          <a:prstGeom prst="rect">
            <a:avLst/>
          </a:prstGeom>
          <a:noFill/>
          <a:ln>
            <a:noFill/>
          </a:ln>
        </p:spPr>
        <p:txBody>
          <a:bodyPr spcFirstLastPara="1" wrap="square" lIns="91425" tIns="91425" rIns="91425" bIns="91425" rtlCol="0" anchor="b" anchorCtr="0">
            <a:spAutoFit/>
          </a:bodyPr>
          <a:lstStyle/>
          <a:p>
            <a:pPr algn="r"/>
            <a:r>
              <a:rPr lang="en-US" b="1" dirty="0">
                <a:latin typeface="Arial Black" panose="020B0A04020102020204" pitchFamily="34" charset="0"/>
              </a:rPr>
              <a:t>CA</a:t>
            </a:r>
            <a:r>
              <a:rPr lang="en-US" sz="1500" b="1" dirty="0">
                <a:latin typeface="Arial Black" panose="020B0A04020102020204" pitchFamily="34" charset="0"/>
              </a:rPr>
              <a:t>UTI</a:t>
            </a:r>
            <a:r>
              <a:rPr lang="en-US" sz="1600" b="1" dirty="0">
                <a:latin typeface="Arial Black" panose="020B0A04020102020204" pitchFamily="34" charset="0"/>
              </a:rPr>
              <a:t>O</a:t>
            </a:r>
            <a:r>
              <a:rPr lang="en-US" sz="1700" b="1" dirty="0">
                <a:latin typeface="Arial Black" panose="020B0A04020102020204" pitchFamily="34" charset="0"/>
              </a:rPr>
              <a:t>N</a:t>
            </a:r>
          </a:p>
        </p:txBody>
      </p:sp>
      <p:sp>
        <p:nvSpPr>
          <p:cNvPr id="7" name="TextBox 6">
            <a:extLst>
              <a:ext uri="{FF2B5EF4-FFF2-40B4-BE49-F238E27FC236}">
                <a16:creationId xmlns:a16="http://schemas.microsoft.com/office/drawing/2014/main" id="{552AD760-D05B-48A3-B42E-8CCB70C60534}"/>
              </a:ext>
            </a:extLst>
          </p:cNvPr>
          <p:cNvSpPr txBox="1"/>
          <p:nvPr/>
        </p:nvSpPr>
        <p:spPr>
          <a:xfrm rot="21124339">
            <a:off x="390762" y="311222"/>
            <a:ext cx="1262743" cy="430857"/>
          </a:xfrm>
          <a:prstGeom prst="rect">
            <a:avLst/>
          </a:prstGeom>
          <a:noFill/>
          <a:ln>
            <a:noFill/>
          </a:ln>
        </p:spPr>
        <p:txBody>
          <a:bodyPr spcFirstLastPara="1" wrap="square" lIns="91425" tIns="91425" rIns="91425" bIns="91425" rtlCol="0" anchor="b" anchorCtr="0">
            <a:spAutoFit/>
          </a:bodyPr>
          <a:lstStyle/>
          <a:p>
            <a:pPr algn="r"/>
            <a:r>
              <a:rPr lang="en-US" sz="1200" b="1" dirty="0">
                <a:latin typeface="Arial Black" panose="020B0A04020102020204" pitchFamily="34" charset="0"/>
              </a:rPr>
              <a:t>C</a:t>
            </a:r>
            <a:r>
              <a:rPr lang="en-US" sz="1300" b="1" dirty="0">
                <a:latin typeface="Arial Black" panose="020B0A04020102020204" pitchFamily="34" charset="0"/>
              </a:rPr>
              <a:t>AU</a:t>
            </a:r>
            <a:r>
              <a:rPr lang="en-US" b="1" dirty="0">
                <a:latin typeface="Arial Black" panose="020B0A04020102020204" pitchFamily="34" charset="0"/>
              </a:rPr>
              <a:t>TI</a:t>
            </a:r>
            <a:r>
              <a:rPr lang="en-US" sz="1500" b="1" dirty="0">
                <a:latin typeface="Arial Black" panose="020B0A04020102020204" pitchFamily="34" charset="0"/>
              </a:rPr>
              <a:t>O</a:t>
            </a:r>
            <a:r>
              <a:rPr lang="en-US" sz="1600" b="1" dirty="0">
                <a:latin typeface="Arial Black" panose="020B0A04020102020204" pitchFamily="34" charset="0"/>
              </a:rPr>
              <a:t>N</a:t>
            </a:r>
          </a:p>
        </p:txBody>
      </p:sp>
      <p:sp>
        <p:nvSpPr>
          <p:cNvPr id="9" name="TextBox 8">
            <a:extLst>
              <a:ext uri="{FF2B5EF4-FFF2-40B4-BE49-F238E27FC236}">
                <a16:creationId xmlns:a16="http://schemas.microsoft.com/office/drawing/2014/main" id="{575ACC3D-8751-4D5A-9F7B-1BDD444F5FB8}"/>
              </a:ext>
            </a:extLst>
          </p:cNvPr>
          <p:cNvSpPr txBox="1"/>
          <p:nvPr/>
        </p:nvSpPr>
        <p:spPr>
          <a:xfrm rot="21124339">
            <a:off x="543162" y="474361"/>
            <a:ext cx="1262743" cy="461635"/>
          </a:xfrm>
          <a:prstGeom prst="rect">
            <a:avLst/>
          </a:prstGeom>
          <a:noFill/>
          <a:ln>
            <a:noFill/>
          </a:ln>
        </p:spPr>
        <p:txBody>
          <a:bodyPr spcFirstLastPara="1" wrap="square" lIns="91425" tIns="91425" rIns="91425" bIns="91425" rtlCol="0" anchor="b" anchorCtr="0">
            <a:spAutoFit/>
          </a:bodyPr>
          <a:lstStyle/>
          <a:p>
            <a:pPr algn="r"/>
            <a:r>
              <a:rPr lang="en-US" sz="1200" b="1" dirty="0">
                <a:latin typeface="Arial Black" panose="020B0A04020102020204" pitchFamily="34" charset="0"/>
              </a:rPr>
              <a:t>C</a:t>
            </a:r>
            <a:r>
              <a:rPr lang="en-US" sz="1300" b="1" dirty="0">
                <a:latin typeface="Arial Black" panose="020B0A04020102020204" pitchFamily="34" charset="0"/>
              </a:rPr>
              <a:t>A</a:t>
            </a:r>
            <a:r>
              <a:rPr lang="en-US" b="1" dirty="0">
                <a:latin typeface="Arial Black" panose="020B0A04020102020204" pitchFamily="34" charset="0"/>
              </a:rPr>
              <a:t>U</a:t>
            </a:r>
            <a:r>
              <a:rPr lang="en-US" sz="1500" b="1" dirty="0">
                <a:latin typeface="Arial Black" panose="020B0A04020102020204" pitchFamily="34" charset="0"/>
              </a:rPr>
              <a:t>T</a:t>
            </a:r>
            <a:r>
              <a:rPr lang="en-US" sz="1600" b="1" dirty="0">
                <a:latin typeface="Arial Black" panose="020B0A04020102020204" pitchFamily="34" charset="0"/>
              </a:rPr>
              <a:t>I</a:t>
            </a:r>
            <a:r>
              <a:rPr lang="en-US" sz="1700" b="1" dirty="0">
                <a:latin typeface="Arial Black" panose="020B0A04020102020204" pitchFamily="34" charset="0"/>
              </a:rPr>
              <a:t>O</a:t>
            </a:r>
            <a:r>
              <a:rPr lang="en-US" sz="1800" b="1" dirty="0">
                <a:latin typeface="Arial Black" panose="020B0A04020102020204" pitchFamily="34" charset="0"/>
              </a:rPr>
              <a:t>N</a:t>
            </a:r>
          </a:p>
        </p:txBody>
      </p:sp>
      <p:sp>
        <p:nvSpPr>
          <p:cNvPr id="11" name="TextBox 10">
            <a:extLst>
              <a:ext uri="{FF2B5EF4-FFF2-40B4-BE49-F238E27FC236}">
                <a16:creationId xmlns:a16="http://schemas.microsoft.com/office/drawing/2014/main" id="{1AD7432A-D2F9-43BA-AA61-18A750989CAB}"/>
              </a:ext>
            </a:extLst>
          </p:cNvPr>
          <p:cNvSpPr txBox="1"/>
          <p:nvPr/>
        </p:nvSpPr>
        <p:spPr>
          <a:xfrm rot="349704">
            <a:off x="3839844" y="642917"/>
            <a:ext cx="1262743" cy="446246"/>
          </a:xfrm>
          <a:prstGeom prst="rect">
            <a:avLst/>
          </a:prstGeom>
          <a:noFill/>
          <a:ln>
            <a:noFill/>
          </a:ln>
        </p:spPr>
        <p:txBody>
          <a:bodyPr spcFirstLastPara="1" wrap="square" lIns="91425" tIns="91425" rIns="91425" bIns="91425" rtlCol="0" anchor="b" anchorCtr="0">
            <a:spAutoFit/>
          </a:bodyPr>
          <a:lstStyle/>
          <a:p>
            <a:pPr algn="r"/>
            <a:r>
              <a:rPr lang="en-US" sz="1700" b="1" dirty="0">
                <a:latin typeface="Arial Black" panose="020B0A04020102020204" pitchFamily="34" charset="0"/>
              </a:rPr>
              <a:t>C</a:t>
            </a:r>
            <a:r>
              <a:rPr lang="en-US" sz="1600" b="1" dirty="0">
                <a:latin typeface="Arial Black" panose="020B0A04020102020204" pitchFamily="34" charset="0"/>
              </a:rPr>
              <a:t>A</a:t>
            </a:r>
            <a:r>
              <a:rPr lang="en-US" sz="1500" b="1" dirty="0">
                <a:latin typeface="Arial Black" panose="020B0A04020102020204" pitchFamily="34" charset="0"/>
              </a:rPr>
              <a:t>U</a:t>
            </a:r>
            <a:r>
              <a:rPr lang="en-US" b="1" dirty="0">
                <a:latin typeface="Arial Black" panose="020B0A04020102020204" pitchFamily="34" charset="0"/>
              </a:rPr>
              <a:t>T</a:t>
            </a:r>
            <a:r>
              <a:rPr lang="en-US" sz="1300" b="1" dirty="0">
                <a:latin typeface="Arial Black" panose="020B0A04020102020204" pitchFamily="34" charset="0"/>
              </a:rPr>
              <a:t>I</a:t>
            </a:r>
            <a:r>
              <a:rPr lang="en-US" sz="1200" b="1" dirty="0">
                <a:latin typeface="Arial Black" panose="020B0A04020102020204" pitchFamily="34" charset="0"/>
              </a:rPr>
              <a:t>O</a:t>
            </a:r>
            <a:r>
              <a:rPr lang="en-US" sz="1100" b="1" dirty="0">
                <a:latin typeface="Arial Black" panose="020B0A04020102020204" pitchFamily="34" charset="0"/>
              </a:rPr>
              <a:t>N</a:t>
            </a:r>
          </a:p>
        </p:txBody>
      </p:sp>
      <p:sp>
        <p:nvSpPr>
          <p:cNvPr id="13" name="TextBox 12">
            <a:extLst>
              <a:ext uri="{FF2B5EF4-FFF2-40B4-BE49-F238E27FC236}">
                <a16:creationId xmlns:a16="http://schemas.microsoft.com/office/drawing/2014/main" id="{B425EABD-BFB0-46F8-BF3F-65C3604401F3}"/>
              </a:ext>
            </a:extLst>
          </p:cNvPr>
          <p:cNvSpPr txBox="1"/>
          <p:nvPr/>
        </p:nvSpPr>
        <p:spPr>
          <a:xfrm rot="892670">
            <a:off x="2846461" y="344775"/>
            <a:ext cx="1262743" cy="461635"/>
          </a:xfrm>
          <a:prstGeom prst="rect">
            <a:avLst/>
          </a:prstGeom>
          <a:noFill/>
          <a:ln>
            <a:noFill/>
          </a:ln>
        </p:spPr>
        <p:txBody>
          <a:bodyPr spcFirstLastPara="1" wrap="square" lIns="91425" tIns="91425" rIns="91425" bIns="91425" rtlCol="0" anchor="b" anchorCtr="0">
            <a:spAutoFit/>
          </a:bodyPr>
          <a:lstStyle/>
          <a:p>
            <a:pPr algn="r"/>
            <a:r>
              <a:rPr lang="en-US" sz="1800" b="1" dirty="0">
                <a:latin typeface="Arial Black" panose="020B0A04020102020204" pitchFamily="34" charset="0"/>
              </a:rPr>
              <a:t>C</a:t>
            </a:r>
            <a:r>
              <a:rPr lang="en-US" sz="1700" b="1" dirty="0">
                <a:latin typeface="Arial Black" panose="020B0A04020102020204" pitchFamily="34" charset="0"/>
              </a:rPr>
              <a:t>A</a:t>
            </a:r>
            <a:r>
              <a:rPr lang="en-US" sz="1600" b="1" dirty="0">
                <a:latin typeface="Arial Black" panose="020B0A04020102020204" pitchFamily="34" charset="0"/>
              </a:rPr>
              <a:t>U</a:t>
            </a:r>
            <a:r>
              <a:rPr lang="en-US" sz="1500" b="1" dirty="0">
                <a:latin typeface="Arial Black" panose="020B0A04020102020204" pitchFamily="34" charset="0"/>
              </a:rPr>
              <a:t>T</a:t>
            </a:r>
            <a:r>
              <a:rPr lang="en-US" b="1" dirty="0">
                <a:latin typeface="Arial Black" panose="020B0A04020102020204" pitchFamily="34" charset="0"/>
              </a:rPr>
              <a:t>I</a:t>
            </a:r>
            <a:r>
              <a:rPr lang="en-US" sz="1300" b="1" dirty="0">
                <a:latin typeface="Arial Black" panose="020B0A04020102020204" pitchFamily="34" charset="0"/>
              </a:rPr>
              <a:t>O</a:t>
            </a:r>
            <a:r>
              <a:rPr lang="en-US" sz="1200" b="1" dirty="0">
                <a:latin typeface="Arial Black" panose="020B0A04020102020204" pitchFamily="34" charset="0"/>
              </a:rPr>
              <a:t>N</a:t>
            </a:r>
          </a:p>
        </p:txBody>
      </p:sp>
      <p:sp>
        <p:nvSpPr>
          <p:cNvPr id="15" name="TextBox 14">
            <a:extLst>
              <a:ext uri="{FF2B5EF4-FFF2-40B4-BE49-F238E27FC236}">
                <a16:creationId xmlns:a16="http://schemas.microsoft.com/office/drawing/2014/main" id="{CCA48A3A-02FE-4D7D-A20C-89CF1235BABF}"/>
              </a:ext>
            </a:extLst>
          </p:cNvPr>
          <p:cNvSpPr txBox="1"/>
          <p:nvPr/>
        </p:nvSpPr>
        <p:spPr>
          <a:xfrm rot="235527">
            <a:off x="1697668" y="175522"/>
            <a:ext cx="1262743" cy="430857"/>
          </a:xfrm>
          <a:prstGeom prst="rect">
            <a:avLst/>
          </a:prstGeom>
          <a:noFill/>
          <a:ln>
            <a:noFill/>
          </a:ln>
        </p:spPr>
        <p:txBody>
          <a:bodyPr spcFirstLastPara="1" wrap="square" lIns="91425" tIns="91425" rIns="91425" bIns="91425" rtlCol="0" anchor="b" anchorCtr="0">
            <a:spAutoFit/>
          </a:bodyPr>
          <a:lstStyle/>
          <a:p>
            <a:pPr algn="r"/>
            <a:r>
              <a:rPr lang="en-US" sz="1600" b="1" dirty="0">
                <a:latin typeface="Arial Black" panose="020B0A04020102020204" pitchFamily="34" charset="0"/>
              </a:rPr>
              <a:t>CAUTION</a:t>
            </a:r>
          </a:p>
        </p:txBody>
      </p:sp>
      <p:sp>
        <p:nvSpPr>
          <p:cNvPr id="17" name="TextBox 16">
            <a:extLst>
              <a:ext uri="{FF2B5EF4-FFF2-40B4-BE49-F238E27FC236}">
                <a16:creationId xmlns:a16="http://schemas.microsoft.com/office/drawing/2014/main" id="{A9A75169-3928-4045-BA2F-710B042C7234}"/>
              </a:ext>
            </a:extLst>
          </p:cNvPr>
          <p:cNvSpPr txBox="1"/>
          <p:nvPr/>
        </p:nvSpPr>
        <p:spPr>
          <a:xfrm rot="235527">
            <a:off x="1829244" y="372182"/>
            <a:ext cx="1262743" cy="430857"/>
          </a:xfrm>
          <a:prstGeom prst="rect">
            <a:avLst/>
          </a:prstGeom>
          <a:noFill/>
          <a:ln>
            <a:noFill/>
          </a:ln>
        </p:spPr>
        <p:txBody>
          <a:bodyPr spcFirstLastPara="1" wrap="square" lIns="91425" tIns="91425" rIns="91425" bIns="91425" rtlCol="0" anchor="b" anchorCtr="0">
            <a:spAutoFit/>
          </a:bodyPr>
          <a:lstStyle/>
          <a:p>
            <a:pPr algn="r"/>
            <a:r>
              <a:rPr lang="en-US" sz="1600" b="1" dirty="0">
                <a:latin typeface="Arial Black" panose="020B0A04020102020204" pitchFamily="34" charset="0"/>
              </a:rPr>
              <a:t>CAUTION</a:t>
            </a:r>
          </a:p>
        </p:txBody>
      </p:sp>
      <p:sp>
        <p:nvSpPr>
          <p:cNvPr id="19" name="TextBox 18">
            <a:extLst>
              <a:ext uri="{FF2B5EF4-FFF2-40B4-BE49-F238E27FC236}">
                <a16:creationId xmlns:a16="http://schemas.microsoft.com/office/drawing/2014/main" id="{BCC78CAF-9CB6-446E-B36C-B3E49663FE2C}"/>
              </a:ext>
            </a:extLst>
          </p:cNvPr>
          <p:cNvSpPr txBox="1"/>
          <p:nvPr/>
        </p:nvSpPr>
        <p:spPr>
          <a:xfrm rot="235527">
            <a:off x="1981644" y="550710"/>
            <a:ext cx="1262743" cy="430857"/>
          </a:xfrm>
          <a:prstGeom prst="rect">
            <a:avLst/>
          </a:prstGeom>
          <a:noFill/>
          <a:ln>
            <a:noFill/>
          </a:ln>
        </p:spPr>
        <p:txBody>
          <a:bodyPr spcFirstLastPara="1" wrap="square" lIns="91425" tIns="91425" rIns="91425" bIns="91425" rtlCol="0" anchor="b" anchorCtr="0">
            <a:spAutoFit/>
          </a:bodyPr>
          <a:lstStyle/>
          <a:p>
            <a:pPr algn="r"/>
            <a:r>
              <a:rPr lang="en-US" sz="1600" b="1" dirty="0">
                <a:latin typeface="Arial Black" panose="020B0A04020102020204" pitchFamily="34" charset="0"/>
              </a:rPr>
              <a:t>CAUTION</a:t>
            </a:r>
          </a:p>
        </p:txBody>
      </p:sp>
    </p:spTree>
    <p:extLst>
      <p:ext uri="{BB962C8B-B14F-4D97-AF65-F5344CB8AC3E}">
        <p14:creationId xmlns:p14="http://schemas.microsoft.com/office/powerpoint/2010/main" val="3033848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FDDF-49CB-4E95-A638-A8C87594A907}"/>
              </a:ext>
            </a:extLst>
          </p:cNvPr>
          <p:cNvSpPr>
            <a:spLocks noGrp="1"/>
          </p:cNvSpPr>
          <p:nvPr>
            <p:ph type="title"/>
          </p:nvPr>
        </p:nvSpPr>
        <p:spPr/>
        <p:txBody>
          <a:bodyPr/>
          <a:lstStyle/>
          <a:p>
            <a:pPr algn="ctr"/>
            <a:r>
              <a:rPr lang="en-US" dirty="0"/>
              <a:t>Cohesion &amp; Passive Voice</a:t>
            </a:r>
          </a:p>
        </p:txBody>
      </p:sp>
      <p:sp>
        <p:nvSpPr>
          <p:cNvPr id="3" name="Text Placeholder 2">
            <a:extLst>
              <a:ext uri="{FF2B5EF4-FFF2-40B4-BE49-F238E27FC236}">
                <a16:creationId xmlns:a16="http://schemas.microsoft.com/office/drawing/2014/main" id="{FF13E384-7B5D-4800-887E-41F166E85419}"/>
              </a:ext>
            </a:extLst>
          </p:cNvPr>
          <p:cNvSpPr>
            <a:spLocks noGrp="1"/>
          </p:cNvSpPr>
          <p:nvPr>
            <p:ph type="body" idx="1"/>
          </p:nvPr>
        </p:nvSpPr>
        <p:spPr>
          <a:xfrm>
            <a:off x="301841" y="1091533"/>
            <a:ext cx="8717872" cy="3498000"/>
          </a:xfrm>
        </p:spPr>
        <p:txBody>
          <a:bodyPr/>
          <a:lstStyle/>
          <a:p>
            <a:pPr marL="76200" indent="0">
              <a:buNone/>
            </a:pPr>
            <a:r>
              <a:rPr lang="en-US" dirty="0">
                <a:latin typeface="Franklin Gothic" panose="020B0604020202020204" charset="0"/>
                <a:cs typeface="Franklin Gothic" panose="020B0604020202020204" charset="0"/>
              </a:rPr>
              <a:t>Most scientific writers strongly prefer active voice instead of passive voice, to convey ideas clearly and directly. However, sometimes using passive voice may allow you to follow some of our other rules, like putting new information at the end of a sentence, or keeping repeated words physically close together. </a:t>
            </a:r>
          </a:p>
          <a:p>
            <a:pPr marL="76200" indent="0">
              <a:buNone/>
            </a:pPr>
            <a:endParaRPr lang="en-US" dirty="0">
              <a:latin typeface="Franklin Gothic" panose="020B0604020202020204" charset="0"/>
              <a:cs typeface="Franklin Gothic" panose="020B0604020202020204" charset="0"/>
            </a:endParaRPr>
          </a:p>
          <a:p>
            <a:pPr marL="76200" indent="0">
              <a:buNone/>
            </a:pPr>
            <a:endParaRPr lang="en-US" dirty="0">
              <a:latin typeface="Franklin Gothic" panose="020B0604020202020204" charset="0"/>
              <a:cs typeface="Franklin Gothic" panose="020B0604020202020204" charset="0"/>
            </a:endParaRPr>
          </a:p>
          <a:p>
            <a:pPr marL="76200" indent="0">
              <a:buNone/>
            </a:pPr>
            <a:r>
              <a:rPr lang="en-US" dirty="0">
                <a:latin typeface="Franklin Gothic" panose="020B0604020202020204" charset="0"/>
                <a:cs typeface="Franklin Gothic" panose="020B0604020202020204" charset="0"/>
              </a:rPr>
              <a:t>“We performed a complex and daunting </a:t>
            </a:r>
            <a:r>
              <a:rPr lang="en-US" u="sng" dirty="0">
                <a:latin typeface="Franklin Gothic" panose="020B0604020202020204" charset="0"/>
                <a:cs typeface="Franklin Gothic" panose="020B0604020202020204" charset="0"/>
              </a:rPr>
              <a:t>meta-analysis</a:t>
            </a:r>
            <a:r>
              <a:rPr lang="en-US" dirty="0">
                <a:latin typeface="Franklin Gothic" panose="020B0604020202020204" charset="0"/>
                <a:cs typeface="Franklin Gothic" panose="020B0604020202020204" charset="0"/>
              </a:rPr>
              <a:t>. </a:t>
            </a:r>
            <a:r>
              <a:rPr lang="en-US" u="sng" dirty="0">
                <a:latin typeface="Franklin Gothic" panose="020B0604020202020204" charset="0"/>
                <a:cs typeface="Franklin Gothic" panose="020B0604020202020204" charset="0"/>
              </a:rPr>
              <a:t>This meta-analysis</a:t>
            </a:r>
            <a:r>
              <a:rPr lang="en-US" dirty="0">
                <a:latin typeface="Franklin Gothic" panose="020B0604020202020204" charset="0"/>
                <a:cs typeface="Franklin Gothic" panose="020B0604020202020204" charset="0"/>
              </a:rPr>
              <a:t> </a:t>
            </a:r>
            <a:r>
              <a:rPr lang="en-US" b="1" dirty="0">
                <a:solidFill>
                  <a:srgbClr val="E46E20"/>
                </a:solidFill>
                <a:latin typeface="Franklin Gothic" panose="020B0604020202020204" charset="0"/>
                <a:cs typeface="Franklin Gothic" panose="020B0604020202020204" charset="0"/>
              </a:rPr>
              <a:t>was completed </a:t>
            </a:r>
            <a:r>
              <a:rPr lang="en-US" dirty="0">
                <a:latin typeface="Franklin Gothic" panose="020B0604020202020204" charset="0"/>
                <a:cs typeface="Franklin Gothic" panose="020B0604020202020204" charset="0"/>
              </a:rPr>
              <a:t>using a number of techniques…”</a:t>
            </a:r>
          </a:p>
        </p:txBody>
      </p:sp>
      <p:sp>
        <p:nvSpPr>
          <p:cNvPr id="4" name="Arrow: Curved Down 3">
            <a:extLst>
              <a:ext uri="{FF2B5EF4-FFF2-40B4-BE49-F238E27FC236}">
                <a16:creationId xmlns:a16="http://schemas.microsoft.com/office/drawing/2014/main" id="{9A2C5935-5EB4-44CD-85F9-C78B8E478295}"/>
              </a:ext>
            </a:extLst>
          </p:cNvPr>
          <p:cNvSpPr/>
          <p:nvPr/>
        </p:nvSpPr>
        <p:spPr>
          <a:xfrm rot="205255">
            <a:off x="6445928" y="3300276"/>
            <a:ext cx="1729740" cy="457200"/>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68895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26F6-F652-4A14-BAF9-93460962D893}"/>
              </a:ext>
            </a:extLst>
          </p:cNvPr>
          <p:cNvSpPr>
            <a:spLocks noGrp="1"/>
          </p:cNvSpPr>
          <p:nvPr>
            <p:ph type="title"/>
          </p:nvPr>
        </p:nvSpPr>
        <p:spPr>
          <a:xfrm>
            <a:off x="416250" y="58684"/>
            <a:ext cx="8311500" cy="635400"/>
          </a:xfrm>
        </p:spPr>
        <p:txBody>
          <a:bodyPr/>
          <a:lstStyle/>
          <a:p>
            <a:r>
              <a:rPr lang="en-US" dirty="0">
                <a:solidFill>
                  <a:srgbClr val="EB5F0C"/>
                </a:solidFill>
                <a:latin typeface="Bodoni"/>
                <a:sym typeface="Bodoni"/>
              </a:rPr>
              <a:t>Key Terms 					</a:t>
            </a:r>
            <a:endParaRPr lang="en-US" sz="1200" b="0" dirty="0">
              <a:solidFill>
                <a:schemeClr val="accent1">
                  <a:lumMod val="50000"/>
                </a:schemeClr>
              </a:solidFill>
            </a:endParaRPr>
          </a:p>
        </p:txBody>
      </p:sp>
      <p:sp>
        <p:nvSpPr>
          <p:cNvPr id="3" name="Text Placeholder 2">
            <a:extLst>
              <a:ext uri="{FF2B5EF4-FFF2-40B4-BE49-F238E27FC236}">
                <a16:creationId xmlns:a16="http://schemas.microsoft.com/office/drawing/2014/main" id="{BDD53E3E-9D54-4214-9AEE-FAFA01B9255F}"/>
              </a:ext>
            </a:extLst>
          </p:cNvPr>
          <p:cNvSpPr>
            <a:spLocks noGrp="1"/>
          </p:cNvSpPr>
          <p:nvPr>
            <p:ph type="body" idx="1"/>
          </p:nvPr>
        </p:nvSpPr>
        <p:spPr>
          <a:xfrm>
            <a:off x="696377" y="882263"/>
            <a:ext cx="7751246" cy="3498000"/>
          </a:xfrm>
        </p:spPr>
        <p:txBody>
          <a:bodyPr/>
          <a:lstStyle/>
          <a:p>
            <a:pPr marL="76200" indent="0">
              <a:buNone/>
            </a:pPr>
            <a:r>
              <a:rPr lang="en-US" sz="2200" dirty="0">
                <a:solidFill>
                  <a:schemeClr val="accent1">
                    <a:lumMod val="50000"/>
                  </a:schemeClr>
                </a:solidFill>
              </a:rPr>
              <a:t>To assess original conditions of crystal nucleation and growth in metamorphic rocks, it is necessary to analyze </a:t>
            </a:r>
            <a:r>
              <a:rPr lang="en-US" sz="2200" u="sng" dirty="0">
                <a:solidFill>
                  <a:schemeClr val="accent1">
                    <a:lumMod val="50000"/>
                  </a:schemeClr>
                </a:solidFill>
              </a:rPr>
              <a:t>crystal distribution</a:t>
            </a:r>
            <a:r>
              <a:rPr lang="en-US" sz="2200" dirty="0">
                <a:solidFill>
                  <a:schemeClr val="accent1">
                    <a:lumMod val="50000"/>
                  </a:schemeClr>
                </a:solidFill>
              </a:rPr>
              <a:t> quantitatively. </a:t>
            </a:r>
            <a:r>
              <a:rPr lang="en-US" sz="2200" u="sng" dirty="0">
                <a:solidFill>
                  <a:schemeClr val="accent1">
                    <a:lumMod val="50000"/>
                  </a:schemeClr>
                </a:solidFill>
              </a:rPr>
              <a:t>Density</a:t>
            </a:r>
            <a:r>
              <a:rPr lang="en-US" sz="2200" dirty="0">
                <a:solidFill>
                  <a:schemeClr val="accent1">
                    <a:lumMod val="50000"/>
                  </a:schemeClr>
                </a:solidFill>
              </a:rPr>
              <a:t> could potentially provide insight into the time scale of mineral growth following the thermal peak of metamorphism. </a:t>
            </a:r>
          </a:p>
          <a:p>
            <a:pPr marL="76200" indent="0">
              <a:buNone/>
            </a:pPr>
            <a:endParaRPr lang="en-US" sz="2200" dirty="0">
              <a:solidFill>
                <a:schemeClr val="accent1">
                  <a:lumMod val="50000"/>
                </a:schemeClr>
              </a:solidFill>
            </a:endParaRPr>
          </a:p>
          <a:p>
            <a:pPr marL="76200" indent="0">
              <a:buNone/>
            </a:pPr>
            <a:endParaRPr lang="en-US" sz="2200" dirty="0">
              <a:solidFill>
                <a:schemeClr val="accent1">
                  <a:lumMod val="50000"/>
                </a:schemeClr>
              </a:solidFill>
            </a:endParaRPr>
          </a:p>
          <a:p>
            <a:pPr marL="76200" indent="0">
              <a:buNone/>
            </a:pPr>
            <a:r>
              <a:rPr lang="en-US" sz="2200" dirty="0">
                <a:solidFill>
                  <a:schemeClr val="accent1">
                    <a:lumMod val="50000"/>
                  </a:schemeClr>
                </a:solidFill>
              </a:rPr>
              <a:t>To assess original conditions of crystal nucleation and growth in metamorphic rocks, it is necessary to analyze </a:t>
            </a:r>
            <a:r>
              <a:rPr lang="en-US" sz="2200" u="sng" dirty="0">
                <a:solidFill>
                  <a:schemeClr val="accent1">
                    <a:lumMod val="50000"/>
                  </a:schemeClr>
                </a:solidFill>
              </a:rPr>
              <a:t>crystal distribution</a:t>
            </a:r>
            <a:r>
              <a:rPr lang="en-US" sz="2200" dirty="0">
                <a:solidFill>
                  <a:schemeClr val="accent1">
                    <a:lumMod val="50000"/>
                  </a:schemeClr>
                </a:solidFill>
              </a:rPr>
              <a:t> quantitatively. </a:t>
            </a:r>
            <a:r>
              <a:rPr lang="en-US" sz="2200" u="sng" dirty="0">
                <a:solidFill>
                  <a:schemeClr val="accent1">
                    <a:lumMod val="50000"/>
                  </a:schemeClr>
                </a:solidFill>
              </a:rPr>
              <a:t>Crystal distribution</a:t>
            </a:r>
            <a:r>
              <a:rPr lang="en-US" sz="2200" dirty="0">
                <a:solidFill>
                  <a:schemeClr val="accent1">
                    <a:lumMod val="50000"/>
                  </a:schemeClr>
                </a:solidFill>
              </a:rPr>
              <a:t> could potentially provide insight into the time scale of mineral growth following the thermal peak of metamorphism. 			</a:t>
            </a:r>
            <a:endParaRPr lang="en-US" sz="1200" dirty="0">
              <a:solidFill>
                <a:schemeClr val="accent1">
                  <a:lumMod val="50000"/>
                </a:schemeClr>
              </a:solidFill>
            </a:endParaRPr>
          </a:p>
          <a:p>
            <a:pPr marL="76200" indent="0">
              <a:buNone/>
            </a:pPr>
            <a:endParaRPr lang="en-US" sz="2200" dirty="0">
              <a:solidFill>
                <a:schemeClr val="accent1">
                  <a:lumMod val="50000"/>
                </a:schemeClr>
              </a:solidFill>
            </a:endParaRPr>
          </a:p>
        </p:txBody>
      </p:sp>
      <p:sp>
        <p:nvSpPr>
          <p:cNvPr id="4" name="Arrow: Down 3">
            <a:extLst>
              <a:ext uri="{FF2B5EF4-FFF2-40B4-BE49-F238E27FC236}">
                <a16:creationId xmlns:a16="http://schemas.microsoft.com/office/drawing/2014/main" id="{99210B36-64FF-49AA-9480-E5951889D517}"/>
              </a:ext>
            </a:extLst>
          </p:cNvPr>
          <p:cNvSpPr/>
          <p:nvPr/>
        </p:nvSpPr>
        <p:spPr>
          <a:xfrm>
            <a:off x="900289" y="2774075"/>
            <a:ext cx="361150" cy="384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D67F88-8907-4911-BB31-42C5CA0CEF71}"/>
              </a:ext>
            </a:extLst>
          </p:cNvPr>
          <p:cNvSpPr txBox="1"/>
          <p:nvPr/>
        </p:nvSpPr>
        <p:spPr>
          <a:xfrm>
            <a:off x="7413061" y="4774198"/>
            <a:ext cx="1730939" cy="369302"/>
          </a:xfrm>
          <a:prstGeom prst="rect">
            <a:avLst/>
          </a:prstGeom>
          <a:noFill/>
          <a:ln>
            <a:noFill/>
          </a:ln>
        </p:spPr>
        <p:txBody>
          <a:bodyPr spcFirstLastPara="1" wrap="square" lIns="91425" tIns="91425" rIns="91425" bIns="91425" rtlCol="0" anchor="b" anchorCtr="0">
            <a:spAutoFit/>
          </a:bodyPr>
          <a:lstStyle/>
          <a:p>
            <a:pPr algn="r"/>
            <a:r>
              <a:rPr lang="en-US" sz="1200" dirty="0">
                <a:solidFill>
                  <a:schemeClr val="accent1">
                    <a:lumMod val="50000"/>
                  </a:schemeClr>
                </a:solidFill>
                <a:sym typeface="Bodoni"/>
              </a:rPr>
              <a:t>Hofmann p. 103-4</a:t>
            </a:r>
            <a:endParaRPr lang="en-US" sz="1200" b="1" dirty="0"/>
          </a:p>
        </p:txBody>
      </p:sp>
    </p:spTree>
    <p:extLst>
      <p:ext uri="{BB962C8B-B14F-4D97-AF65-F5344CB8AC3E}">
        <p14:creationId xmlns:p14="http://schemas.microsoft.com/office/powerpoint/2010/main" val="17997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Key Terms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p:txBody>
          <a:bodyPr/>
          <a:lstStyle/>
          <a:p>
            <a:pPr>
              <a:spcBef>
                <a:spcPts val="600"/>
              </a:spcBef>
              <a:spcAft>
                <a:spcPts val="1200"/>
              </a:spcAft>
              <a:buFont typeface="Wingdings" panose="05000000000000000000" pitchFamily="2" charset="2"/>
              <a:buChar char="§"/>
            </a:pPr>
            <a:r>
              <a:rPr lang="en-US" dirty="0"/>
              <a:t>Repeat them exactly and early</a:t>
            </a:r>
          </a:p>
          <a:p>
            <a:pPr>
              <a:spcBef>
                <a:spcPts val="600"/>
              </a:spcBef>
              <a:spcAft>
                <a:spcPts val="1200"/>
              </a:spcAft>
              <a:buFont typeface="Wingdings" panose="05000000000000000000" pitchFamily="2" charset="2"/>
              <a:buChar char="§"/>
            </a:pPr>
            <a:r>
              <a:rPr lang="en-US" dirty="0"/>
              <a:t>Don’t substitute with another term </a:t>
            </a:r>
          </a:p>
          <a:p>
            <a:pPr>
              <a:spcBef>
                <a:spcPts val="600"/>
              </a:spcBef>
              <a:spcAft>
                <a:spcPts val="1200"/>
              </a:spcAft>
              <a:buFont typeface="Wingdings" panose="05000000000000000000" pitchFamily="2" charset="2"/>
              <a:buChar char="§"/>
            </a:pPr>
            <a:r>
              <a:rPr lang="en-US" dirty="0"/>
              <a:t>Link related key terms when you shift focus or scale</a:t>
            </a:r>
          </a:p>
          <a:p>
            <a:pPr>
              <a:spcBef>
                <a:spcPts val="600"/>
              </a:spcBef>
              <a:spcAft>
                <a:spcPts val="1200"/>
              </a:spcAft>
              <a:buFont typeface="Wingdings" panose="05000000000000000000" pitchFamily="2" charset="2"/>
              <a:buChar char="§"/>
            </a:pPr>
            <a:r>
              <a:rPr lang="en-US" dirty="0"/>
              <a:t>“</a:t>
            </a:r>
            <a:r>
              <a:rPr lang="en-US" dirty="0" err="1"/>
              <a:t>thesaurusitis</a:t>
            </a:r>
            <a:r>
              <a:rPr lang="en-US" dirty="0"/>
              <a:t>” is bad</a:t>
            </a:r>
          </a:p>
        </p:txBody>
      </p:sp>
    </p:spTree>
    <p:extLst>
      <p:ext uri="{BB962C8B-B14F-4D97-AF65-F5344CB8AC3E}">
        <p14:creationId xmlns:p14="http://schemas.microsoft.com/office/powerpoint/2010/main" val="386372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2800" dirty="0">
                <a:solidFill>
                  <a:srgbClr val="EB5F0C"/>
                </a:solidFill>
                <a:latin typeface="Bodoni"/>
                <a:sym typeface="Bodoni"/>
              </a:rPr>
              <a:t>Examples</a:t>
            </a:r>
          </a:p>
        </p:txBody>
      </p:sp>
      <p:sp>
        <p:nvSpPr>
          <p:cNvPr id="7" name="Text Placeholder 2">
            <a:extLst>
              <a:ext uri="{FF2B5EF4-FFF2-40B4-BE49-F238E27FC236}">
                <a16:creationId xmlns:a16="http://schemas.microsoft.com/office/drawing/2014/main" id="{C08E8960-0ABB-49ED-8F32-A6898E78BB3A}"/>
              </a:ext>
            </a:extLst>
          </p:cNvPr>
          <p:cNvSpPr txBox="1">
            <a:spLocks/>
          </p:cNvSpPr>
          <p:nvPr/>
        </p:nvSpPr>
        <p:spPr>
          <a:xfrm>
            <a:off x="133350" y="879831"/>
            <a:ext cx="8877300" cy="419782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666666"/>
              </a:buClr>
              <a:buSzPts val="2400"/>
              <a:buFont typeface="Franklin Gothic"/>
              <a:buChar char="●"/>
              <a:defRPr sz="2400" b="0" i="0" u="none" strike="noStrike" cap="none">
                <a:solidFill>
                  <a:srgbClr val="666666"/>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rgbClr val="666666"/>
              </a:buClr>
              <a:buSzPts val="2200"/>
              <a:buFont typeface="Franklin Gothic"/>
              <a:buChar char="○"/>
              <a:defRPr sz="2200" b="0" i="0" u="none" strike="noStrike" cap="none">
                <a:solidFill>
                  <a:srgbClr val="666666"/>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rgbClr val="666666"/>
              </a:buClr>
              <a:buSzPts val="2000"/>
              <a:buFont typeface="Franklin Gothic"/>
              <a:buChar char="■"/>
              <a:defRPr sz="2000" b="0" i="0" u="none" strike="noStrike" cap="none">
                <a:solidFill>
                  <a:srgbClr val="666666"/>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rgbClr val="666666"/>
              </a:buClr>
              <a:buSzPts val="1900"/>
              <a:buFont typeface="Franklin Gothic"/>
              <a:buChar char="●"/>
              <a:defRPr sz="1900" b="0" i="0" u="none" strike="noStrike" cap="none">
                <a:solidFill>
                  <a:srgbClr val="666666"/>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rgbClr val="666666"/>
              </a:buClr>
              <a:buSzPts val="1800"/>
              <a:buFont typeface="Franklin Gothic"/>
              <a:buChar char="○"/>
              <a:defRPr sz="1800" b="0" i="1" u="none" strike="noStrike" cap="none">
                <a:solidFill>
                  <a:srgbClr val="666666"/>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rgbClr val="666666"/>
              </a:buClr>
              <a:buSzPts val="1600"/>
              <a:buFont typeface="Franklin Gothic"/>
              <a:buChar char="■"/>
              <a:defRPr sz="1600" b="0" i="0" u="none" strike="noStrike" cap="none">
                <a:solidFill>
                  <a:srgbClr val="666666"/>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9pPr>
          </a:lstStyle>
          <a:p>
            <a:pPr marL="158750" indent="0" algn="l">
              <a:buNone/>
            </a:pPr>
            <a:r>
              <a:rPr lang="en-US" sz="2000" b="0" i="0" u="none" strike="noStrike" baseline="0" dirty="0">
                <a:latin typeface="Franklin Gothic" panose="020B0604020202020204" charset="0"/>
                <a:cs typeface="Franklin Gothic" panose="020B0604020202020204" charset="0"/>
              </a:rPr>
              <a:t>Unpowered turns would rely on banking. Banking was required to generate the centripetal force to produce a curved trajectory. Banking is a rolling maneuver that provides a greater projected area facing the axis of the turn (Fish et al., 2003, 2012; Parson et al., 2011). 					Fish 2018</a:t>
            </a:r>
          </a:p>
          <a:p>
            <a:pPr marL="158750" indent="0" algn="l">
              <a:buNone/>
            </a:pPr>
            <a:endParaRPr lang="en-US" sz="2000" b="0" i="0" u="none" strike="noStrike" baseline="0" dirty="0">
              <a:latin typeface="Franklin Gothic" panose="020B0604020202020204" charset="0"/>
              <a:cs typeface="Franklin Gothic" panose="020B0604020202020204" charset="0"/>
            </a:endParaRPr>
          </a:p>
          <a:p>
            <a:pPr marL="158750" indent="0" algn="l">
              <a:buNone/>
            </a:pPr>
            <a:r>
              <a:rPr lang="en-US" sz="2000" b="0" i="0" u="none" strike="noStrike" baseline="0" dirty="0">
                <a:latin typeface="Franklin Gothic" panose="020B0604020202020204" charset="0"/>
                <a:cs typeface="Franklin Gothic" panose="020B0604020202020204" charset="0"/>
              </a:rPr>
              <a:t>Scenario discovery is a data mining algorithm used to search the results of the impact assessment for all cases and identify decision-relevant clusters (Bryant and </a:t>
            </a:r>
            <a:r>
              <a:rPr lang="en-US" sz="2000" b="0" i="0" u="none" strike="noStrike" baseline="0" dirty="0" err="1">
                <a:latin typeface="Franklin Gothic" panose="020B0604020202020204" charset="0"/>
                <a:cs typeface="Franklin Gothic" panose="020B0604020202020204" charset="0"/>
              </a:rPr>
              <a:t>Lempert</a:t>
            </a:r>
            <a:r>
              <a:rPr lang="en-US" sz="2000" b="0" i="0" u="none" strike="noStrike" baseline="0" dirty="0">
                <a:latin typeface="Franklin Gothic" panose="020B0604020202020204" charset="0"/>
                <a:cs typeface="Franklin Gothic" panose="020B0604020202020204" charset="0"/>
              </a:rPr>
              <a:t>, 2010). These clusters are a subspace of the total input uncertainty space and are achieved by constraining one or more of the input uncertainties. The clusters contain a high proportion of ‘interesting cases’, which get flagged when impacts to the AAPE and AAD metrics are assessed as tolerable. 	Ramm 2018</a:t>
            </a:r>
            <a:endParaRPr lang="en-US" sz="2000" dirty="0">
              <a:latin typeface="Franklin Gothic" panose="020B0604020202020204" charset="0"/>
              <a:cs typeface="Franklin Gothic" panose="020B0604020202020204" charset="0"/>
            </a:endParaRPr>
          </a:p>
        </p:txBody>
      </p:sp>
    </p:spTree>
    <p:extLst>
      <p:ext uri="{BB962C8B-B14F-4D97-AF65-F5344CB8AC3E}">
        <p14:creationId xmlns:p14="http://schemas.microsoft.com/office/powerpoint/2010/main" val="1799962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2800" dirty="0">
                <a:solidFill>
                  <a:srgbClr val="EB5F0C"/>
                </a:solidFill>
                <a:latin typeface="Bodoni"/>
                <a:sym typeface="Bodoni"/>
              </a:rPr>
              <a:t>Example Paragraph</a:t>
            </a:r>
          </a:p>
        </p:txBody>
      </p:sp>
      <p:sp>
        <p:nvSpPr>
          <p:cNvPr id="7" name="Text Placeholder 2">
            <a:extLst>
              <a:ext uri="{FF2B5EF4-FFF2-40B4-BE49-F238E27FC236}">
                <a16:creationId xmlns:a16="http://schemas.microsoft.com/office/drawing/2014/main" id="{C08E8960-0ABB-49ED-8F32-A6898E78BB3A}"/>
              </a:ext>
            </a:extLst>
          </p:cNvPr>
          <p:cNvSpPr txBox="1">
            <a:spLocks/>
          </p:cNvSpPr>
          <p:nvPr/>
        </p:nvSpPr>
        <p:spPr>
          <a:xfrm>
            <a:off x="133350" y="879831"/>
            <a:ext cx="8877300" cy="419782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666666"/>
              </a:buClr>
              <a:buSzPts val="2400"/>
              <a:buFont typeface="Franklin Gothic"/>
              <a:buChar char="●"/>
              <a:defRPr sz="2400" b="0" i="0" u="none" strike="noStrike" cap="none">
                <a:solidFill>
                  <a:srgbClr val="666666"/>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rgbClr val="666666"/>
              </a:buClr>
              <a:buSzPts val="2200"/>
              <a:buFont typeface="Franklin Gothic"/>
              <a:buChar char="○"/>
              <a:defRPr sz="2200" b="0" i="0" u="none" strike="noStrike" cap="none">
                <a:solidFill>
                  <a:srgbClr val="666666"/>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rgbClr val="666666"/>
              </a:buClr>
              <a:buSzPts val="2000"/>
              <a:buFont typeface="Franklin Gothic"/>
              <a:buChar char="■"/>
              <a:defRPr sz="2000" b="0" i="0" u="none" strike="noStrike" cap="none">
                <a:solidFill>
                  <a:srgbClr val="666666"/>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rgbClr val="666666"/>
              </a:buClr>
              <a:buSzPts val="1900"/>
              <a:buFont typeface="Franklin Gothic"/>
              <a:buChar char="●"/>
              <a:defRPr sz="1900" b="0" i="0" u="none" strike="noStrike" cap="none">
                <a:solidFill>
                  <a:srgbClr val="666666"/>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rgbClr val="666666"/>
              </a:buClr>
              <a:buSzPts val="1800"/>
              <a:buFont typeface="Franklin Gothic"/>
              <a:buChar char="○"/>
              <a:defRPr sz="1800" b="0" i="1" u="none" strike="noStrike" cap="none">
                <a:solidFill>
                  <a:srgbClr val="666666"/>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rgbClr val="666666"/>
              </a:buClr>
              <a:buSzPts val="1600"/>
              <a:buFont typeface="Franklin Gothic"/>
              <a:buChar char="■"/>
              <a:defRPr sz="1600" b="0" i="0" u="none" strike="noStrike" cap="none">
                <a:solidFill>
                  <a:srgbClr val="666666"/>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9pPr>
          </a:lstStyle>
          <a:p>
            <a:pPr marL="158750" indent="0" algn="l">
              <a:buNone/>
            </a:pPr>
            <a:r>
              <a:rPr lang="en-US" dirty="0"/>
              <a:t>Nonetheless, </a:t>
            </a:r>
            <a:r>
              <a:rPr lang="en-US" dirty="0" err="1"/>
              <a:t>nanofluidics</a:t>
            </a:r>
            <a:r>
              <a:rPr lang="en-US" dirty="0"/>
              <a:t> has never attracted as much attention as it does now, owing to advances in nanofabrication</a:t>
            </a:r>
            <a:r>
              <a:rPr lang="en-US" strike="sngStrike" dirty="0"/>
              <a:t>, which give a boost to the recent growth of </a:t>
            </a:r>
            <a:r>
              <a:rPr lang="en-US" strike="sngStrike" dirty="0" err="1"/>
              <a:t>nanofluidics</a:t>
            </a:r>
            <a:r>
              <a:rPr lang="en-US" dirty="0"/>
              <a:t>. The increased availability of nanofabrication methods over the past two decades allows the fabrication of well-defined nanofluidic geometries such as nanochannels and nanopores to form novel nanofluidic devices. Such devices, usually solid-state, planar, and transparent, are compatible with some available tools used in chemistry, physics, biology, and engineering.</a:t>
            </a:r>
          </a:p>
          <a:p>
            <a:pPr marL="158750" indent="0" algn="l">
              <a:buNone/>
            </a:pPr>
            <a:endParaRPr lang="en-US" sz="1600" dirty="0">
              <a:latin typeface="Franklin Gothic" panose="020B0604020202020204" charset="0"/>
              <a:cs typeface="Franklin Gothic" panose="020B0604020202020204" charset="0"/>
            </a:endParaRPr>
          </a:p>
          <a:p>
            <a:pPr marL="158750" indent="0" algn="l">
              <a:buNone/>
            </a:pPr>
            <a:endParaRPr lang="en-US" sz="1600" dirty="0">
              <a:latin typeface="Franklin Gothic" panose="020B0604020202020204" charset="0"/>
              <a:cs typeface="Franklin Gothic" panose="020B0604020202020204" charset="0"/>
            </a:endParaRPr>
          </a:p>
          <a:p>
            <a:pPr marL="158750" indent="0" algn="r">
              <a:buNone/>
            </a:pPr>
            <a:r>
              <a:rPr lang="en-US" sz="1600" dirty="0"/>
              <a:t>Xu (2018)</a:t>
            </a:r>
            <a:endParaRPr lang="en-US" sz="2000" dirty="0">
              <a:latin typeface="Franklin Gothic" panose="020B0604020202020204" charset="0"/>
              <a:cs typeface="Franklin Gothic" panose="020B0604020202020204" charset="0"/>
            </a:endParaRPr>
          </a:p>
        </p:txBody>
      </p:sp>
    </p:spTree>
    <p:extLst>
      <p:ext uri="{BB962C8B-B14F-4D97-AF65-F5344CB8AC3E}">
        <p14:creationId xmlns:p14="http://schemas.microsoft.com/office/powerpoint/2010/main" val="4084480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26F6-F652-4A14-BAF9-93460962D893}"/>
              </a:ext>
            </a:extLst>
          </p:cNvPr>
          <p:cNvSpPr>
            <a:spLocks noGrp="1"/>
          </p:cNvSpPr>
          <p:nvPr>
            <p:ph type="title"/>
          </p:nvPr>
        </p:nvSpPr>
        <p:spPr/>
        <p:txBody>
          <a:bodyPr/>
          <a:lstStyle/>
          <a:p>
            <a:r>
              <a:rPr lang="en-US" dirty="0">
                <a:solidFill>
                  <a:srgbClr val="EB5F0C"/>
                </a:solidFill>
                <a:latin typeface="Bodoni"/>
                <a:sym typeface="Bodoni"/>
              </a:rPr>
              <a:t>Key Terms and Shell Nouns				</a:t>
            </a:r>
            <a:endParaRPr lang="en-US" sz="1800" b="0" dirty="0">
              <a:solidFill>
                <a:schemeClr val="accent1">
                  <a:lumMod val="50000"/>
                </a:schemeClr>
              </a:solidFill>
            </a:endParaRPr>
          </a:p>
        </p:txBody>
      </p:sp>
      <p:sp>
        <p:nvSpPr>
          <p:cNvPr id="3" name="Text Placeholder 2">
            <a:extLst>
              <a:ext uri="{FF2B5EF4-FFF2-40B4-BE49-F238E27FC236}">
                <a16:creationId xmlns:a16="http://schemas.microsoft.com/office/drawing/2014/main" id="{BDD53E3E-9D54-4214-9AEE-FAFA01B9255F}"/>
              </a:ext>
            </a:extLst>
          </p:cNvPr>
          <p:cNvSpPr>
            <a:spLocks noGrp="1"/>
          </p:cNvSpPr>
          <p:nvPr>
            <p:ph type="body" idx="1"/>
          </p:nvPr>
        </p:nvSpPr>
        <p:spPr>
          <a:xfrm>
            <a:off x="696377" y="940452"/>
            <a:ext cx="7751246" cy="3498000"/>
          </a:xfrm>
        </p:spPr>
        <p:txBody>
          <a:bodyPr/>
          <a:lstStyle/>
          <a:p>
            <a:pPr marL="76200" indent="0">
              <a:buNone/>
            </a:pPr>
            <a:r>
              <a:rPr lang="en-US" dirty="0">
                <a:solidFill>
                  <a:schemeClr val="accent1">
                    <a:lumMod val="50000"/>
                  </a:schemeClr>
                </a:solidFill>
              </a:rPr>
              <a:t>Link your key terms when you shift scale or introduce a new term:</a:t>
            </a:r>
          </a:p>
          <a:p>
            <a:endParaRPr lang="en-US" dirty="0">
              <a:solidFill>
                <a:schemeClr val="accent1">
                  <a:lumMod val="50000"/>
                </a:schemeClr>
              </a:solidFill>
            </a:endParaRPr>
          </a:p>
          <a:p>
            <a:pPr marL="76200" indent="0">
              <a:buNone/>
            </a:pPr>
            <a:r>
              <a:rPr lang="en-US" dirty="0">
                <a:solidFill>
                  <a:schemeClr val="accent1">
                    <a:lumMod val="50000"/>
                  </a:schemeClr>
                </a:solidFill>
              </a:rPr>
              <a:t>Infectious diseases that arise due to travel may be caused by gram-positive organisms. </a:t>
            </a:r>
            <a:r>
              <a:rPr lang="en-US" b="1" dirty="0">
                <a:solidFill>
                  <a:schemeClr val="accent1">
                    <a:lumMod val="50000"/>
                  </a:schemeClr>
                </a:solidFill>
              </a:rPr>
              <a:t>One such organism</a:t>
            </a:r>
            <a:r>
              <a:rPr lang="en-US" dirty="0">
                <a:solidFill>
                  <a:schemeClr val="accent1">
                    <a:lumMod val="50000"/>
                  </a:schemeClr>
                </a:solidFill>
              </a:rPr>
              <a:t>, Staphylococcus aureus, can cause cellulitis, purulent arthritis, and suppurative </a:t>
            </a:r>
            <a:r>
              <a:rPr lang="en-US" dirty="0" err="1">
                <a:solidFill>
                  <a:schemeClr val="accent1">
                    <a:lumMod val="50000"/>
                  </a:schemeClr>
                </a:solidFill>
              </a:rPr>
              <a:t>lymphadentis</a:t>
            </a:r>
            <a:r>
              <a:rPr lang="en-US" dirty="0">
                <a:solidFill>
                  <a:schemeClr val="accent1">
                    <a:lumMod val="50000"/>
                  </a:schemeClr>
                </a:solidFill>
              </a:rPr>
              <a:t>. </a:t>
            </a:r>
          </a:p>
          <a:p>
            <a:endParaRPr lang="en-US" dirty="0">
              <a:solidFill>
                <a:schemeClr val="accent1">
                  <a:lumMod val="50000"/>
                </a:schemeClr>
              </a:solidFill>
            </a:endParaRPr>
          </a:p>
        </p:txBody>
      </p:sp>
      <p:sp>
        <p:nvSpPr>
          <p:cNvPr id="4" name="TextBox 3">
            <a:extLst>
              <a:ext uri="{FF2B5EF4-FFF2-40B4-BE49-F238E27FC236}">
                <a16:creationId xmlns:a16="http://schemas.microsoft.com/office/drawing/2014/main" id="{FCBFB85F-FD53-4C51-8216-948F19D12318}"/>
              </a:ext>
            </a:extLst>
          </p:cNvPr>
          <p:cNvSpPr txBox="1"/>
          <p:nvPr/>
        </p:nvSpPr>
        <p:spPr>
          <a:xfrm>
            <a:off x="7606145" y="4774198"/>
            <a:ext cx="1537855" cy="369302"/>
          </a:xfrm>
          <a:prstGeom prst="rect">
            <a:avLst/>
          </a:prstGeom>
          <a:noFill/>
          <a:ln>
            <a:noFill/>
          </a:ln>
        </p:spPr>
        <p:txBody>
          <a:bodyPr spcFirstLastPara="1" wrap="square" lIns="91425" tIns="91425" rIns="91425" bIns="91425" rtlCol="0" anchor="b" anchorCtr="0">
            <a:spAutoFit/>
          </a:bodyPr>
          <a:lstStyle/>
          <a:p>
            <a:pPr algn="r"/>
            <a:r>
              <a:rPr lang="en-US" sz="1200" dirty="0">
                <a:solidFill>
                  <a:schemeClr val="accent1">
                    <a:lumMod val="50000"/>
                  </a:schemeClr>
                </a:solidFill>
                <a:sym typeface="Bodoni"/>
              </a:rPr>
              <a:t>Hofmann p. 103-4</a:t>
            </a:r>
            <a:endParaRPr lang="en-US" sz="1200" b="1" dirty="0"/>
          </a:p>
        </p:txBody>
      </p:sp>
    </p:spTree>
    <p:extLst>
      <p:ext uri="{BB962C8B-B14F-4D97-AF65-F5344CB8AC3E}">
        <p14:creationId xmlns:p14="http://schemas.microsoft.com/office/powerpoint/2010/main" val="3814589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343855" y="425926"/>
            <a:ext cx="4045200" cy="689512"/>
          </a:xfrm>
        </p:spPr>
        <p:txBody>
          <a:bodyPr/>
          <a:lstStyle/>
          <a:p>
            <a:r>
              <a:rPr lang="en-US" dirty="0"/>
              <a:t>Shell Nouns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2605"/>
            <a:ext cx="4572000" cy="5161066"/>
          </a:xfrm>
        </p:spPr>
        <p:txBody>
          <a:bodyPr/>
          <a:lstStyle/>
          <a:p>
            <a:pPr>
              <a:spcAft>
                <a:spcPts val="1200"/>
              </a:spcAft>
              <a:buFont typeface="Wingdings" panose="05000000000000000000" pitchFamily="2" charset="2"/>
              <a:buChar char="§"/>
            </a:pPr>
            <a:r>
              <a:rPr lang="en-US" sz="2000" dirty="0"/>
              <a:t>A shell noun is an abstract noun that, in a particular context, conveys or refers to a complex idea. </a:t>
            </a:r>
          </a:p>
          <a:p>
            <a:pPr>
              <a:spcAft>
                <a:spcPts val="1200"/>
              </a:spcAft>
              <a:buFont typeface="Wingdings" panose="05000000000000000000" pitchFamily="2" charset="2"/>
              <a:buChar char="§"/>
            </a:pPr>
            <a:r>
              <a:rPr lang="en-US" sz="2000" dirty="0"/>
              <a:t>Shell nouns help you find elegant ways to vary your sentence structure and use of key words so your sentences don’t seem repetitive, and you don’t have to use weird non-synonyms</a:t>
            </a:r>
          </a:p>
          <a:p>
            <a:pPr>
              <a:spcAft>
                <a:spcPts val="1200"/>
              </a:spcAft>
              <a:buFont typeface="Wingdings" panose="05000000000000000000" pitchFamily="2" charset="2"/>
              <a:buChar char="§"/>
            </a:pPr>
            <a:r>
              <a:rPr lang="en-US" sz="2000" dirty="0"/>
              <a:t>Some examples of shell nouns: </a:t>
            </a:r>
            <a:r>
              <a:rPr lang="en-US" sz="2000" i="1" dirty="0"/>
              <a:t>fact, problem, idea, aim</a:t>
            </a:r>
            <a:endParaRPr lang="en-US" sz="2000" dirty="0"/>
          </a:p>
          <a:p>
            <a:pPr>
              <a:spcAft>
                <a:spcPts val="1200"/>
              </a:spcAft>
              <a:buFont typeface="Wingdings" panose="05000000000000000000" pitchFamily="2" charset="2"/>
              <a:buChar char="§"/>
            </a:pPr>
            <a:endParaRPr lang="en-US" sz="2000" dirty="0"/>
          </a:p>
        </p:txBody>
      </p:sp>
      <p:sp>
        <p:nvSpPr>
          <p:cNvPr id="5" name="Title 6">
            <a:extLst>
              <a:ext uri="{FF2B5EF4-FFF2-40B4-BE49-F238E27FC236}">
                <a16:creationId xmlns:a16="http://schemas.microsoft.com/office/drawing/2014/main" id="{D9125F76-4671-420E-A8A5-47E222F87BA4}"/>
              </a:ext>
            </a:extLst>
          </p:cNvPr>
          <p:cNvSpPr txBox="1">
            <a:spLocks/>
          </p:cNvSpPr>
          <p:nvPr/>
        </p:nvSpPr>
        <p:spPr>
          <a:xfrm>
            <a:off x="4738977" y="4747366"/>
            <a:ext cx="4349363" cy="316758"/>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Bodoni"/>
              <a:buNone/>
              <a:defRPr sz="3600" b="1" i="0" u="none" strike="noStrike" cap="none">
                <a:solidFill>
                  <a:srgbClr val="EB5F0C"/>
                </a:solidFill>
                <a:latin typeface="Bodoni"/>
                <a:ea typeface="Bodoni"/>
                <a:cs typeface="Bodoni"/>
                <a:sym typeface="Bodoni"/>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endParaRPr lang="en-US" sz="1000" b="0" dirty="0">
              <a:solidFill>
                <a:schemeClr val="bg1">
                  <a:lumMod val="85000"/>
                </a:schemeClr>
              </a:solidFill>
              <a:latin typeface="Franklin Gothic" panose="020B0604020202020204" charset="0"/>
              <a:cs typeface="Franklin Gothic" panose="020B0604020202020204" charset="0"/>
            </a:endParaRPr>
          </a:p>
          <a:p>
            <a:endParaRPr lang="en-US" sz="1000" b="0" dirty="0">
              <a:solidFill>
                <a:schemeClr val="bg1">
                  <a:lumMod val="85000"/>
                </a:schemeClr>
              </a:solidFill>
              <a:latin typeface="Franklin Gothic" panose="020B0604020202020204" charset="0"/>
              <a:cs typeface="Franklin Gothic" panose="020B0604020202020204" charset="0"/>
            </a:endParaRPr>
          </a:p>
          <a:p>
            <a:r>
              <a:rPr lang="en-US" sz="1000" b="0" dirty="0">
                <a:solidFill>
                  <a:schemeClr val="bg1">
                    <a:lumMod val="85000"/>
                  </a:schemeClr>
                </a:solidFill>
                <a:latin typeface="Franklin Gothic" panose="020B0604020202020204" charset="0"/>
                <a:cs typeface="Franklin Gothic" panose="020B0604020202020204" charset="0"/>
              </a:rPr>
              <a:t>Shell nouns: see </a:t>
            </a:r>
            <a:r>
              <a:rPr lang="en-US" sz="1000" b="0" dirty="0">
                <a:solidFill>
                  <a:schemeClr val="bg1">
                    <a:lumMod val="85000"/>
                  </a:schemeClr>
                </a:solidFill>
                <a:latin typeface="Franklin Gothic" panose="020B0604020202020204" charset="0"/>
                <a:cs typeface="Franklin Gothic" panose="020B0604020202020204" charset="0"/>
                <a:hlinkClick r:id="rId3">
                  <a:extLst>
                    <a:ext uri="{A12FA001-AC4F-418D-AE19-62706E023703}">
                      <ahyp:hlinkClr xmlns:ahyp="http://schemas.microsoft.com/office/drawing/2018/hyperlinkcolor" val="tx"/>
                    </a:ext>
                  </a:extLst>
                </a:hlinkClick>
              </a:rPr>
              <a:t>https://www.thoughtco.com/shell-noun-definition-4105165</a:t>
            </a:r>
            <a:r>
              <a:rPr lang="en-US" sz="1000" b="0" dirty="0">
                <a:solidFill>
                  <a:schemeClr val="bg1">
                    <a:lumMod val="85000"/>
                  </a:schemeClr>
                </a:solidFill>
                <a:latin typeface="Franklin Gothic" panose="020B0604020202020204" charset="0"/>
                <a:cs typeface="Franklin Gothic" panose="020B0604020202020204" charset="0"/>
              </a:rPr>
              <a:t> </a:t>
            </a:r>
          </a:p>
        </p:txBody>
      </p:sp>
      <p:sp>
        <p:nvSpPr>
          <p:cNvPr id="6" name="Speech Bubble: Oval 5">
            <a:extLst>
              <a:ext uri="{FF2B5EF4-FFF2-40B4-BE49-F238E27FC236}">
                <a16:creationId xmlns:a16="http://schemas.microsoft.com/office/drawing/2014/main" id="{80FF453C-65A3-4513-89FA-5E19AC47396C}"/>
              </a:ext>
            </a:extLst>
          </p:cNvPr>
          <p:cNvSpPr/>
          <p:nvPr/>
        </p:nvSpPr>
        <p:spPr>
          <a:xfrm>
            <a:off x="47681" y="1115438"/>
            <a:ext cx="1869882" cy="1673882"/>
          </a:xfrm>
          <a:prstGeom prst="wedgeEllipseCallout">
            <a:avLst>
              <a:gd name="adj1" fmla="val 74736"/>
              <a:gd name="adj2" fmla="val 50234"/>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C130AF2-8658-4D18-A2BE-C80AF7D5E4A1}"/>
              </a:ext>
            </a:extLst>
          </p:cNvPr>
          <p:cNvSpPr txBox="1"/>
          <p:nvPr/>
        </p:nvSpPr>
        <p:spPr>
          <a:xfrm>
            <a:off x="302307" y="1536896"/>
            <a:ext cx="1360630" cy="830966"/>
          </a:xfrm>
          <a:prstGeom prst="rect">
            <a:avLst/>
          </a:prstGeom>
          <a:noFill/>
          <a:ln>
            <a:noFill/>
          </a:ln>
        </p:spPr>
        <p:txBody>
          <a:bodyPr spcFirstLastPara="1" wrap="square" lIns="91425" tIns="91425" rIns="91425" bIns="91425" rtlCol="0" anchor="b" anchorCtr="0">
            <a:spAutoFit/>
          </a:bodyPr>
          <a:lstStyle/>
          <a:p>
            <a:pPr algn="ctr"/>
            <a:r>
              <a:rPr lang="en-US" b="1" dirty="0">
                <a:solidFill>
                  <a:schemeClr val="accent2">
                    <a:lumMod val="75000"/>
                  </a:schemeClr>
                </a:solidFill>
                <a:latin typeface="Comic Sans MS" panose="030F0702030302020204" pitchFamily="66" charset="0"/>
              </a:rPr>
              <a:t>That thing that I just mentioned…</a:t>
            </a:r>
          </a:p>
        </p:txBody>
      </p:sp>
      <p:pic>
        <p:nvPicPr>
          <p:cNvPr id="12" name="Picture 11">
            <a:extLst>
              <a:ext uri="{FF2B5EF4-FFF2-40B4-BE49-F238E27FC236}">
                <a16:creationId xmlns:a16="http://schemas.microsoft.com/office/drawing/2014/main" id="{5B6B6615-652D-1776-1925-C7CE3BA9F1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9844" y1="37678" x2="39844" y2="37678"/>
                        <a14:backgroundMark x1="53750" y1="29939" x2="53750" y2="29939"/>
                        <a14:backgroundMark x1="66875" y1="46232" x2="66875" y2="46232"/>
                        <a14:backgroundMark x1="64063" y1="41955" x2="64063" y2="41955"/>
                        <a14:backgroundMark x1="55937" y1="61711" x2="55937" y2="61711"/>
                        <a14:backgroundMark x1="49375" y1="64358" x2="49375" y2="64358"/>
                        <a14:backgroundMark x1="53281" y1="62525" x2="53281" y2="62525"/>
                        <a14:backgroundMark x1="37813" y1="55601" x2="37813" y2="55601"/>
                        <a14:backgroundMark x1="42500" y1="62322" x2="42500" y2="62322"/>
                        <a14:backgroundMark x1="69531" y1="59470" x2="69531" y2="59470"/>
                        <a14:backgroundMark x1="42188" y1="61914" x2="42188" y2="61914"/>
                        <a14:backgroundMark x1="44219" y1="63544" x2="44219" y2="63544"/>
                      </a14:backgroundRemoval>
                    </a14:imgEffect>
                  </a14:imgLayer>
                </a14:imgProps>
              </a:ext>
            </a:extLst>
          </a:blip>
          <a:srcRect l="32158" t="24246" r="27165" b="30581"/>
          <a:stretch/>
        </p:blipFill>
        <p:spPr>
          <a:xfrm rot="6351149">
            <a:off x="1960463" y="2311313"/>
            <a:ext cx="2668752" cy="2273724"/>
          </a:xfrm>
          <a:prstGeom prst="rect">
            <a:avLst/>
          </a:prstGeom>
        </p:spPr>
      </p:pic>
    </p:spTree>
    <p:extLst>
      <p:ext uri="{BB962C8B-B14F-4D97-AF65-F5344CB8AC3E}">
        <p14:creationId xmlns:p14="http://schemas.microsoft.com/office/powerpoint/2010/main" val="1446586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634C3D4-3F26-43BD-93D7-527785DD106B}"/>
              </a:ext>
            </a:extLst>
          </p:cNvPr>
          <p:cNvSpPr>
            <a:spLocks noGrp="1"/>
          </p:cNvSpPr>
          <p:nvPr>
            <p:ph type="title"/>
          </p:nvPr>
        </p:nvSpPr>
        <p:spPr>
          <a:xfrm>
            <a:off x="223906" y="65841"/>
            <a:ext cx="8696189" cy="736309"/>
          </a:xfrm>
        </p:spPr>
        <p:txBody>
          <a:bodyPr/>
          <a:lstStyle/>
          <a:p>
            <a:r>
              <a:rPr lang="en-US" sz="2800" dirty="0">
                <a:solidFill>
                  <a:srgbClr val="EB5F0C"/>
                </a:solidFill>
                <a:latin typeface="Bodoni"/>
                <a:sym typeface="Bodoni"/>
              </a:rPr>
              <a:t>Example</a:t>
            </a:r>
          </a:p>
        </p:txBody>
      </p:sp>
      <p:sp>
        <p:nvSpPr>
          <p:cNvPr id="7" name="Text Placeholder 2">
            <a:extLst>
              <a:ext uri="{FF2B5EF4-FFF2-40B4-BE49-F238E27FC236}">
                <a16:creationId xmlns:a16="http://schemas.microsoft.com/office/drawing/2014/main" id="{C08E8960-0ABB-49ED-8F32-A6898E78BB3A}"/>
              </a:ext>
            </a:extLst>
          </p:cNvPr>
          <p:cNvSpPr txBox="1">
            <a:spLocks/>
          </p:cNvSpPr>
          <p:nvPr/>
        </p:nvSpPr>
        <p:spPr>
          <a:xfrm>
            <a:off x="1239417" y="1270356"/>
            <a:ext cx="6665166" cy="258674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666666"/>
              </a:buClr>
              <a:buSzPts val="2400"/>
              <a:buFont typeface="Franklin Gothic"/>
              <a:buChar char="●"/>
              <a:defRPr sz="2400" b="0" i="0" u="none" strike="noStrike" cap="none">
                <a:solidFill>
                  <a:srgbClr val="666666"/>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rgbClr val="666666"/>
              </a:buClr>
              <a:buSzPts val="2200"/>
              <a:buFont typeface="Franklin Gothic"/>
              <a:buChar char="○"/>
              <a:defRPr sz="2200" b="0" i="0" u="none" strike="noStrike" cap="none">
                <a:solidFill>
                  <a:srgbClr val="666666"/>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rgbClr val="666666"/>
              </a:buClr>
              <a:buSzPts val="2000"/>
              <a:buFont typeface="Franklin Gothic"/>
              <a:buChar char="■"/>
              <a:defRPr sz="2000" b="0" i="0" u="none" strike="noStrike" cap="none">
                <a:solidFill>
                  <a:srgbClr val="666666"/>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rgbClr val="666666"/>
              </a:buClr>
              <a:buSzPts val="1900"/>
              <a:buFont typeface="Franklin Gothic"/>
              <a:buChar char="●"/>
              <a:defRPr sz="1900" b="0" i="0" u="none" strike="noStrike" cap="none">
                <a:solidFill>
                  <a:srgbClr val="666666"/>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rgbClr val="666666"/>
              </a:buClr>
              <a:buSzPts val="1800"/>
              <a:buFont typeface="Franklin Gothic"/>
              <a:buChar char="○"/>
              <a:defRPr sz="1800" b="0" i="1" u="none" strike="noStrike" cap="none">
                <a:solidFill>
                  <a:srgbClr val="666666"/>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rgbClr val="666666"/>
              </a:buClr>
              <a:buSzPts val="1600"/>
              <a:buFont typeface="Franklin Gothic"/>
              <a:buChar char="■"/>
              <a:defRPr sz="1600" b="0" i="0" u="none" strike="noStrike" cap="none">
                <a:solidFill>
                  <a:srgbClr val="666666"/>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rgbClr val="666666"/>
              </a:buClr>
              <a:buSzPts val="1400"/>
              <a:buFont typeface="Franklin Gothic"/>
              <a:buChar char="■"/>
              <a:defRPr sz="1400" b="0" i="0" u="none" strike="noStrike" cap="none">
                <a:solidFill>
                  <a:srgbClr val="666666"/>
                </a:solidFill>
                <a:latin typeface="Franklin Gothic"/>
                <a:ea typeface="Franklin Gothic"/>
                <a:cs typeface="Franklin Gothic"/>
                <a:sym typeface="Franklin Gothic"/>
              </a:defRPr>
            </a:lvl9pPr>
          </a:lstStyle>
          <a:p>
            <a:pPr marL="76200" indent="0">
              <a:buNone/>
            </a:pPr>
            <a:r>
              <a:rPr lang="en-US" dirty="0"/>
              <a:t>To more accurately describe objects, analysts are able to use more sophisticated shape metrics such as shape proportion (SP) and encircled image-histogram (EI). </a:t>
            </a:r>
            <a:r>
              <a:rPr lang="en-US" b="1" dirty="0"/>
              <a:t>These metrics </a:t>
            </a:r>
            <a:r>
              <a:rPr lang="en-US" dirty="0"/>
              <a:t>are found using the shape proportion and encircled image-histogram (SPEI) algorithm…</a:t>
            </a:r>
          </a:p>
        </p:txBody>
      </p:sp>
      <p:sp>
        <p:nvSpPr>
          <p:cNvPr id="3" name="TextBox 2">
            <a:extLst>
              <a:ext uri="{FF2B5EF4-FFF2-40B4-BE49-F238E27FC236}">
                <a16:creationId xmlns:a16="http://schemas.microsoft.com/office/drawing/2014/main" id="{724CF781-6942-62A7-48DF-8DF9D447FFB2}"/>
              </a:ext>
            </a:extLst>
          </p:cNvPr>
          <p:cNvSpPr txBox="1"/>
          <p:nvPr/>
        </p:nvSpPr>
        <p:spPr>
          <a:xfrm>
            <a:off x="5676900" y="4763990"/>
            <a:ext cx="3400425" cy="246221"/>
          </a:xfrm>
          <a:prstGeom prst="rect">
            <a:avLst/>
          </a:prstGeom>
          <a:noFill/>
          <a:ln>
            <a:noFill/>
          </a:ln>
        </p:spPr>
        <p:txBody>
          <a:bodyPr wrap="square">
            <a:spAutoFit/>
          </a:bodyPr>
          <a:lstStyle/>
          <a:p>
            <a:r>
              <a:rPr lang="en-US" sz="1000" dirty="0"/>
              <a:t>Example adapted from the work of Billy F. Lamberti, PhD. </a:t>
            </a:r>
          </a:p>
        </p:txBody>
      </p:sp>
    </p:spTree>
    <p:extLst>
      <p:ext uri="{BB962C8B-B14F-4D97-AF65-F5344CB8AC3E}">
        <p14:creationId xmlns:p14="http://schemas.microsoft.com/office/powerpoint/2010/main" val="3130980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Transitions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868000"/>
            <a:ext cx="3837000" cy="3695100"/>
          </a:xfrm>
        </p:spPr>
        <p:txBody>
          <a:bodyPr/>
          <a:lstStyle/>
          <a:p>
            <a:pPr>
              <a:spcBef>
                <a:spcPts val="600"/>
              </a:spcBef>
              <a:spcAft>
                <a:spcPts val="1200"/>
              </a:spcAft>
              <a:buFont typeface="Wingdings" panose="05000000000000000000" pitchFamily="2" charset="2"/>
              <a:buChar char="§"/>
            </a:pPr>
            <a:r>
              <a:rPr lang="en-US" dirty="0"/>
              <a:t>Transition words, phrases, and sentences show the logical relationship between sentences and ideas</a:t>
            </a:r>
          </a:p>
          <a:p>
            <a:pPr>
              <a:spcBef>
                <a:spcPts val="600"/>
              </a:spcBef>
              <a:spcAft>
                <a:spcPts val="1200"/>
              </a:spcAft>
              <a:buFont typeface="Wingdings" panose="05000000000000000000" pitchFamily="2" charset="2"/>
              <a:buChar char="§"/>
            </a:pPr>
            <a:r>
              <a:rPr lang="en-US" dirty="0"/>
              <a:t>Transition words create continuity especially when placed at the beginning of a sentence</a:t>
            </a:r>
          </a:p>
        </p:txBody>
      </p:sp>
    </p:spTree>
    <p:extLst>
      <p:ext uri="{BB962C8B-B14F-4D97-AF65-F5344CB8AC3E}">
        <p14:creationId xmlns:p14="http://schemas.microsoft.com/office/powerpoint/2010/main" val="2965229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6BE3-D98D-4F83-BBC3-24BA71C2CD27}"/>
              </a:ext>
            </a:extLst>
          </p:cNvPr>
          <p:cNvSpPr>
            <a:spLocks noGrp="1"/>
          </p:cNvSpPr>
          <p:nvPr>
            <p:ph type="title"/>
          </p:nvPr>
        </p:nvSpPr>
        <p:spPr/>
        <p:txBody>
          <a:bodyPr/>
          <a:lstStyle/>
          <a:p>
            <a:r>
              <a:rPr lang="en-US" dirty="0">
                <a:solidFill>
                  <a:srgbClr val="EB5F0C"/>
                </a:solidFill>
                <a:latin typeface="Bodoni"/>
                <a:sym typeface="Bodoni"/>
              </a:rPr>
              <a:t>Transitions: Specify the Relationship</a:t>
            </a:r>
            <a:endParaRPr lang="en-US" dirty="0"/>
          </a:p>
        </p:txBody>
      </p:sp>
      <p:sp>
        <p:nvSpPr>
          <p:cNvPr id="3" name="Text Placeholder 2">
            <a:extLst>
              <a:ext uri="{FF2B5EF4-FFF2-40B4-BE49-F238E27FC236}">
                <a16:creationId xmlns:a16="http://schemas.microsoft.com/office/drawing/2014/main" id="{1CB00770-3C7A-43CE-8231-37E25CAD4CC6}"/>
              </a:ext>
            </a:extLst>
          </p:cNvPr>
          <p:cNvSpPr>
            <a:spLocks noGrp="1"/>
          </p:cNvSpPr>
          <p:nvPr>
            <p:ph type="body" idx="1"/>
          </p:nvPr>
        </p:nvSpPr>
        <p:spPr>
          <a:xfrm>
            <a:off x="416249" y="1011471"/>
            <a:ext cx="8311499" cy="3498000"/>
          </a:xfrm>
        </p:spPr>
        <p:txBody>
          <a:bodyPr/>
          <a:lstStyle/>
          <a:p>
            <a:pPr marL="76200" indent="0">
              <a:buNone/>
            </a:pPr>
            <a:r>
              <a:rPr lang="en-US" dirty="0">
                <a:solidFill>
                  <a:schemeClr val="accent1">
                    <a:lumMod val="50000"/>
                  </a:schemeClr>
                </a:solidFill>
              </a:rPr>
              <a:t>To determine the effects of solid-solution ratio on K12 adsorption at fixed pH 7, K12 adsorption isotherm experiments were conducted. _____ Aqueous carbonate concentrations were measured. </a:t>
            </a:r>
          </a:p>
          <a:p>
            <a:pPr marL="76200" indent="0">
              <a:buNone/>
            </a:pPr>
            <a:endParaRPr lang="en-US" dirty="0">
              <a:solidFill>
                <a:schemeClr val="accent1">
                  <a:lumMod val="50000"/>
                </a:schemeClr>
              </a:solidFill>
            </a:endParaRPr>
          </a:p>
          <a:p>
            <a:pPr marL="76200" indent="0">
              <a:buNone/>
            </a:pPr>
            <a:r>
              <a:rPr lang="en-US" dirty="0">
                <a:solidFill>
                  <a:schemeClr val="accent1">
                    <a:lumMod val="50000"/>
                  </a:schemeClr>
                </a:solidFill>
              </a:rPr>
              <a:t>What is the relationship between the two sentences? </a:t>
            </a:r>
          </a:p>
          <a:p>
            <a:pPr>
              <a:buFont typeface="Wingdings" panose="05000000000000000000" pitchFamily="2" charset="2"/>
              <a:buChar char="§"/>
            </a:pPr>
            <a:r>
              <a:rPr lang="en-US" dirty="0">
                <a:solidFill>
                  <a:schemeClr val="accent1">
                    <a:lumMod val="50000"/>
                  </a:schemeClr>
                </a:solidFill>
              </a:rPr>
              <a:t>In addition</a:t>
            </a:r>
          </a:p>
          <a:p>
            <a:pPr>
              <a:buFont typeface="Wingdings" panose="05000000000000000000" pitchFamily="2" charset="2"/>
              <a:buChar char="§"/>
            </a:pPr>
            <a:r>
              <a:rPr lang="en-US" dirty="0">
                <a:solidFill>
                  <a:schemeClr val="accent1">
                    <a:lumMod val="50000"/>
                  </a:schemeClr>
                </a:solidFill>
              </a:rPr>
              <a:t>For this purpose</a:t>
            </a:r>
          </a:p>
          <a:p>
            <a:pPr>
              <a:buFont typeface="Wingdings" panose="05000000000000000000" pitchFamily="2" charset="2"/>
              <a:buChar char="§"/>
            </a:pPr>
            <a:r>
              <a:rPr lang="en-US" dirty="0">
                <a:solidFill>
                  <a:schemeClr val="accent1">
                    <a:lumMod val="50000"/>
                  </a:schemeClr>
                </a:solidFill>
              </a:rPr>
              <a:t>First</a:t>
            </a:r>
          </a:p>
          <a:p>
            <a:pPr>
              <a:buFont typeface="Wingdings" panose="05000000000000000000" pitchFamily="2" charset="2"/>
              <a:buChar char="§"/>
            </a:pPr>
            <a:r>
              <a:rPr lang="en-US" dirty="0">
                <a:solidFill>
                  <a:schemeClr val="accent1">
                    <a:lumMod val="50000"/>
                  </a:schemeClr>
                </a:solidFill>
              </a:rPr>
              <a:t>Subsequently</a:t>
            </a:r>
          </a:p>
          <a:p>
            <a:pPr marL="76200" indent="0" algn="r">
              <a:buNone/>
            </a:pPr>
            <a:r>
              <a:rPr lang="en-US" sz="1000" dirty="0">
                <a:solidFill>
                  <a:schemeClr val="accent1">
                    <a:lumMod val="50000"/>
                  </a:schemeClr>
                </a:solidFill>
              </a:rPr>
              <a:t>From Hofmann, Chapter 6 Exercises, p. 104</a:t>
            </a:r>
          </a:p>
          <a:p>
            <a:pPr marL="76200" indent="0">
              <a:buNone/>
            </a:pPr>
            <a:endParaRPr lang="en-US" dirty="0">
              <a:solidFill>
                <a:schemeClr val="accent1">
                  <a:lumMod val="50000"/>
                </a:schemeClr>
              </a:solidFill>
            </a:endParaRPr>
          </a:p>
          <a:p>
            <a:endParaRPr lang="en-US" dirty="0">
              <a:solidFill>
                <a:schemeClr val="accent1">
                  <a:lumMod val="50000"/>
                </a:schemeClr>
              </a:solidFill>
            </a:endParaRPr>
          </a:p>
        </p:txBody>
      </p:sp>
    </p:spTree>
    <p:extLst>
      <p:ext uri="{BB962C8B-B14F-4D97-AF65-F5344CB8AC3E}">
        <p14:creationId xmlns:p14="http://schemas.microsoft.com/office/powerpoint/2010/main" val="166826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dirty="0">
                <a:solidFill>
                  <a:schemeClr val="tx1"/>
                </a:solidFill>
              </a:rPr>
              <a:t>Picture Your Imaginary Reader</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4983082" y="882091"/>
            <a:ext cx="4000500" cy="4215336"/>
          </a:xfrm>
        </p:spPr>
        <p:txBody>
          <a:bodyPr/>
          <a:lstStyle/>
          <a:p>
            <a:pPr>
              <a:spcBef>
                <a:spcPts val="600"/>
              </a:spcBef>
              <a:buFont typeface="Arial" panose="020B0604020202020204" pitchFamily="34" charset="0"/>
              <a:buChar char="•"/>
            </a:pPr>
            <a:r>
              <a:rPr lang="en-US" sz="2100" dirty="0"/>
              <a:t>A stressed grad student? A busy postdoc? </a:t>
            </a:r>
          </a:p>
          <a:p>
            <a:pPr>
              <a:spcBef>
                <a:spcPts val="600"/>
              </a:spcBef>
              <a:buFont typeface="Arial" panose="020B0604020202020204" pitchFamily="34" charset="0"/>
              <a:buChar char="•"/>
            </a:pPr>
            <a:r>
              <a:rPr lang="en-US" sz="2100" dirty="0"/>
              <a:t>Reading fast, looking for essential information</a:t>
            </a:r>
          </a:p>
          <a:p>
            <a:pPr>
              <a:spcBef>
                <a:spcPts val="600"/>
              </a:spcBef>
              <a:buFont typeface="Arial" panose="020B0604020202020204" pitchFamily="34" charset="0"/>
              <a:buChar char="•"/>
            </a:pPr>
            <a:r>
              <a:rPr lang="en-US" sz="2100" dirty="0"/>
              <a:t>Skimming headers and first sentences to find something that will apply to their own research</a:t>
            </a:r>
          </a:p>
          <a:p>
            <a:pPr>
              <a:spcBef>
                <a:spcPts val="600"/>
              </a:spcBef>
              <a:buFont typeface="Arial" panose="020B0604020202020204" pitchFamily="34" charset="0"/>
              <a:buChar char="•"/>
            </a:pPr>
            <a:r>
              <a:rPr lang="en-US" sz="2100" dirty="0"/>
              <a:t>Think about how </a:t>
            </a:r>
            <a:r>
              <a:rPr lang="en-US" sz="2100" u="sng" dirty="0"/>
              <a:t>you</a:t>
            </a:r>
            <a:r>
              <a:rPr lang="en-US" sz="2100" dirty="0"/>
              <a:t> read when you’re trying to do a literature review or a proposal</a:t>
            </a:r>
          </a:p>
        </p:txBody>
      </p:sp>
      <p:pic>
        <p:nvPicPr>
          <p:cNvPr id="5" name="Picture 4">
            <a:extLst>
              <a:ext uri="{FF2B5EF4-FFF2-40B4-BE49-F238E27FC236}">
                <a16:creationId xmlns:a16="http://schemas.microsoft.com/office/drawing/2014/main" id="{1191755C-3562-48EE-A887-8B62528A7684}"/>
              </a:ext>
            </a:extLst>
          </p:cNvPr>
          <p:cNvPicPr>
            <a:picLocks noChangeAspect="1"/>
          </p:cNvPicPr>
          <p:nvPr/>
        </p:nvPicPr>
        <p:blipFill rotWithShape="1">
          <a:blip r:embed="rId3"/>
          <a:srcRect r="6583"/>
          <a:stretch/>
        </p:blipFill>
        <p:spPr>
          <a:xfrm>
            <a:off x="160418" y="1247776"/>
            <a:ext cx="4732293" cy="3375854"/>
          </a:xfrm>
          <a:prstGeom prst="rect">
            <a:avLst/>
          </a:prstGeom>
        </p:spPr>
      </p:pic>
      <p:sp>
        <p:nvSpPr>
          <p:cNvPr id="6" name="TextBox 5">
            <a:extLst>
              <a:ext uri="{FF2B5EF4-FFF2-40B4-BE49-F238E27FC236}">
                <a16:creationId xmlns:a16="http://schemas.microsoft.com/office/drawing/2014/main" id="{EC9D9875-AD34-9164-236B-4D025B83F06F}"/>
              </a:ext>
            </a:extLst>
          </p:cNvPr>
          <p:cNvSpPr txBox="1"/>
          <p:nvPr/>
        </p:nvSpPr>
        <p:spPr>
          <a:xfrm>
            <a:off x="2127939" y="1182460"/>
            <a:ext cx="2820844" cy="338524"/>
          </a:xfrm>
          <a:prstGeom prst="rect">
            <a:avLst/>
          </a:prstGeom>
          <a:noFill/>
          <a:ln>
            <a:noFill/>
          </a:ln>
        </p:spPr>
        <p:txBody>
          <a:bodyPr spcFirstLastPara="1" wrap="square" lIns="91425" tIns="91425" rIns="91425" bIns="91425" rtlCol="0" anchor="b" anchorCtr="0">
            <a:spAutoFit/>
          </a:bodyPr>
          <a:lstStyle/>
          <a:p>
            <a:pPr algn="r"/>
            <a:r>
              <a:rPr lang="en-US" sz="500" dirty="0">
                <a:solidFill>
                  <a:schemeClr val="bg1">
                    <a:lumMod val="65000"/>
                  </a:schemeClr>
                </a:solidFill>
              </a:rPr>
              <a:t>Micro Biz Mag: www.microbizmag.co.uk/burnout-statistics-uk/</a:t>
            </a:r>
          </a:p>
          <a:p>
            <a:pPr algn="r"/>
            <a:endParaRPr lang="en-US" sz="500" dirty="0">
              <a:solidFill>
                <a:schemeClr val="bg1">
                  <a:lumMod val="65000"/>
                </a:schemeClr>
              </a:solidFill>
            </a:endParaRPr>
          </a:p>
        </p:txBody>
      </p:sp>
    </p:spTree>
    <p:extLst>
      <p:ext uri="{BB962C8B-B14F-4D97-AF65-F5344CB8AC3E}">
        <p14:creationId xmlns:p14="http://schemas.microsoft.com/office/powerpoint/2010/main" val="2126465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7700-C599-4AF2-8A7A-282B6F21B6AB}"/>
              </a:ext>
            </a:extLst>
          </p:cNvPr>
          <p:cNvSpPr>
            <a:spLocks noGrp="1"/>
          </p:cNvSpPr>
          <p:nvPr>
            <p:ph type="title"/>
          </p:nvPr>
        </p:nvSpPr>
        <p:spPr/>
        <p:txBody>
          <a:bodyPr/>
          <a:lstStyle/>
          <a:p>
            <a:r>
              <a:rPr lang="en-US" dirty="0">
                <a:solidFill>
                  <a:srgbClr val="EB5F0C"/>
                </a:solidFill>
                <a:latin typeface="Bodoni"/>
                <a:sym typeface="Bodoni"/>
              </a:rPr>
              <a:t>Transitions: Choosing the Relationship</a:t>
            </a:r>
          </a:p>
        </p:txBody>
      </p:sp>
      <p:sp>
        <p:nvSpPr>
          <p:cNvPr id="7" name="TextBox 6">
            <a:extLst>
              <a:ext uri="{FF2B5EF4-FFF2-40B4-BE49-F238E27FC236}">
                <a16:creationId xmlns:a16="http://schemas.microsoft.com/office/drawing/2014/main" id="{C1114903-BE5F-6FEC-198E-3F51F143D485}"/>
              </a:ext>
            </a:extLst>
          </p:cNvPr>
          <p:cNvSpPr txBox="1"/>
          <p:nvPr/>
        </p:nvSpPr>
        <p:spPr>
          <a:xfrm>
            <a:off x="416250" y="1030288"/>
            <a:ext cx="3596281" cy="2400627"/>
          </a:xfrm>
          <a:prstGeom prst="rect">
            <a:avLst/>
          </a:prstGeom>
          <a:noFill/>
          <a:ln>
            <a:noFill/>
          </a:ln>
        </p:spPr>
        <p:txBody>
          <a:bodyPr spcFirstLastPara="1" wrap="square" lIns="91425" tIns="91425" rIns="91425" bIns="91425" rtlCol="0" anchor="b" anchorCtr="0">
            <a:spAutoFit/>
          </a:bodyPr>
          <a:lstStyle/>
          <a:p>
            <a:r>
              <a:rPr lang="en-US" sz="2400" dirty="0">
                <a:solidFill>
                  <a:schemeClr val="accent1">
                    <a:lumMod val="50000"/>
                  </a:schemeClr>
                </a:solidFill>
                <a:latin typeface="Franklin Gothic"/>
                <a:cs typeface="Franklin Gothic"/>
                <a:sym typeface="Franklin Gothic"/>
              </a:rPr>
              <a:t>For more on transitions and tips on how to choose the right word, see online resources with lists of words based on relationship:</a:t>
            </a:r>
          </a:p>
        </p:txBody>
      </p:sp>
      <p:pic>
        <p:nvPicPr>
          <p:cNvPr id="11" name="Picture 10">
            <a:extLst>
              <a:ext uri="{FF2B5EF4-FFF2-40B4-BE49-F238E27FC236}">
                <a16:creationId xmlns:a16="http://schemas.microsoft.com/office/drawing/2014/main" id="{E5285686-71FC-3988-89AC-72FB7FEACF88}"/>
              </a:ext>
            </a:extLst>
          </p:cNvPr>
          <p:cNvPicPr>
            <a:picLocks noChangeAspect="1"/>
          </p:cNvPicPr>
          <p:nvPr/>
        </p:nvPicPr>
        <p:blipFill rotWithShape="1">
          <a:blip r:embed="rId3"/>
          <a:srcRect b="6780"/>
          <a:stretch/>
        </p:blipFill>
        <p:spPr>
          <a:xfrm>
            <a:off x="416251" y="3841533"/>
            <a:ext cx="2597151" cy="731516"/>
          </a:xfrm>
          <a:prstGeom prst="rect">
            <a:avLst/>
          </a:prstGeom>
          <a:ln>
            <a:solidFill>
              <a:srgbClr val="C00000"/>
            </a:solidFill>
          </a:ln>
        </p:spPr>
      </p:pic>
      <p:pic>
        <p:nvPicPr>
          <p:cNvPr id="13" name="Picture 12">
            <a:extLst>
              <a:ext uri="{FF2B5EF4-FFF2-40B4-BE49-F238E27FC236}">
                <a16:creationId xmlns:a16="http://schemas.microsoft.com/office/drawing/2014/main" id="{F1CAB9C3-0318-F2C8-AD74-F77CF0F9D1B6}"/>
              </a:ext>
            </a:extLst>
          </p:cNvPr>
          <p:cNvPicPr>
            <a:picLocks noChangeAspect="1"/>
          </p:cNvPicPr>
          <p:nvPr/>
        </p:nvPicPr>
        <p:blipFill rotWithShape="1">
          <a:blip r:embed="rId4"/>
          <a:srcRect r="6428" b="13526"/>
          <a:stretch/>
        </p:blipFill>
        <p:spPr>
          <a:xfrm>
            <a:off x="4213339" y="1383591"/>
            <a:ext cx="4667021" cy="1655402"/>
          </a:xfrm>
          <a:prstGeom prst="rect">
            <a:avLst/>
          </a:prstGeom>
          <a:ln>
            <a:solidFill>
              <a:srgbClr val="C00000"/>
            </a:solidFill>
          </a:ln>
        </p:spPr>
      </p:pic>
      <p:pic>
        <p:nvPicPr>
          <p:cNvPr id="15" name="Picture 14">
            <a:extLst>
              <a:ext uri="{FF2B5EF4-FFF2-40B4-BE49-F238E27FC236}">
                <a16:creationId xmlns:a16="http://schemas.microsoft.com/office/drawing/2014/main" id="{28523229-29AC-3798-67A5-E2256A78D6AC}"/>
              </a:ext>
            </a:extLst>
          </p:cNvPr>
          <p:cNvPicPr>
            <a:picLocks noChangeAspect="1"/>
          </p:cNvPicPr>
          <p:nvPr/>
        </p:nvPicPr>
        <p:blipFill>
          <a:blip r:embed="rId5"/>
          <a:stretch>
            <a:fillRect/>
          </a:stretch>
        </p:blipFill>
        <p:spPr>
          <a:xfrm>
            <a:off x="4213340" y="3411606"/>
            <a:ext cx="4667021" cy="1426956"/>
          </a:xfrm>
          <a:prstGeom prst="rect">
            <a:avLst/>
          </a:prstGeom>
          <a:ln>
            <a:solidFill>
              <a:srgbClr val="C00000"/>
            </a:solidFill>
          </a:ln>
        </p:spPr>
      </p:pic>
      <p:sp>
        <p:nvSpPr>
          <p:cNvPr id="16" name="TextBox 15">
            <a:extLst>
              <a:ext uri="{FF2B5EF4-FFF2-40B4-BE49-F238E27FC236}">
                <a16:creationId xmlns:a16="http://schemas.microsoft.com/office/drawing/2014/main" id="{9B3C4357-F903-A11A-8CD1-43E1D7887F70}"/>
              </a:ext>
            </a:extLst>
          </p:cNvPr>
          <p:cNvSpPr txBox="1"/>
          <p:nvPr/>
        </p:nvSpPr>
        <p:spPr>
          <a:xfrm>
            <a:off x="416250" y="4822877"/>
            <a:ext cx="2597152" cy="307746"/>
          </a:xfrm>
          <a:prstGeom prst="rect">
            <a:avLst/>
          </a:prstGeom>
          <a:noFill/>
          <a:ln>
            <a:noFill/>
          </a:ln>
        </p:spPr>
        <p:txBody>
          <a:bodyPr spcFirstLastPara="1" wrap="square" lIns="91425" tIns="91425" rIns="91425" bIns="91425" rtlCol="0" anchor="b" anchorCtr="0">
            <a:spAutoFit/>
          </a:bodyPr>
          <a:lstStyle/>
          <a:p>
            <a:pPr>
              <a:lnSpc>
                <a:spcPct val="100000"/>
              </a:lnSpc>
              <a:spcAft>
                <a:spcPts val="0"/>
              </a:spcAft>
            </a:pPr>
            <a:r>
              <a:rPr lang="en-US" sz="800" dirty="0">
                <a:latin typeface="Franklin Gothic" panose="020B0604020202020204" charset="0"/>
                <a:cs typeface="Franklin Gothic" panose="020B0604020202020204" charset="0"/>
                <a:hlinkClick r:id="rId6"/>
              </a:rPr>
              <a:t>https://writing.wisc.edu/handbook/style/transitions/</a:t>
            </a:r>
            <a:endParaRPr lang="en-US" sz="800" dirty="0">
              <a:latin typeface="Franklin Gothic" panose="020B0604020202020204" charset="0"/>
              <a:cs typeface="Franklin Gothic" panose="020B0604020202020204" charset="0"/>
            </a:endParaRPr>
          </a:p>
        </p:txBody>
      </p:sp>
    </p:spTree>
    <p:extLst>
      <p:ext uri="{BB962C8B-B14F-4D97-AF65-F5344CB8AC3E}">
        <p14:creationId xmlns:p14="http://schemas.microsoft.com/office/powerpoint/2010/main" val="62023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7700-C599-4AF2-8A7A-282B6F21B6AB}"/>
              </a:ext>
            </a:extLst>
          </p:cNvPr>
          <p:cNvSpPr>
            <a:spLocks noGrp="1"/>
          </p:cNvSpPr>
          <p:nvPr>
            <p:ph type="title"/>
          </p:nvPr>
        </p:nvSpPr>
        <p:spPr/>
        <p:txBody>
          <a:bodyPr/>
          <a:lstStyle/>
          <a:p>
            <a:r>
              <a:rPr lang="en-US" dirty="0">
                <a:solidFill>
                  <a:srgbClr val="EB5F0C"/>
                </a:solidFill>
                <a:latin typeface="Bodoni"/>
                <a:sym typeface="Bodoni"/>
              </a:rPr>
              <a:t>Transitions: Tone &amp; Context</a:t>
            </a:r>
          </a:p>
        </p:txBody>
      </p:sp>
      <p:sp>
        <p:nvSpPr>
          <p:cNvPr id="3" name="Text Placeholder 2">
            <a:extLst>
              <a:ext uri="{FF2B5EF4-FFF2-40B4-BE49-F238E27FC236}">
                <a16:creationId xmlns:a16="http://schemas.microsoft.com/office/drawing/2014/main" id="{896A685B-F668-48F8-B269-461CB395B4A8}"/>
              </a:ext>
            </a:extLst>
          </p:cNvPr>
          <p:cNvSpPr>
            <a:spLocks noGrp="1"/>
          </p:cNvSpPr>
          <p:nvPr>
            <p:ph type="body" idx="1"/>
          </p:nvPr>
        </p:nvSpPr>
        <p:spPr>
          <a:xfrm>
            <a:off x="620388" y="2571750"/>
            <a:ext cx="3893423" cy="2150027"/>
          </a:xfrm>
        </p:spPr>
        <p:txBody>
          <a:bodyPr/>
          <a:lstStyle/>
          <a:p>
            <a:pPr marL="76200" indent="0">
              <a:buNone/>
            </a:pPr>
            <a:r>
              <a:rPr lang="en-US" b="1" u="sng" dirty="0">
                <a:solidFill>
                  <a:schemeClr val="accent1">
                    <a:lumMod val="50000"/>
                  </a:schemeClr>
                </a:solidFill>
              </a:rPr>
              <a:t>Casual/conversational: </a:t>
            </a:r>
          </a:p>
          <a:p>
            <a:pPr>
              <a:buClr>
                <a:schemeClr val="accent1">
                  <a:lumMod val="50000"/>
                </a:schemeClr>
              </a:buClr>
              <a:buSzPct val="75000"/>
              <a:buFont typeface="Wingdings" panose="05000000000000000000" pitchFamily="2" charset="2"/>
              <a:buChar char="§"/>
            </a:pPr>
            <a:r>
              <a:rPr lang="en-US" sz="2200" dirty="0">
                <a:solidFill>
                  <a:schemeClr val="accent1">
                    <a:lumMod val="50000"/>
                  </a:schemeClr>
                </a:solidFill>
              </a:rPr>
              <a:t>besides, additionally, as a matter of fact, suddenly, admittedly, basically, ergo, at once</a:t>
            </a:r>
          </a:p>
          <a:p>
            <a:pPr>
              <a:buFont typeface="Wingdings" panose="05000000000000000000" pitchFamily="2" charset="2"/>
              <a:buChar char="§"/>
            </a:pPr>
            <a:endParaRPr lang="en-US" dirty="0">
              <a:solidFill>
                <a:schemeClr val="accent1">
                  <a:lumMod val="50000"/>
                </a:schemeClr>
              </a:solidFill>
            </a:endParaRPr>
          </a:p>
        </p:txBody>
      </p:sp>
      <p:sp>
        <p:nvSpPr>
          <p:cNvPr id="6" name="Text Placeholder 2">
            <a:extLst>
              <a:ext uri="{FF2B5EF4-FFF2-40B4-BE49-F238E27FC236}">
                <a16:creationId xmlns:a16="http://schemas.microsoft.com/office/drawing/2014/main" id="{4CF61A6E-1037-FCD6-42D3-91494A931A3B}"/>
              </a:ext>
            </a:extLst>
          </p:cNvPr>
          <p:cNvSpPr txBox="1">
            <a:spLocks/>
          </p:cNvSpPr>
          <p:nvPr/>
        </p:nvSpPr>
        <p:spPr>
          <a:xfrm>
            <a:off x="4834327" y="2574867"/>
            <a:ext cx="3893423" cy="215002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u="sng" dirty="0">
                <a:solidFill>
                  <a:schemeClr val="accent1">
                    <a:lumMod val="50000"/>
                  </a:schemeClr>
                </a:solidFill>
              </a:rPr>
              <a:t>Outdated: </a:t>
            </a:r>
          </a:p>
          <a:p>
            <a:pPr>
              <a:buClr>
                <a:schemeClr val="accent1">
                  <a:lumMod val="50000"/>
                </a:schemeClr>
              </a:buClr>
              <a:buSzPct val="75000"/>
              <a:buFont typeface="Wingdings" panose="05000000000000000000" pitchFamily="2" charset="2"/>
              <a:buChar char="§"/>
            </a:pPr>
            <a:r>
              <a:rPr lang="en-US" sz="2200" dirty="0">
                <a:solidFill>
                  <a:schemeClr val="accent1">
                    <a:lumMod val="50000"/>
                  </a:schemeClr>
                </a:solidFill>
              </a:rPr>
              <a:t>hitherto, aforementioned, henceforth, notwithstanding</a:t>
            </a:r>
          </a:p>
          <a:p>
            <a:pPr>
              <a:buClr>
                <a:schemeClr val="accent1">
                  <a:lumMod val="50000"/>
                </a:schemeClr>
              </a:buClr>
              <a:buSzPct val="75000"/>
              <a:buFont typeface="Wingdings" panose="05000000000000000000" pitchFamily="2" charset="2"/>
              <a:buChar char="§"/>
            </a:pPr>
            <a:r>
              <a:rPr lang="en-US" sz="2200" dirty="0">
                <a:solidFill>
                  <a:schemeClr val="accent1">
                    <a:lumMod val="50000"/>
                  </a:schemeClr>
                </a:solidFill>
              </a:rPr>
              <a:t>firstly, secondly, lastly (just say first, second, last)</a:t>
            </a:r>
          </a:p>
          <a:p>
            <a:pPr marL="76200" indent="0">
              <a:buNone/>
            </a:pPr>
            <a:endParaRPr lang="en-US" dirty="0">
              <a:solidFill>
                <a:schemeClr val="accent1">
                  <a:lumMod val="50000"/>
                </a:schemeClr>
              </a:solidFill>
            </a:endParaRPr>
          </a:p>
          <a:p>
            <a:pPr>
              <a:buFont typeface="Wingdings" panose="05000000000000000000" pitchFamily="2" charset="2"/>
              <a:buChar char="§"/>
            </a:pPr>
            <a:endParaRPr lang="en-US" dirty="0">
              <a:solidFill>
                <a:schemeClr val="accent1">
                  <a:lumMod val="50000"/>
                </a:schemeClr>
              </a:solidFill>
            </a:endParaRPr>
          </a:p>
        </p:txBody>
      </p:sp>
      <p:sp>
        <p:nvSpPr>
          <p:cNvPr id="7" name="TextBox 6">
            <a:extLst>
              <a:ext uri="{FF2B5EF4-FFF2-40B4-BE49-F238E27FC236}">
                <a16:creationId xmlns:a16="http://schemas.microsoft.com/office/drawing/2014/main" id="{C1114903-BE5F-6FEC-198E-3F51F143D485}"/>
              </a:ext>
            </a:extLst>
          </p:cNvPr>
          <p:cNvSpPr txBox="1"/>
          <p:nvPr/>
        </p:nvSpPr>
        <p:spPr>
          <a:xfrm>
            <a:off x="755309" y="1039076"/>
            <a:ext cx="7633381" cy="1292631"/>
          </a:xfrm>
          <a:prstGeom prst="rect">
            <a:avLst/>
          </a:prstGeom>
          <a:noFill/>
          <a:ln>
            <a:noFill/>
          </a:ln>
        </p:spPr>
        <p:txBody>
          <a:bodyPr spcFirstLastPara="1" wrap="square" lIns="91425" tIns="91425" rIns="91425" bIns="91425" rtlCol="0" anchor="b" anchorCtr="0">
            <a:spAutoFit/>
          </a:bodyPr>
          <a:lstStyle/>
          <a:p>
            <a:r>
              <a:rPr lang="en-US" sz="2400" dirty="0">
                <a:solidFill>
                  <a:schemeClr val="accent1">
                    <a:lumMod val="50000"/>
                  </a:schemeClr>
                </a:solidFill>
                <a:latin typeface="Franklin Gothic"/>
                <a:cs typeface="Franklin Gothic"/>
              </a:rPr>
              <a:t>Some </a:t>
            </a:r>
            <a:r>
              <a:rPr lang="en-US" sz="2400" dirty="0">
                <a:solidFill>
                  <a:schemeClr val="accent1">
                    <a:lumMod val="50000"/>
                  </a:schemeClr>
                </a:solidFill>
                <a:latin typeface="Franklin Gothic"/>
                <a:cs typeface="Franklin Gothic"/>
                <a:sym typeface="Franklin Gothic"/>
              </a:rPr>
              <a:t>transition words are appropriate for speaking aloud or for casual situations, but not for scientific writing. Some are old-fashioned and no longer in use. </a:t>
            </a:r>
          </a:p>
        </p:txBody>
      </p:sp>
    </p:spTree>
    <p:extLst>
      <p:ext uri="{BB962C8B-B14F-4D97-AF65-F5344CB8AC3E}">
        <p14:creationId xmlns:p14="http://schemas.microsoft.com/office/powerpoint/2010/main" val="2095998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397350"/>
            <a:ext cx="4045200" cy="1318200"/>
          </a:xfrm>
        </p:spPr>
        <p:txBody>
          <a:bodyPr/>
          <a:lstStyle/>
          <a:p>
            <a:r>
              <a:rPr lang="en-US" dirty="0"/>
              <a:t>Corpus Software</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r>
              <a:rPr lang="en-US" dirty="0"/>
              <a:t>Check your writing and check a corpus of writing in your discipline</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35610" y="55661"/>
            <a:ext cx="4508390" cy="5008329"/>
          </a:xfrm>
        </p:spPr>
        <p:txBody>
          <a:bodyPr/>
          <a:lstStyle/>
          <a:p>
            <a:pPr>
              <a:spcBef>
                <a:spcPts val="600"/>
              </a:spcBef>
            </a:pPr>
            <a:r>
              <a:rPr lang="en-US" sz="1900" dirty="0" err="1"/>
              <a:t>AntConc</a:t>
            </a:r>
            <a:r>
              <a:rPr lang="en-US" sz="1900" dirty="0"/>
              <a:t>: build your own corpus (group) of pieces of writing to search within</a:t>
            </a:r>
          </a:p>
          <a:p>
            <a:pPr>
              <a:spcBef>
                <a:spcPts val="600"/>
              </a:spcBef>
            </a:pPr>
            <a:r>
              <a:rPr lang="en-US" sz="1900" dirty="0"/>
              <a:t>Search your own writing for articles, key terms, etc.</a:t>
            </a:r>
          </a:p>
          <a:p>
            <a:pPr>
              <a:spcBef>
                <a:spcPts val="600"/>
              </a:spcBef>
            </a:pPr>
            <a:r>
              <a:rPr lang="en-US" sz="1900" dirty="0"/>
              <a:t>Search journal articles in your field for common phrases, check for spellings, determine usage</a:t>
            </a:r>
          </a:p>
          <a:p>
            <a:pPr>
              <a:spcBef>
                <a:spcPts val="600"/>
              </a:spcBef>
            </a:pPr>
            <a:r>
              <a:rPr lang="en-US" sz="1900" dirty="0"/>
              <a:t>Use a pre-built corpus like Corpus of Contemporary American English (COCA): </a:t>
            </a:r>
            <a:r>
              <a:rPr lang="en-US" sz="1900" dirty="0">
                <a:hlinkClick r:id="rId3"/>
              </a:rPr>
              <a:t>https://www.english-corpora.org/coca/</a:t>
            </a:r>
            <a:r>
              <a:rPr lang="en-US" sz="1900" dirty="0"/>
              <a:t> to check term usage, frequency, context</a:t>
            </a:r>
          </a:p>
        </p:txBody>
      </p:sp>
    </p:spTree>
    <p:extLst>
      <p:ext uri="{BB962C8B-B14F-4D97-AF65-F5344CB8AC3E}">
        <p14:creationId xmlns:p14="http://schemas.microsoft.com/office/powerpoint/2010/main" val="289356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8CC4-EFE2-4C39-9828-ACFE7A2EB852}"/>
              </a:ext>
            </a:extLst>
          </p:cNvPr>
          <p:cNvSpPr>
            <a:spLocks noGrp="1"/>
          </p:cNvSpPr>
          <p:nvPr>
            <p:ph type="title"/>
          </p:nvPr>
        </p:nvSpPr>
        <p:spPr/>
        <p:txBody>
          <a:bodyPr/>
          <a:lstStyle/>
          <a:p>
            <a:r>
              <a:rPr lang="en-US" dirty="0"/>
              <a:t>Example: COCA search “in addition”</a:t>
            </a:r>
          </a:p>
        </p:txBody>
      </p:sp>
      <p:pic>
        <p:nvPicPr>
          <p:cNvPr id="5" name="Picture 4">
            <a:extLst>
              <a:ext uri="{FF2B5EF4-FFF2-40B4-BE49-F238E27FC236}">
                <a16:creationId xmlns:a16="http://schemas.microsoft.com/office/drawing/2014/main" id="{92F03577-D682-411D-A8DD-B80D0B8CB0A5}"/>
              </a:ext>
            </a:extLst>
          </p:cNvPr>
          <p:cNvPicPr>
            <a:picLocks noChangeAspect="1"/>
          </p:cNvPicPr>
          <p:nvPr/>
        </p:nvPicPr>
        <p:blipFill>
          <a:blip r:embed="rId3"/>
          <a:stretch>
            <a:fillRect/>
          </a:stretch>
        </p:blipFill>
        <p:spPr>
          <a:xfrm>
            <a:off x="55657" y="1124104"/>
            <a:ext cx="9008843" cy="3567166"/>
          </a:xfrm>
          <a:prstGeom prst="rect">
            <a:avLst/>
          </a:prstGeom>
        </p:spPr>
      </p:pic>
    </p:spTree>
    <p:extLst>
      <p:ext uri="{BB962C8B-B14F-4D97-AF65-F5344CB8AC3E}">
        <p14:creationId xmlns:p14="http://schemas.microsoft.com/office/powerpoint/2010/main" val="748143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8CC4-EFE2-4C39-9828-ACFE7A2EB852}"/>
              </a:ext>
            </a:extLst>
          </p:cNvPr>
          <p:cNvSpPr>
            <a:spLocks noGrp="1"/>
          </p:cNvSpPr>
          <p:nvPr>
            <p:ph type="title"/>
          </p:nvPr>
        </p:nvSpPr>
        <p:spPr/>
        <p:txBody>
          <a:bodyPr/>
          <a:lstStyle/>
          <a:p>
            <a:r>
              <a:rPr lang="en-US" dirty="0"/>
              <a:t>Example: COCA search “additionally”</a:t>
            </a:r>
          </a:p>
        </p:txBody>
      </p:sp>
      <p:sp>
        <p:nvSpPr>
          <p:cNvPr id="3" name="Text Placeholder 2">
            <a:extLst>
              <a:ext uri="{FF2B5EF4-FFF2-40B4-BE49-F238E27FC236}">
                <a16:creationId xmlns:a16="http://schemas.microsoft.com/office/drawing/2014/main" id="{EE34F7D7-1BA9-4105-8BEF-7A39F0E1A05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000F562-AF24-44C4-929E-38B8E538D833}"/>
              </a:ext>
            </a:extLst>
          </p:cNvPr>
          <p:cNvPicPr>
            <a:picLocks noChangeAspect="1"/>
          </p:cNvPicPr>
          <p:nvPr/>
        </p:nvPicPr>
        <p:blipFill>
          <a:blip r:embed="rId3"/>
          <a:stretch>
            <a:fillRect/>
          </a:stretch>
        </p:blipFill>
        <p:spPr>
          <a:xfrm>
            <a:off x="62133" y="1004352"/>
            <a:ext cx="9048615" cy="3739907"/>
          </a:xfrm>
          <a:prstGeom prst="rect">
            <a:avLst/>
          </a:prstGeom>
        </p:spPr>
      </p:pic>
    </p:spTree>
    <p:extLst>
      <p:ext uri="{BB962C8B-B14F-4D97-AF65-F5344CB8AC3E}">
        <p14:creationId xmlns:p14="http://schemas.microsoft.com/office/powerpoint/2010/main" val="1511856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8CC4-EFE2-4C39-9828-ACFE7A2EB852}"/>
              </a:ext>
            </a:extLst>
          </p:cNvPr>
          <p:cNvSpPr>
            <a:spLocks noGrp="1"/>
          </p:cNvSpPr>
          <p:nvPr>
            <p:ph type="title"/>
          </p:nvPr>
        </p:nvSpPr>
        <p:spPr/>
        <p:txBody>
          <a:bodyPr/>
          <a:lstStyle/>
          <a:p>
            <a:r>
              <a:rPr lang="en-US" dirty="0"/>
              <a:t>“In addition” &gt; “Additionally”  </a:t>
            </a:r>
          </a:p>
        </p:txBody>
      </p:sp>
      <p:pic>
        <p:nvPicPr>
          <p:cNvPr id="6" name="Picture 5">
            <a:extLst>
              <a:ext uri="{FF2B5EF4-FFF2-40B4-BE49-F238E27FC236}">
                <a16:creationId xmlns:a16="http://schemas.microsoft.com/office/drawing/2014/main" id="{383940D8-C466-4FD0-A557-D6F8CC04C0BD}"/>
              </a:ext>
            </a:extLst>
          </p:cNvPr>
          <p:cNvPicPr>
            <a:picLocks noChangeAspect="1"/>
          </p:cNvPicPr>
          <p:nvPr/>
        </p:nvPicPr>
        <p:blipFill rotWithShape="1">
          <a:blip r:embed="rId3"/>
          <a:srcRect l="81444"/>
          <a:stretch/>
        </p:blipFill>
        <p:spPr>
          <a:xfrm>
            <a:off x="3644780" y="1218994"/>
            <a:ext cx="1671662" cy="3567166"/>
          </a:xfrm>
          <a:prstGeom prst="rect">
            <a:avLst/>
          </a:prstGeom>
        </p:spPr>
      </p:pic>
      <p:pic>
        <p:nvPicPr>
          <p:cNvPr id="7" name="Picture 6">
            <a:extLst>
              <a:ext uri="{FF2B5EF4-FFF2-40B4-BE49-F238E27FC236}">
                <a16:creationId xmlns:a16="http://schemas.microsoft.com/office/drawing/2014/main" id="{2B2CA8E5-DFE0-483D-9492-C599E04975AE}"/>
              </a:ext>
            </a:extLst>
          </p:cNvPr>
          <p:cNvPicPr>
            <a:picLocks noChangeAspect="1"/>
          </p:cNvPicPr>
          <p:nvPr/>
        </p:nvPicPr>
        <p:blipFill rotWithShape="1">
          <a:blip r:embed="rId3"/>
          <a:srcRect t="5487" r="79935"/>
          <a:stretch/>
        </p:blipFill>
        <p:spPr>
          <a:xfrm>
            <a:off x="1307770" y="1390696"/>
            <a:ext cx="1807649" cy="3371428"/>
          </a:xfrm>
          <a:prstGeom prst="rect">
            <a:avLst/>
          </a:prstGeom>
        </p:spPr>
      </p:pic>
      <p:pic>
        <p:nvPicPr>
          <p:cNvPr id="8" name="Picture 7">
            <a:extLst>
              <a:ext uri="{FF2B5EF4-FFF2-40B4-BE49-F238E27FC236}">
                <a16:creationId xmlns:a16="http://schemas.microsoft.com/office/drawing/2014/main" id="{1878CD29-1187-4D81-9418-BE89F912A317}"/>
              </a:ext>
            </a:extLst>
          </p:cNvPr>
          <p:cNvPicPr>
            <a:picLocks noChangeAspect="1"/>
          </p:cNvPicPr>
          <p:nvPr/>
        </p:nvPicPr>
        <p:blipFill rotWithShape="1">
          <a:blip r:embed="rId4"/>
          <a:srcRect l="81526"/>
          <a:stretch/>
        </p:blipFill>
        <p:spPr>
          <a:xfrm>
            <a:off x="6169993" y="1132624"/>
            <a:ext cx="1671662" cy="3739907"/>
          </a:xfrm>
          <a:prstGeom prst="rect">
            <a:avLst/>
          </a:prstGeom>
        </p:spPr>
      </p:pic>
      <p:sp>
        <p:nvSpPr>
          <p:cNvPr id="9" name="TextBox 8">
            <a:extLst>
              <a:ext uri="{FF2B5EF4-FFF2-40B4-BE49-F238E27FC236}">
                <a16:creationId xmlns:a16="http://schemas.microsoft.com/office/drawing/2014/main" id="{32A58A6C-CAC2-48E2-8E93-193B0B5B033B}"/>
              </a:ext>
            </a:extLst>
          </p:cNvPr>
          <p:cNvSpPr txBox="1"/>
          <p:nvPr/>
        </p:nvSpPr>
        <p:spPr>
          <a:xfrm>
            <a:off x="3644780" y="990617"/>
            <a:ext cx="1466491" cy="400079"/>
          </a:xfrm>
          <a:prstGeom prst="rect">
            <a:avLst/>
          </a:prstGeom>
          <a:noFill/>
          <a:ln>
            <a:noFill/>
          </a:ln>
        </p:spPr>
        <p:txBody>
          <a:bodyPr spcFirstLastPara="1" wrap="square" lIns="91425" tIns="91425" rIns="91425" bIns="91425" rtlCol="0" anchor="b" anchorCtr="0">
            <a:spAutoFit/>
          </a:bodyPr>
          <a:lstStyle/>
          <a:p>
            <a:pPr algn="r"/>
            <a:r>
              <a:rPr lang="en-US" b="1" dirty="0"/>
              <a:t>“In addition”</a:t>
            </a:r>
          </a:p>
        </p:txBody>
      </p:sp>
      <p:sp>
        <p:nvSpPr>
          <p:cNvPr id="10" name="TextBox 9">
            <a:extLst>
              <a:ext uri="{FF2B5EF4-FFF2-40B4-BE49-F238E27FC236}">
                <a16:creationId xmlns:a16="http://schemas.microsoft.com/office/drawing/2014/main" id="{2FC72965-88A0-4B05-813E-EEE6339B9264}"/>
              </a:ext>
            </a:extLst>
          </p:cNvPr>
          <p:cNvSpPr txBox="1"/>
          <p:nvPr/>
        </p:nvSpPr>
        <p:spPr>
          <a:xfrm>
            <a:off x="6169993" y="990618"/>
            <a:ext cx="1466490" cy="400079"/>
          </a:xfrm>
          <a:prstGeom prst="rect">
            <a:avLst/>
          </a:prstGeom>
          <a:noFill/>
          <a:ln>
            <a:noFill/>
          </a:ln>
        </p:spPr>
        <p:txBody>
          <a:bodyPr spcFirstLastPara="1" wrap="square" lIns="91425" tIns="91425" rIns="91425" bIns="91425" rtlCol="0" anchor="b" anchorCtr="0">
            <a:spAutoFit/>
          </a:bodyPr>
          <a:lstStyle/>
          <a:p>
            <a:pPr algn="r"/>
            <a:r>
              <a:rPr lang="en-US" b="1" dirty="0"/>
              <a:t>“Additionally”</a:t>
            </a:r>
          </a:p>
        </p:txBody>
      </p:sp>
    </p:spTree>
    <p:extLst>
      <p:ext uri="{BB962C8B-B14F-4D97-AF65-F5344CB8AC3E}">
        <p14:creationId xmlns:p14="http://schemas.microsoft.com/office/powerpoint/2010/main" val="4220177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Condensing</a:t>
            </a:r>
          </a:p>
        </p:txBody>
      </p:sp>
    </p:spTree>
    <p:extLst>
      <p:ext uri="{BB962C8B-B14F-4D97-AF65-F5344CB8AC3E}">
        <p14:creationId xmlns:p14="http://schemas.microsoft.com/office/powerpoint/2010/main" val="1008447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8CC4-EFE2-4C39-9828-ACFE7A2EB852}"/>
              </a:ext>
            </a:extLst>
          </p:cNvPr>
          <p:cNvSpPr>
            <a:spLocks noGrp="1"/>
          </p:cNvSpPr>
          <p:nvPr>
            <p:ph type="title"/>
          </p:nvPr>
        </p:nvSpPr>
        <p:spPr/>
        <p:txBody>
          <a:bodyPr/>
          <a:lstStyle/>
          <a:p>
            <a:r>
              <a:rPr lang="en-US" dirty="0"/>
              <a:t>Be Concise</a:t>
            </a:r>
          </a:p>
        </p:txBody>
      </p:sp>
      <p:sp>
        <p:nvSpPr>
          <p:cNvPr id="9" name="TextBox 8">
            <a:extLst>
              <a:ext uri="{FF2B5EF4-FFF2-40B4-BE49-F238E27FC236}">
                <a16:creationId xmlns:a16="http://schemas.microsoft.com/office/drawing/2014/main" id="{32A58A6C-CAC2-48E2-8E93-193B0B5B033B}"/>
              </a:ext>
            </a:extLst>
          </p:cNvPr>
          <p:cNvSpPr txBox="1"/>
          <p:nvPr/>
        </p:nvSpPr>
        <p:spPr>
          <a:xfrm>
            <a:off x="0" y="858315"/>
            <a:ext cx="9144000" cy="4278064"/>
          </a:xfrm>
          <a:prstGeom prst="rect">
            <a:avLst/>
          </a:prstGeom>
          <a:noFill/>
          <a:ln>
            <a:noFill/>
          </a:ln>
        </p:spPr>
        <p:txBody>
          <a:bodyPr spcFirstLastPara="1" wrap="square" lIns="91425" tIns="91425" rIns="91425" bIns="91425" rtlCol="0" anchor="b" anchorCtr="0">
            <a:spAutoFit/>
          </a:bodyPr>
          <a:lstStyle/>
          <a:p>
            <a:pPr algn="ctr"/>
            <a:r>
              <a:rPr lang="en-US" b="1" dirty="0"/>
              <a:t>You might be under pressure to reduce your word count to fit a CFP or for publication…</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b="1" dirty="0"/>
              <a:t>But streamlining, cutting unnecessary words and ideas, and condensing your language is always an important way to improve clarity. </a:t>
            </a:r>
          </a:p>
        </p:txBody>
      </p:sp>
      <p:pic>
        <p:nvPicPr>
          <p:cNvPr id="4" name="Picture 3">
            <a:extLst>
              <a:ext uri="{FF2B5EF4-FFF2-40B4-BE49-F238E27FC236}">
                <a16:creationId xmlns:a16="http://schemas.microsoft.com/office/drawing/2014/main" id="{87931530-CD47-4CE1-9310-19EDF75EC83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8698" y1="59028" x2="18698" y2="59028"/>
                        <a14:foregroundMark x1="21250" y1="52361" x2="21250" y2="53125"/>
                        <a14:foregroundMark x1="20156" y1="25833" x2="20156" y2="25833"/>
                        <a14:foregroundMark x1="22188" y1="27778" x2="22188" y2="27778"/>
                        <a14:foregroundMark x1="17396" y1="30972" x2="17396" y2="30972"/>
                        <a14:foregroundMark x1="14063" y1="33681" x2="14063" y2="33681"/>
                        <a14:foregroundMark x1="58281" y1="22917" x2="58281" y2="22917"/>
                        <a14:foregroundMark x1="80365" y1="58264" x2="80365" y2="58264"/>
                        <a14:foregroundMark x1="81146" y1="27292" x2="81146" y2="27292"/>
                        <a14:foregroundMark x1="84427" y1="28056" x2="84427" y2="28056"/>
                        <a14:foregroundMark x1="88125" y1="32986" x2="88125" y2="32986"/>
                      </a14:backgroundRemoval>
                    </a14:imgEffect>
                  </a14:imgLayer>
                </a14:imgProps>
              </a:ext>
            </a:extLst>
          </a:blip>
          <a:srcRect b="12523"/>
          <a:stretch/>
        </p:blipFill>
        <p:spPr>
          <a:xfrm>
            <a:off x="2503167" y="1857370"/>
            <a:ext cx="4137666" cy="2714630"/>
          </a:xfrm>
          <a:prstGeom prst="rect">
            <a:avLst/>
          </a:prstGeom>
        </p:spPr>
      </p:pic>
      <p:sp>
        <p:nvSpPr>
          <p:cNvPr id="5" name="TextBox 4">
            <a:extLst>
              <a:ext uri="{FF2B5EF4-FFF2-40B4-BE49-F238E27FC236}">
                <a16:creationId xmlns:a16="http://schemas.microsoft.com/office/drawing/2014/main" id="{B64A6906-DEA0-4B15-AAB1-ADC75A796ECE}"/>
              </a:ext>
            </a:extLst>
          </p:cNvPr>
          <p:cNvSpPr txBox="1"/>
          <p:nvPr/>
        </p:nvSpPr>
        <p:spPr>
          <a:xfrm rot="20043357">
            <a:off x="1981201" y="2113924"/>
            <a:ext cx="2034540" cy="461635"/>
          </a:xfrm>
          <a:prstGeom prst="rect">
            <a:avLst/>
          </a:prstGeom>
          <a:noFill/>
          <a:ln>
            <a:noFill/>
          </a:ln>
        </p:spPr>
        <p:txBody>
          <a:bodyPr spcFirstLastPara="1" wrap="square" lIns="91425" tIns="91425" rIns="91425" bIns="91425" rtlCol="0" anchor="b" anchorCtr="0">
            <a:spAutoFit/>
          </a:bodyPr>
          <a:lstStyle/>
          <a:p>
            <a:pPr algn="r"/>
            <a:r>
              <a:rPr lang="en-US" sz="1800" b="1" dirty="0">
                <a:solidFill>
                  <a:schemeClr val="accent2">
                    <a:lumMod val="75000"/>
                  </a:schemeClr>
                </a:solidFill>
                <a:latin typeface="Harlow Solid Italic" panose="04030604020F02020D02" pitchFamily="82" charset="0"/>
              </a:rPr>
              <a:t>Notwithstanding</a:t>
            </a:r>
          </a:p>
        </p:txBody>
      </p:sp>
      <p:sp>
        <p:nvSpPr>
          <p:cNvPr id="11" name="TextBox 10">
            <a:extLst>
              <a:ext uri="{FF2B5EF4-FFF2-40B4-BE49-F238E27FC236}">
                <a16:creationId xmlns:a16="http://schemas.microsoft.com/office/drawing/2014/main" id="{6F8C758C-FB5B-4128-8FD4-A141026247DF}"/>
              </a:ext>
            </a:extLst>
          </p:cNvPr>
          <p:cNvSpPr txBox="1"/>
          <p:nvPr/>
        </p:nvSpPr>
        <p:spPr>
          <a:xfrm rot="847690">
            <a:off x="3372584" y="1510457"/>
            <a:ext cx="2034540" cy="738633"/>
          </a:xfrm>
          <a:prstGeom prst="rect">
            <a:avLst/>
          </a:prstGeom>
          <a:noFill/>
          <a:ln>
            <a:noFill/>
          </a:ln>
        </p:spPr>
        <p:txBody>
          <a:bodyPr spcFirstLastPara="1" wrap="square" lIns="91425" tIns="91425" rIns="91425" bIns="91425" rtlCol="0" anchor="b" anchorCtr="0">
            <a:spAutoFit/>
          </a:bodyPr>
          <a:lstStyle/>
          <a:p>
            <a:pPr algn="r"/>
            <a:r>
              <a:rPr lang="en-US" sz="1800" b="1" dirty="0">
                <a:solidFill>
                  <a:schemeClr val="accent2">
                    <a:lumMod val="75000"/>
                  </a:schemeClr>
                </a:solidFill>
                <a:latin typeface="Harlow Solid Italic" panose="04030604020F02020D02" pitchFamily="82" charset="0"/>
              </a:rPr>
              <a:t>It should be noted that…</a:t>
            </a:r>
          </a:p>
        </p:txBody>
      </p:sp>
      <p:sp>
        <p:nvSpPr>
          <p:cNvPr id="12" name="TextBox 11">
            <a:extLst>
              <a:ext uri="{FF2B5EF4-FFF2-40B4-BE49-F238E27FC236}">
                <a16:creationId xmlns:a16="http://schemas.microsoft.com/office/drawing/2014/main" id="{BB684CDE-626B-4237-A895-3E7F83922DA9}"/>
              </a:ext>
            </a:extLst>
          </p:cNvPr>
          <p:cNvSpPr txBox="1"/>
          <p:nvPr/>
        </p:nvSpPr>
        <p:spPr>
          <a:xfrm rot="20043357">
            <a:off x="1571258" y="1695107"/>
            <a:ext cx="2034540" cy="461635"/>
          </a:xfrm>
          <a:prstGeom prst="rect">
            <a:avLst/>
          </a:prstGeom>
          <a:noFill/>
          <a:ln>
            <a:noFill/>
          </a:ln>
        </p:spPr>
        <p:txBody>
          <a:bodyPr spcFirstLastPara="1" wrap="square" lIns="91425" tIns="91425" rIns="91425" bIns="91425" rtlCol="0" anchor="b" anchorCtr="0">
            <a:spAutoFit/>
          </a:bodyPr>
          <a:lstStyle/>
          <a:p>
            <a:pPr algn="r"/>
            <a:r>
              <a:rPr lang="en-US" sz="1800" b="1" dirty="0">
                <a:solidFill>
                  <a:schemeClr val="accent2">
                    <a:lumMod val="75000"/>
                  </a:schemeClr>
                </a:solidFill>
                <a:latin typeface="Batang" panose="02030600000101010101" pitchFamily="18" charset="-127"/>
                <a:ea typeface="Batang" panose="02030600000101010101" pitchFamily="18" charset="-127"/>
              </a:rPr>
              <a:t>Not unimportant</a:t>
            </a:r>
          </a:p>
        </p:txBody>
      </p:sp>
      <p:sp>
        <p:nvSpPr>
          <p:cNvPr id="13" name="TextBox 12">
            <a:extLst>
              <a:ext uri="{FF2B5EF4-FFF2-40B4-BE49-F238E27FC236}">
                <a16:creationId xmlns:a16="http://schemas.microsoft.com/office/drawing/2014/main" id="{3BF8410C-AB99-45E3-9153-1A0555588A17}"/>
              </a:ext>
            </a:extLst>
          </p:cNvPr>
          <p:cNvSpPr txBox="1"/>
          <p:nvPr/>
        </p:nvSpPr>
        <p:spPr>
          <a:xfrm rot="20661899">
            <a:off x="5150188" y="1569334"/>
            <a:ext cx="2034540" cy="738633"/>
          </a:xfrm>
          <a:prstGeom prst="rect">
            <a:avLst/>
          </a:prstGeom>
          <a:noFill/>
          <a:ln>
            <a:noFill/>
          </a:ln>
        </p:spPr>
        <p:txBody>
          <a:bodyPr spcFirstLastPara="1" wrap="square" lIns="91425" tIns="91425" rIns="91425" bIns="91425" rtlCol="0" anchor="b" anchorCtr="0">
            <a:spAutoFit/>
          </a:bodyPr>
          <a:lstStyle/>
          <a:p>
            <a:pPr algn="r"/>
            <a:r>
              <a:rPr lang="en-US" sz="1800" b="1" dirty="0">
                <a:solidFill>
                  <a:schemeClr val="accent2">
                    <a:lumMod val="75000"/>
                  </a:schemeClr>
                </a:solidFill>
                <a:latin typeface="Batang" panose="02030600000101010101" pitchFamily="18" charset="-127"/>
                <a:ea typeface="Batang" panose="02030600000101010101" pitchFamily="18" charset="-127"/>
              </a:rPr>
              <a:t>This certainly might prove…</a:t>
            </a:r>
          </a:p>
        </p:txBody>
      </p:sp>
    </p:spTree>
    <p:extLst>
      <p:ext uri="{BB962C8B-B14F-4D97-AF65-F5344CB8AC3E}">
        <p14:creationId xmlns:p14="http://schemas.microsoft.com/office/powerpoint/2010/main" val="3018101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367500" y="1387089"/>
            <a:ext cx="4045200" cy="2369321"/>
          </a:xfrm>
        </p:spPr>
        <p:txBody>
          <a:bodyPr/>
          <a:lstStyle/>
          <a:p>
            <a:pPr marL="76200" indent="0">
              <a:spcBef>
                <a:spcPts val="600"/>
              </a:spcBef>
              <a:spcAft>
                <a:spcPts val="600"/>
              </a:spcAft>
              <a:buNone/>
            </a:pPr>
            <a:r>
              <a:rPr lang="en-US" dirty="0"/>
              <a:t>How can your reader tell which information is important? </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786343"/>
            <a:ext cx="3837000" cy="3695100"/>
          </a:xfrm>
        </p:spPr>
        <p:txBody>
          <a:bodyPr/>
          <a:lstStyle/>
          <a:p>
            <a:pPr>
              <a:spcBef>
                <a:spcPts val="600"/>
              </a:spcBef>
              <a:spcAft>
                <a:spcPts val="600"/>
              </a:spcAft>
              <a:buFont typeface="Wingdings" panose="05000000000000000000" pitchFamily="2" charset="2"/>
              <a:buChar char="§"/>
            </a:pPr>
            <a:r>
              <a:rPr lang="en-US" dirty="0"/>
              <a:t>Place it in a “power position”</a:t>
            </a:r>
          </a:p>
          <a:p>
            <a:pPr>
              <a:spcBef>
                <a:spcPts val="600"/>
              </a:spcBef>
              <a:spcAft>
                <a:spcPts val="600"/>
              </a:spcAft>
              <a:buFont typeface="Wingdings" panose="05000000000000000000" pitchFamily="2" charset="2"/>
              <a:buChar char="§"/>
            </a:pPr>
            <a:r>
              <a:rPr lang="en-US" dirty="0"/>
              <a:t>Use signaling phrases like “Most important…” or “The key finding…” </a:t>
            </a:r>
          </a:p>
          <a:p>
            <a:pPr>
              <a:spcBef>
                <a:spcPts val="600"/>
              </a:spcBef>
              <a:spcAft>
                <a:spcPts val="600"/>
              </a:spcAft>
              <a:buFont typeface="Wingdings" panose="05000000000000000000" pitchFamily="2" charset="2"/>
              <a:buChar char="§"/>
            </a:pPr>
            <a:r>
              <a:rPr lang="en-US" dirty="0"/>
              <a:t>De-emphasize less important information (“Although…” and “While…”</a:t>
            </a:r>
          </a:p>
          <a:p>
            <a:pPr marL="76200" indent="0" algn="r">
              <a:buNone/>
            </a:pPr>
            <a:endParaRPr lang="en-US" sz="1200" dirty="0"/>
          </a:p>
          <a:p>
            <a:pPr marL="76200" indent="0" algn="r">
              <a:buNone/>
            </a:pPr>
            <a:endParaRPr lang="en-US" sz="1200" dirty="0"/>
          </a:p>
          <a:p>
            <a:pPr marL="76200" indent="0" algn="r">
              <a:buNone/>
            </a:pPr>
            <a:r>
              <a:rPr lang="en-US" sz="1200" dirty="0"/>
              <a:t>See Hofmann p. 108</a:t>
            </a:r>
          </a:p>
        </p:txBody>
      </p:sp>
    </p:spTree>
    <p:extLst>
      <p:ext uri="{BB962C8B-B14F-4D97-AF65-F5344CB8AC3E}">
        <p14:creationId xmlns:p14="http://schemas.microsoft.com/office/powerpoint/2010/main" val="1563730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What can we cut?</a:t>
            </a:r>
            <a:br>
              <a:rPr lang="en-US" dirty="0"/>
            </a:br>
            <a:r>
              <a:rPr lang="en-US" dirty="0"/>
              <a:t>Master List</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p:txBody>
          <a:bodyPr/>
          <a:lstStyle/>
          <a:p>
            <a:pPr>
              <a:spcBef>
                <a:spcPts val="600"/>
              </a:spcBef>
              <a:spcAft>
                <a:spcPts val="600"/>
              </a:spcAft>
              <a:buFont typeface="Wingdings" panose="05000000000000000000" pitchFamily="2" charset="2"/>
              <a:buChar char="§"/>
            </a:pPr>
            <a:r>
              <a:rPr lang="en-US" dirty="0"/>
              <a:t>Excessive detail</a:t>
            </a:r>
          </a:p>
          <a:p>
            <a:pPr>
              <a:spcBef>
                <a:spcPts val="600"/>
              </a:spcBef>
              <a:spcAft>
                <a:spcPts val="600"/>
              </a:spcAft>
              <a:buFont typeface="Wingdings" panose="05000000000000000000" pitchFamily="2" charset="2"/>
              <a:buChar char="§"/>
            </a:pPr>
            <a:r>
              <a:rPr lang="en-US" dirty="0"/>
              <a:t>Unnecessary redundancies</a:t>
            </a:r>
          </a:p>
          <a:p>
            <a:pPr>
              <a:spcBef>
                <a:spcPts val="600"/>
              </a:spcBef>
              <a:spcAft>
                <a:spcPts val="600"/>
              </a:spcAft>
              <a:buFont typeface="Wingdings" panose="05000000000000000000" pitchFamily="2" charset="2"/>
              <a:buChar char="§"/>
            </a:pPr>
            <a:r>
              <a:rPr lang="en-US" dirty="0"/>
              <a:t>Jargon</a:t>
            </a:r>
          </a:p>
          <a:p>
            <a:pPr>
              <a:spcBef>
                <a:spcPts val="600"/>
              </a:spcBef>
              <a:spcAft>
                <a:spcPts val="600"/>
              </a:spcAft>
              <a:buFont typeface="Wingdings" panose="05000000000000000000" pitchFamily="2" charset="2"/>
              <a:buChar char="§"/>
            </a:pPr>
            <a:r>
              <a:rPr lang="en-US" dirty="0"/>
              <a:t>Unnecessary “overview” words </a:t>
            </a:r>
          </a:p>
          <a:p>
            <a:pPr>
              <a:spcBef>
                <a:spcPts val="600"/>
              </a:spcBef>
              <a:spcAft>
                <a:spcPts val="600"/>
              </a:spcAft>
              <a:buFont typeface="Wingdings" panose="05000000000000000000" pitchFamily="2" charset="2"/>
              <a:buChar char="§"/>
            </a:pPr>
            <a:r>
              <a:rPr lang="en-US" dirty="0"/>
              <a:t>Empty phrases</a:t>
            </a:r>
          </a:p>
          <a:p>
            <a:pPr lvl="1">
              <a:spcBef>
                <a:spcPts val="600"/>
              </a:spcBef>
              <a:spcAft>
                <a:spcPts val="600"/>
              </a:spcAft>
              <a:buFont typeface="Wingdings" panose="05000000000000000000" pitchFamily="2" charset="2"/>
              <a:buChar char="§"/>
            </a:pPr>
            <a:r>
              <a:rPr lang="en-US" dirty="0"/>
              <a:t>“It…that” phrases</a:t>
            </a:r>
          </a:p>
          <a:p>
            <a:pPr>
              <a:spcBef>
                <a:spcPts val="600"/>
              </a:spcBef>
              <a:spcAft>
                <a:spcPts val="600"/>
              </a:spcAft>
              <a:buFont typeface="Wingdings" panose="05000000000000000000" pitchFamily="2" charset="2"/>
              <a:buChar char="§"/>
            </a:pPr>
            <a:r>
              <a:rPr lang="en-US" dirty="0"/>
              <a:t>Negative expressions</a:t>
            </a:r>
          </a:p>
          <a:p>
            <a:pPr>
              <a:spcBef>
                <a:spcPts val="600"/>
              </a:spcBef>
              <a:spcAft>
                <a:spcPts val="600"/>
              </a:spcAft>
              <a:buFont typeface="Wingdings" panose="05000000000000000000" pitchFamily="2" charset="2"/>
              <a:buChar char="§"/>
            </a:pPr>
            <a:r>
              <a:rPr lang="en-US" dirty="0"/>
              <a:t>Intensifiers and hedges</a:t>
            </a:r>
          </a:p>
        </p:txBody>
      </p:sp>
    </p:spTree>
    <p:extLst>
      <p:ext uri="{BB962C8B-B14F-4D97-AF65-F5344CB8AC3E}">
        <p14:creationId xmlns:p14="http://schemas.microsoft.com/office/powerpoint/2010/main" val="2698263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7F2E8-FAA1-4C5A-BA0C-6C270D8B2EAE}"/>
              </a:ext>
            </a:extLst>
          </p:cNvPr>
          <p:cNvSpPr>
            <a:spLocks noGrp="1"/>
          </p:cNvSpPr>
          <p:nvPr>
            <p:ph type="body" idx="1"/>
          </p:nvPr>
        </p:nvSpPr>
        <p:spPr>
          <a:xfrm>
            <a:off x="-172859" y="576263"/>
            <a:ext cx="2748558" cy="809625"/>
          </a:xfrm>
        </p:spPr>
        <p:txBody>
          <a:bodyPr/>
          <a:lstStyle/>
          <a:p>
            <a:r>
              <a:rPr lang="en-US" dirty="0">
                <a:solidFill>
                  <a:srgbClr val="0070C0"/>
                </a:solidFill>
              </a:rPr>
              <a:t>Remind yourself about THIS GUY!</a:t>
            </a:r>
          </a:p>
        </p:txBody>
      </p:sp>
      <p:sp>
        <p:nvSpPr>
          <p:cNvPr id="3" name="Text Placeholder 1">
            <a:extLst>
              <a:ext uri="{FF2B5EF4-FFF2-40B4-BE49-F238E27FC236}">
                <a16:creationId xmlns:a16="http://schemas.microsoft.com/office/drawing/2014/main" id="{98A10111-A808-45AC-9233-2F7C0A288B45}"/>
              </a:ext>
            </a:extLst>
          </p:cNvPr>
          <p:cNvSpPr txBox="1">
            <a:spLocks/>
          </p:cNvSpPr>
          <p:nvPr/>
        </p:nvSpPr>
        <p:spPr>
          <a:xfrm>
            <a:off x="356593" y="3876675"/>
            <a:ext cx="8254008" cy="809625"/>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B5F0C"/>
              </a:buClr>
              <a:buSzPts val="2400"/>
              <a:buFont typeface="Franklin Gothic"/>
              <a:buNone/>
              <a:defRPr sz="2400" b="0" i="0" u="none" strike="noStrike" cap="none">
                <a:solidFill>
                  <a:srgbClr val="EB5F0C"/>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r>
              <a:rPr lang="en-US" b="1" dirty="0"/>
              <a:t>When in doubt: make it clearer, easier to find the important stuff, and more explicit! </a:t>
            </a:r>
          </a:p>
        </p:txBody>
      </p:sp>
      <p:pic>
        <p:nvPicPr>
          <p:cNvPr id="5" name="Picture 4">
            <a:extLst>
              <a:ext uri="{FF2B5EF4-FFF2-40B4-BE49-F238E27FC236}">
                <a16:creationId xmlns:a16="http://schemas.microsoft.com/office/drawing/2014/main" id="{0D3F3121-DC18-4955-8F78-550DE1CEDE95}"/>
              </a:ext>
            </a:extLst>
          </p:cNvPr>
          <p:cNvPicPr>
            <a:picLocks noChangeAspect="1"/>
          </p:cNvPicPr>
          <p:nvPr/>
        </p:nvPicPr>
        <p:blipFill rotWithShape="1">
          <a:blip r:embed="rId3"/>
          <a:srcRect r="6583"/>
          <a:stretch/>
        </p:blipFill>
        <p:spPr>
          <a:xfrm>
            <a:off x="3105151" y="161926"/>
            <a:ext cx="5299848" cy="3780728"/>
          </a:xfrm>
          <a:prstGeom prst="rect">
            <a:avLst/>
          </a:prstGeom>
        </p:spPr>
      </p:pic>
      <p:sp>
        <p:nvSpPr>
          <p:cNvPr id="6" name="Arrow: Down 5">
            <a:extLst>
              <a:ext uri="{FF2B5EF4-FFF2-40B4-BE49-F238E27FC236}">
                <a16:creationId xmlns:a16="http://schemas.microsoft.com/office/drawing/2014/main" id="{8B534A25-FCE3-42F1-8152-4F02E0275E9D}"/>
              </a:ext>
            </a:extLst>
          </p:cNvPr>
          <p:cNvSpPr/>
          <p:nvPr/>
        </p:nvSpPr>
        <p:spPr>
          <a:xfrm rot="18396393">
            <a:off x="1418641" y="1442366"/>
            <a:ext cx="1084955" cy="2105132"/>
          </a:xfrm>
          <a:prstGeom prst="downArrow">
            <a:avLst>
              <a:gd name="adj1" fmla="val 50000"/>
              <a:gd name="adj2" fmla="val 8402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2981B41-79F8-B46E-B831-376D2688C589}"/>
              </a:ext>
            </a:extLst>
          </p:cNvPr>
          <p:cNvSpPr txBox="1"/>
          <p:nvPr/>
        </p:nvSpPr>
        <p:spPr>
          <a:xfrm>
            <a:off x="5584155" y="118676"/>
            <a:ext cx="2820844" cy="338524"/>
          </a:xfrm>
          <a:prstGeom prst="rect">
            <a:avLst/>
          </a:prstGeom>
          <a:noFill/>
          <a:ln>
            <a:noFill/>
          </a:ln>
        </p:spPr>
        <p:txBody>
          <a:bodyPr spcFirstLastPara="1" wrap="square" lIns="91425" tIns="91425" rIns="91425" bIns="91425" rtlCol="0" anchor="b" anchorCtr="0">
            <a:spAutoFit/>
          </a:bodyPr>
          <a:lstStyle/>
          <a:p>
            <a:pPr algn="r"/>
            <a:r>
              <a:rPr lang="en-US" sz="500" dirty="0">
                <a:solidFill>
                  <a:schemeClr val="bg1">
                    <a:lumMod val="65000"/>
                  </a:schemeClr>
                </a:solidFill>
              </a:rPr>
              <a:t>Micro Biz Mag: www.microbizmag.co.uk/burnout-statistics-uk/</a:t>
            </a:r>
          </a:p>
          <a:p>
            <a:pPr algn="r"/>
            <a:endParaRPr lang="en-US" sz="500" dirty="0">
              <a:solidFill>
                <a:schemeClr val="bg1">
                  <a:lumMod val="65000"/>
                </a:schemeClr>
              </a:solidFill>
            </a:endParaRPr>
          </a:p>
        </p:txBody>
      </p:sp>
    </p:spTree>
    <p:extLst>
      <p:ext uri="{BB962C8B-B14F-4D97-AF65-F5344CB8AC3E}">
        <p14:creationId xmlns:p14="http://schemas.microsoft.com/office/powerpoint/2010/main" val="2086446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912649"/>
            <a:ext cx="4045200" cy="1318200"/>
          </a:xfrm>
        </p:spPr>
        <p:txBody>
          <a:bodyPr/>
          <a:lstStyle/>
          <a:p>
            <a:r>
              <a:rPr lang="en-US" dirty="0"/>
              <a:t>Omit Excessive Detail</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242740"/>
            <a:ext cx="3837000" cy="469126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spcBef>
                <a:spcPts val="600"/>
              </a:spcBef>
              <a:spcAft>
                <a:spcPts val="600"/>
              </a:spcAft>
              <a:buNone/>
            </a:pPr>
            <a:r>
              <a:rPr lang="en-US" sz="2800" dirty="0"/>
              <a:t>Find the right level of detail for the section, context, and audience</a:t>
            </a:r>
          </a:p>
        </p:txBody>
      </p:sp>
    </p:spTree>
    <p:extLst>
      <p:ext uri="{BB962C8B-B14F-4D97-AF65-F5344CB8AC3E}">
        <p14:creationId xmlns:p14="http://schemas.microsoft.com/office/powerpoint/2010/main" val="1905332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498" y="721488"/>
            <a:ext cx="4045200" cy="1318200"/>
          </a:xfrm>
        </p:spPr>
        <p:txBody>
          <a:bodyPr/>
          <a:lstStyle/>
          <a:p>
            <a:pPr>
              <a:buClr>
                <a:schemeClr val="accent1">
                  <a:lumMod val="50000"/>
                </a:schemeClr>
              </a:buClr>
            </a:pPr>
            <a:r>
              <a:rPr lang="en-US" dirty="0"/>
              <a:t>“Overview” Words: Verbs to Omit</a:t>
            </a:r>
            <a:br>
              <a:rPr lang="en-US" dirty="0"/>
            </a:br>
            <a:br>
              <a:rPr lang="en-US" sz="1800" b="0" dirty="0">
                <a:solidFill>
                  <a:schemeClr val="accent1">
                    <a:lumMod val="50000"/>
                  </a:schemeClr>
                </a:solidFill>
                <a:latin typeface="Franklin Gothic"/>
                <a:cs typeface="Franklin Gothic"/>
                <a:sym typeface="Franklin Gothic"/>
              </a:rPr>
            </a:br>
            <a:endParaRPr lang="en-US" sz="1800" b="0" dirty="0">
              <a:solidFill>
                <a:schemeClr val="accent1">
                  <a:lumMod val="50000"/>
                </a:schemeClr>
              </a:solidFill>
              <a:latin typeface="Franklin Gothic"/>
              <a:cs typeface="Franklin Gothic"/>
              <a:sym typeface="Franklin Gothic"/>
            </a:endParaRP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51513" y="-55659"/>
            <a:ext cx="4436827" cy="5199159"/>
          </a:xfrm>
        </p:spPr>
        <p:txBody>
          <a:bodyPr/>
          <a:lstStyle/>
          <a:p>
            <a:pPr marL="76200" indent="0">
              <a:buNone/>
            </a:pPr>
            <a:endParaRPr lang="en-US" sz="2000" dirty="0"/>
          </a:p>
          <a:p>
            <a:pPr marL="76200" indent="0">
              <a:buNone/>
            </a:pPr>
            <a:r>
              <a:rPr lang="en-US" sz="2000" dirty="0"/>
              <a:t>Just state the facts. </a:t>
            </a:r>
          </a:p>
          <a:p>
            <a:pPr marL="76200" indent="0">
              <a:buNone/>
            </a:pPr>
            <a:endParaRPr lang="en-US" sz="2000" dirty="0"/>
          </a:p>
          <a:p>
            <a:pPr marL="76200" indent="0">
              <a:buNone/>
            </a:pPr>
            <a:r>
              <a:rPr lang="en-US" sz="2000" dirty="0"/>
              <a:t>Jones et al. reported that intracellular calcium is released when adipocytes are stimulated with insulin. </a:t>
            </a:r>
          </a:p>
          <a:p>
            <a:pPr marL="76200" indent="0">
              <a:buNone/>
            </a:pPr>
            <a:r>
              <a:rPr lang="en-US" sz="2000" dirty="0"/>
              <a:t>[15 words]</a:t>
            </a:r>
          </a:p>
          <a:p>
            <a:pPr marL="76200" indent="0">
              <a:buNone/>
            </a:pPr>
            <a:endParaRPr lang="en-US" sz="2000" dirty="0"/>
          </a:p>
          <a:p>
            <a:pPr marL="76200" indent="0">
              <a:buNone/>
            </a:pPr>
            <a:r>
              <a:rPr lang="en-US" sz="2000" dirty="0"/>
              <a:t>Intracellular calcium is released when adipocytes are stimulated with insulin (Jones et al., 1996). </a:t>
            </a:r>
          </a:p>
          <a:p>
            <a:pPr marL="76200" indent="0">
              <a:buNone/>
            </a:pPr>
            <a:r>
              <a:rPr lang="en-US" sz="2000" dirty="0"/>
              <a:t>[10 words]</a:t>
            </a:r>
          </a:p>
          <a:p>
            <a:pPr marL="76200" indent="0">
              <a:buNone/>
            </a:pPr>
            <a:endParaRPr lang="en-US" sz="1800" dirty="0"/>
          </a:p>
          <a:p>
            <a:pPr marL="76200" indent="0">
              <a:buNone/>
            </a:pPr>
            <a:endParaRPr lang="en-US" sz="1800" dirty="0"/>
          </a:p>
          <a:p>
            <a:pPr marL="76200" indent="0" algn="r">
              <a:buNone/>
            </a:pPr>
            <a:r>
              <a:rPr lang="en-US" sz="1200" dirty="0"/>
              <a:t>Jones (1996), adapted in Hofmann p. 109</a:t>
            </a:r>
          </a:p>
        </p:txBody>
      </p:sp>
      <p:sp>
        <p:nvSpPr>
          <p:cNvPr id="2" name="TextBox 1">
            <a:extLst>
              <a:ext uri="{FF2B5EF4-FFF2-40B4-BE49-F238E27FC236}">
                <a16:creationId xmlns:a16="http://schemas.microsoft.com/office/drawing/2014/main" id="{4CC51B29-21D6-4735-8119-B311B83472B5}"/>
              </a:ext>
            </a:extLst>
          </p:cNvPr>
          <p:cNvSpPr txBox="1"/>
          <p:nvPr/>
        </p:nvSpPr>
        <p:spPr>
          <a:xfrm>
            <a:off x="1508871" y="2036923"/>
            <a:ext cx="1558455" cy="2400627"/>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described</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noticed</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noted</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observed</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was done</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occurred</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reported</a:t>
            </a:r>
          </a:p>
          <a:p>
            <a:pPr marL="285750" indent="-285750">
              <a:buFont typeface="Arial" panose="020B0604020202020204" pitchFamily="34" charset="0"/>
              <a:buChar char="•"/>
            </a:pPr>
            <a:r>
              <a:rPr lang="en-US" sz="1800" dirty="0">
                <a:solidFill>
                  <a:schemeClr val="accent1">
                    <a:lumMod val="50000"/>
                  </a:schemeClr>
                </a:solidFill>
                <a:latin typeface="Franklin Gothic"/>
                <a:cs typeface="Franklin Gothic"/>
                <a:sym typeface="Franklin Gothic"/>
              </a:rPr>
              <a:t>seen</a:t>
            </a:r>
            <a:endParaRPr lang="en-US" sz="1800" b="1" dirty="0"/>
          </a:p>
        </p:txBody>
      </p:sp>
    </p:spTree>
    <p:extLst>
      <p:ext uri="{BB962C8B-B14F-4D97-AF65-F5344CB8AC3E}">
        <p14:creationId xmlns:p14="http://schemas.microsoft.com/office/powerpoint/2010/main" val="18493661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490-FAEF-4F23-934A-E5FA2B8A8AE6}"/>
              </a:ext>
            </a:extLst>
          </p:cNvPr>
          <p:cNvSpPr>
            <a:spLocks noGrp="1"/>
          </p:cNvSpPr>
          <p:nvPr>
            <p:ph type="title"/>
          </p:nvPr>
        </p:nvSpPr>
        <p:spPr>
          <a:xfrm>
            <a:off x="416250" y="51336"/>
            <a:ext cx="8311500" cy="635400"/>
          </a:xfrm>
        </p:spPr>
        <p:txBody>
          <a:bodyPr/>
          <a:lstStyle/>
          <a:p>
            <a:r>
              <a:rPr lang="en-US" dirty="0">
                <a:solidFill>
                  <a:srgbClr val="EB5F0C"/>
                </a:solidFill>
                <a:latin typeface="Bodoni"/>
                <a:sym typeface="Bodoni"/>
              </a:rPr>
              <a:t>Empty Phrases</a:t>
            </a:r>
            <a:endParaRPr lang="en-US" dirty="0"/>
          </a:p>
        </p:txBody>
      </p:sp>
      <p:sp>
        <p:nvSpPr>
          <p:cNvPr id="3" name="Text Placeholder 2">
            <a:extLst>
              <a:ext uri="{FF2B5EF4-FFF2-40B4-BE49-F238E27FC236}">
                <a16:creationId xmlns:a16="http://schemas.microsoft.com/office/drawing/2014/main" id="{2EC3A5F4-FC3C-47D8-9335-123897011D47}"/>
              </a:ext>
            </a:extLst>
          </p:cNvPr>
          <p:cNvSpPr>
            <a:spLocks noGrp="1"/>
          </p:cNvSpPr>
          <p:nvPr>
            <p:ph type="body" idx="1"/>
          </p:nvPr>
        </p:nvSpPr>
        <p:spPr>
          <a:xfrm>
            <a:off x="577049" y="941033"/>
            <a:ext cx="8150701" cy="4202467"/>
          </a:xfrm>
        </p:spPr>
        <p:txBody>
          <a:bodyPr/>
          <a:lstStyle/>
          <a:p>
            <a:pPr marL="76200" indent="0">
              <a:buNone/>
            </a:pPr>
            <a:r>
              <a:rPr lang="en-US" sz="2200" dirty="0">
                <a:solidFill>
                  <a:schemeClr val="accent1">
                    <a:lumMod val="50000"/>
                  </a:schemeClr>
                </a:solidFill>
              </a:rPr>
              <a:t>Products were verified by gel electrophoresis. The results are presented in Figure 1. 	[13 words]</a:t>
            </a:r>
          </a:p>
          <a:p>
            <a:pPr marL="76200" indent="0">
              <a:buNone/>
            </a:pPr>
            <a:endParaRPr lang="en-US" sz="2200" dirty="0">
              <a:solidFill>
                <a:schemeClr val="accent1">
                  <a:lumMod val="50000"/>
                </a:schemeClr>
              </a:solidFill>
            </a:endParaRPr>
          </a:p>
          <a:p>
            <a:pPr marL="76200" indent="0">
              <a:buNone/>
            </a:pPr>
            <a:r>
              <a:rPr lang="en-US" sz="2200" dirty="0">
                <a:solidFill>
                  <a:schemeClr val="accent1">
                    <a:lumMod val="50000"/>
                  </a:schemeClr>
                </a:solidFill>
              </a:rPr>
              <a:t>Products were verified by gel electrophoresis (Fig. 1).   [6 words]</a:t>
            </a:r>
          </a:p>
          <a:p>
            <a:pPr marL="76200" indent="0">
              <a:buNone/>
            </a:pPr>
            <a:endParaRPr lang="en-US" sz="2200" dirty="0">
              <a:solidFill>
                <a:schemeClr val="accent1">
                  <a:lumMod val="50000"/>
                </a:schemeClr>
              </a:solidFill>
            </a:endParaRPr>
          </a:p>
          <a:p>
            <a:pPr marL="76200" indent="0">
              <a:buNone/>
            </a:pPr>
            <a:r>
              <a:rPr lang="en-US" sz="2200" dirty="0">
                <a:solidFill>
                  <a:schemeClr val="accent1">
                    <a:lumMod val="50000"/>
                  </a:schemeClr>
                </a:solidFill>
              </a:rPr>
              <a:t>To assess the purity of the gene product, many techniques were employed.   [12 words]</a:t>
            </a:r>
          </a:p>
          <a:p>
            <a:pPr marL="76200" indent="0">
              <a:buNone/>
            </a:pPr>
            <a:endParaRPr lang="en-US" sz="2200" dirty="0">
              <a:solidFill>
                <a:schemeClr val="accent1">
                  <a:lumMod val="50000"/>
                </a:schemeClr>
              </a:solidFill>
            </a:endParaRPr>
          </a:p>
          <a:p>
            <a:pPr marL="76200" indent="0">
              <a:buNone/>
            </a:pPr>
            <a:r>
              <a:rPr lang="en-US" sz="2200" strike="sngStrike" dirty="0">
                <a:solidFill>
                  <a:schemeClr val="accent1">
                    <a:lumMod val="50000"/>
                  </a:schemeClr>
                </a:solidFill>
              </a:rPr>
              <a:t>To assess the purity of the gene product, many techniques were employed.</a:t>
            </a:r>
            <a:r>
              <a:rPr lang="en-US" sz="2200" dirty="0">
                <a:solidFill>
                  <a:schemeClr val="accent1">
                    <a:lumMod val="50000"/>
                  </a:schemeClr>
                </a:solidFill>
              </a:rPr>
              <a:t>    [0 words]						      </a:t>
            </a:r>
          </a:p>
          <a:p>
            <a:pPr marL="76200" indent="0" algn="r">
              <a:buNone/>
            </a:pPr>
            <a:endParaRPr lang="en-US" sz="1800" dirty="0">
              <a:solidFill>
                <a:schemeClr val="accent1">
                  <a:lumMod val="50000"/>
                </a:schemeClr>
              </a:solidFill>
            </a:endParaRPr>
          </a:p>
          <a:p>
            <a:pPr marL="76200" indent="0" algn="r">
              <a:buNone/>
            </a:pPr>
            <a:r>
              <a:rPr lang="en-US" sz="1800" dirty="0">
                <a:solidFill>
                  <a:schemeClr val="accent1">
                    <a:lumMod val="50000"/>
                  </a:schemeClr>
                </a:solidFill>
              </a:rPr>
              <a:t>Hofmann p. 109-110</a:t>
            </a:r>
          </a:p>
          <a:p>
            <a:pPr marL="76200" indent="0">
              <a:buNone/>
            </a:pPr>
            <a:endParaRPr lang="en-US" sz="2200" dirty="0">
              <a:solidFill>
                <a:schemeClr val="accent1">
                  <a:lumMod val="50000"/>
                </a:schemeClr>
              </a:solidFill>
            </a:endParaRPr>
          </a:p>
          <a:p>
            <a:endParaRPr lang="en-US" sz="2200" dirty="0">
              <a:solidFill>
                <a:schemeClr val="accent1">
                  <a:lumMod val="50000"/>
                </a:schemeClr>
              </a:solidFill>
            </a:endParaRPr>
          </a:p>
        </p:txBody>
      </p:sp>
    </p:spTree>
    <p:extLst>
      <p:ext uri="{BB962C8B-B14F-4D97-AF65-F5344CB8AC3E}">
        <p14:creationId xmlns:p14="http://schemas.microsoft.com/office/powerpoint/2010/main" val="3162345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378995"/>
            <a:ext cx="4045200" cy="1318200"/>
          </a:xfrm>
        </p:spPr>
        <p:txBody>
          <a:bodyPr/>
          <a:lstStyle/>
          <a:p>
            <a:r>
              <a:rPr lang="en-US" dirty="0"/>
              <a:t>Empty Phrases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pPr>
              <a:spcBef>
                <a:spcPts val="600"/>
              </a:spcBef>
              <a:spcAft>
                <a:spcPts val="600"/>
              </a:spcAft>
              <a:buFont typeface="Wingdings" panose="05000000000000000000" pitchFamily="2" charset="2"/>
              <a:buChar char="§"/>
            </a:pPr>
            <a:r>
              <a:rPr lang="en-US" dirty="0"/>
              <a:t>In regard to…</a:t>
            </a:r>
          </a:p>
          <a:p>
            <a:pPr>
              <a:spcBef>
                <a:spcPts val="600"/>
              </a:spcBef>
              <a:spcAft>
                <a:spcPts val="600"/>
              </a:spcAft>
              <a:buFont typeface="Wingdings" panose="05000000000000000000" pitchFamily="2" charset="2"/>
              <a:buChar char="§"/>
            </a:pPr>
            <a:r>
              <a:rPr lang="en-US" dirty="0"/>
              <a:t>As far as X is concerned…</a:t>
            </a:r>
          </a:p>
          <a:p>
            <a:pPr>
              <a:spcBef>
                <a:spcPts val="600"/>
              </a:spcBef>
              <a:spcAft>
                <a:spcPts val="600"/>
              </a:spcAft>
              <a:buFont typeface="Wingdings" panose="05000000000000000000" pitchFamily="2" charset="2"/>
              <a:buChar char="§"/>
            </a:pPr>
            <a:r>
              <a:rPr lang="en-US" dirty="0"/>
              <a:t>The experiment was done by…</a:t>
            </a:r>
          </a:p>
          <a:p>
            <a:pPr>
              <a:spcBef>
                <a:spcPts val="600"/>
              </a:spcBef>
              <a:spcAft>
                <a:spcPts val="600"/>
              </a:spcAft>
              <a:buFont typeface="Wingdings" panose="05000000000000000000" pitchFamily="2" charset="2"/>
              <a:buChar char="§"/>
            </a:pPr>
            <a:r>
              <a:rPr lang="en-US" dirty="0"/>
              <a:t>Figure 6 shows that…</a:t>
            </a:r>
            <a:endParaRPr lang="en-US" sz="1800" dirty="0"/>
          </a:p>
        </p:txBody>
      </p:sp>
    </p:spTree>
    <p:extLst>
      <p:ext uri="{BB962C8B-B14F-4D97-AF65-F5344CB8AC3E}">
        <p14:creationId xmlns:p14="http://schemas.microsoft.com/office/powerpoint/2010/main" val="2059944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253549"/>
            <a:ext cx="4045200" cy="1318200"/>
          </a:xfrm>
        </p:spPr>
        <p:txBody>
          <a:bodyPr/>
          <a:lstStyle/>
          <a:p>
            <a:r>
              <a:rPr lang="en-US" dirty="0"/>
              <a:t>“It…that” phrases are often empty fillers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569015"/>
            <a:ext cx="3837000" cy="469126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a:spcBef>
                <a:spcPts val="600"/>
              </a:spcBef>
              <a:spcAft>
                <a:spcPts val="600"/>
              </a:spcAft>
              <a:buFont typeface="Wingdings" panose="05000000000000000000" pitchFamily="2" charset="2"/>
              <a:buChar char="§"/>
            </a:pPr>
            <a:r>
              <a:rPr lang="en-US" dirty="0"/>
              <a:t>It is interesting to note that… </a:t>
            </a:r>
          </a:p>
          <a:p>
            <a:pPr>
              <a:spcBef>
                <a:spcPts val="600"/>
              </a:spcBef>
              <a:spcAft>
                <a:spcPts val="600"/>
              </a:spcAft>
              <a:buFont typeface="Wingdings" panose="05000000000000000000" pitchFamily="2" charset="2"/>
              <a:buChar char="§"/>
            </a:pPr>
            <a:r>
              <a:rPr lang="en-US" dirty="0"/>
              <a:t>In light of the fact that… (replace with “because”)</a:t>
            </a:r>
          </a:p>
          <a:p>
            <a:pPr>
              <a:spcBef>
                <a:spcPts val="600"/>
              </a:spcBef>
              <a:spcAft>
                <a:spcPts val="600"/>
              </a:spcAft>
              <a:buFont typeface="Wingdings" panose="05000000000000000000" pitchFamily="2" charset="2"/>
              <a:buChar char="§"/>
            </a:pPr>
            <a:r>
              <a:rPr lang="en-US" dirty="0"/>
              <a:t>It is possible that… (reword </a:t>
            </a:r>
            <a:r>
              <a:rPr lang="en-US" dirty="0" err="1"/>
              <a:t>as”may</a:t>
            </a:r>
            <a:r>
              <a:rPr lang="en-US" dirty="0"/>
              <a:t>,” “perhaps,” “possibly”</a:t>
            </a:r>
          </a:p>
          <a:p>
            <a:pPr>
              <a:spcBef>
                <a:spcPts val="600"/>
              </a:spcBef>
              <a:spcAft>
                <a:spcPts val="600"/>
              </a:spcAft>
              <a:buFont typeface="Wingdings" panose="05000000000000000000" pitchFamily="2" charset="2"/>
              <a:buChar char="§"/>
            </a:pPr>
            <a:r>
              <a:rPr lang="en-US" dirty="0"/>
              <a:t>It has been reported that…</a:t>
            </a: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endParaRPr lang="en-US" sz="1200" dirty="0">
              <a:solidFill>
                <a:srgbClr val="FFFFFF"/>
              </a:solidFill>
            </a:endParaRP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endPar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endParaRP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endParaRPr lang="en-US" sz="1200" dirty="0">
              <a:solidFill>
                <a:srgbClr val="FFFFFF"/>
              </a:solidFill>
            </a:endParaRP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r>
              <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rPr>
              <a:t>Hofmann p. 110</a:t>
            </a:r>
          </a:p>
          <a:p>
            <a:pPr marL="76200" indent="0">
              <a:spcBef>
                <a:spcPts val="600"/>
              </a:spcBef>
              <a:spcAft>
                <a:spcPts val="600"/>
              </a:spcAft>
              <a:buNone/>
            </a:pPr>
            <a:endParaRPr lang="en-US" dirty="0"/>
          </a:p>
        </p:txBody>
      </p:sp>
    </p:spTree>
    <p:extLst>
      <p:ext uri="{BB962C8B-B14F-4D97-AF65-F5344CB8AC3E}">
        <p14:creationId xmlns:p14="http://schemas.microsoft.com/office/powerpoint/2010/main" val="731002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490-FAEF-4F23-934A-E5FA2B8A8AE6}"/>
              </a:ext>
            </a:extLst>
          </p:cNvPr>
          <p:cNvSpPr>
            <a:spLocks noGrp="1"/>
          </p:cNvSpPr>
          <p:nvPr>
            <p:ph type="title"/>
          </p:nvPr>
        </p:nvSpPr>
        <p:spPr>
          <a:xfrm>
            <a:off x="416250" y="51336"/>
            <a:ext cx="8311500" cy="635400"/>
          </a:xfrm>
        </p:spPr>
        <p:txBody>
          <a:bodyPr/>
          <a:lstStyle/>
          <a:p>
            <a:r>
              <a:rPr lang="en-US" dirty="0">
                <a:solidFill>
                  <a:srgbClr val="EB5F0C"/>
                </a:solidFill>
                <a:latin typeface="Bodoni"/>
                <a:sym typeface="Bodoni"/>
              </a:rPr>
              <a:t>Concision Practice</a:t>
            </a:r>
            <a:endParaRPr lang="en-US" dirty="0"/>
          </a:p>
        </p:txBody>
      </p:sp>
      <p:sp>
        <p:nvSpPr>
          <p:cNvPr id="3" name="Text Placeholder 2">
            <a:extLst>
              <a:ext uri="{FF2B5EF4-FFF2-40B4-BE49-F238E27FC236}">
                <a16:creationId xmlns:a16="http://schemas.microsoft.com/office/drawing/2014/main" id="{2EC3A5F4-FC3C-47D8-9335-123897011D47}"/>
              </a:ext>
            </a:extLst>
          </p:cNvPr>
          <p:cNvSpPr>
            <a:spLocks noGrp="1"/>
          </p:cNvSpPr>
          <p:nvPr>
            <p:ph type="body" idx="1"/>
          </p:nvPr>
        </p:nvSpPr>
        <p:spPr>
          <a:xfrm>
            <a:off x="577049" y="941034"/>
            <a:ext cx="8150701" cy="3792892"/>
          </a:xfrm>
        </p:spPr>
        <p:txBody>
          <a:bodyPr/>
          <a:lstStyle/>
          <a:p>
            <a:pPr marL="76200" indent="0" algn="l">
              <a:buNone/>
            </a:pPr>
            <a:r>
              <a:rPr lang="en-US" sz="3200" b="0" i="0" u="none" strike="noStrike" baseline="0" dirty="0">
                <a:latin typeface="Franklin Gothic" panose="020B0604020202020204" charset="0"/>
                <a:cs typeface="Franklin Gothic" panose="020B0604020202020204" charset="0"/>
              </a:rPr>
              <a:t>Importantly, it should be noted that we do not train topic models and then perform link prediction, but rather we define a joint objective such that we discover topics that are informative for our link prediction task.</a:t>
            </a:r>
            <a:r>
              <a:rPr lang="en-US" sz="3200" dirty="0">
                <a:solidFill>
                  <a:schemeClr val="accent1">
                    <a:lumMod val="50000"/>
                  </a:schemeClr>
                </a:solidFill>
                <a:latin typeface="Franklin Gothic" panose="020B0604020202020204" charset="0"/>
                <a:cs typeface="Franklin Gothic" panose="020B0604020202020204" charset="0"/>
              </a:rPr>
              <a:t>		</a:t>
            </a:r>
            <a:r>
              <a:rPr lang="en-US" sz="2800" dirty="0">
                <a:solidFill>
                  <a:schemeClr val="accent1">
                    <a:lumMod val="50000"/>
                  </a:schemeClr>
                </a:solidFill>
                <a:latin typeface="Franklin Gothic" panose="020B0604020202020204" charset="0"/>
                <a:cs typeface="Franklin Gothic" panose="020B0604020202020204" charset="0"/>
              </a:rPr>
              <a:t>			      </a:t>
            </a:r>
          </a:p>
          <a:p>
            <a:pPr marL="76200" indent="0" algn="r">
              <a:buNone/>
            </a:pPr>
            <a:endParaRPr lang="en-US" sz="2800" dirty="0">
              <a:solidFill>
                <a:schemeClr val="accent1">
                  <a:lumMod val="50000"/>
                </a:schemeClr>
              </a:solidFill>
              <a:latin typeface="Franklin Gothic" panose="020B0604020202020204" charset="0"/>
              <a:cs typeface="Franklin Gothic" panose="020B0604020202020204" charset="0"/>
            </a:endParaRPr>
          </a:p>
          <a:p>
            <a:pPr marL="76200" indent="0" algn="r">
              <a:buNone/>
            </a:pPr>
            <a:r>
              <a:rPr lang="en-US" sz="1200" dirty="0">
                <a:solidFill>
                  <a:schemeClr val="accent1">
                    <a:lumMod val="50000"/>
                  </a:schemeClr>
                </a:solidFill>
                <a:latin typeface="Franklin Gothic" panose="020B0604020202020204" charset="0"/>
                <a:cs typeface="Franklin Gothic" panose="020B0604020202020204" charset="0"/>
              </a:rPr>
              <a:t>McAuley (2015)</a:t>
            </a:r>
          </a:p>
        </p:txBody>
      </p:sp>
      <p:sp>
        <p:nvSpPr>
          <p:cNvPr id="5" name="Rectangle 4">
            <a:extLst>
              <a:ext uri="{FF2B5EF4-FFF2-40B4-BE49-F238E27FC236}">
                <a16:creationId xmlns:a16="http://schemas.microsoft.com/office/drawing/2014/main" id="{8E18E1D7-267D-4C83-AAF7-B9CAC171F63D}"/>
              </a:ext>
            </a:extLst>
          </p:cNvPr>
          <p:cNvSpPr/>
          <p:nvPr/>
        </p:nvSpPr>
        <p:spPr>
          <a:xfrm>
            <a:off x="666750" y="1066800"/>
            <a:ext cx="6096000" cy="495300"/>
          </a:xfrm>
          <a:prstGeom prst="rect">
            <a:avLst/>
          </a:prstGeom>
          <a:noFill/>
          <a:ln w="57150">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55341EFD-5AFD-486C-BE57-DADE46DE82A5}"/>
              </a:ext>
            </a:extLst>
          </p:cNvPr>
          <p:cNvSpPr/>
          <p:nvPr/>
        </p:nvSpPr>
        <p:spPr>
          <a:xfrm>
            <a:off x="2571750" y="1992666"/>
            <a:ext cx="1771650" cy="495300"/>
          </a:xfrm>
          <a:prstGeom prst="rect">
            <a:avLst/>
          </a:prstGeom>
          <a:noFill/>
          <a:ln w="57150">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3380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019256"/>
            <a:ext cx="4045200" cy="1318200"/>
          </a:xfrm>
        </p:spPr>
        <p:txBody>
          <a:bodyPr/>
          <a:lstStyle/>
          <a:p>
            <a:r>
              <a:rPr lang="en-US" dirty="0"/>
              <a:t>Negative vs. Positive Expressions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354661"/>
            <a:ext cx="3837000" cy="469126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buNone/>
            </a:pPr>
            <a:endParaRPr lang="en-US" dirty="0"/>
          </a:p>
        </p:txBody>
      </p:sp>
      <p:graphicFrame>
        <p:nvGraphicFramePr>
          <p:cNvPr id="4" name="Table 3">
            <a:extLst>
              <a:ext uri="{FF2B5EF4-FFF2-40B4-BE49-F238E27FC236}">
                <a16:creationId xmlns:a16="http://schemas.microsoft.com/office/drawing/2014/main" id="{FC6427E5-BF96-4AEB-A7A0-986EE3FFFDD6}"/>
              </a:ext>
            </a:extLst>
          </p:cNvPr>
          <p:cNvGraphicFramePr>
            <a:graphicFrameLocks noGrp="1"/>
          </p:cNvGraphicFramePr>
          <p:nvPr>
            <p:extLst>
              <p:ext uri="{D42A27DB-BD31-4B8C-83A1-F6EECF244321}">
                <p14:modId xmlns:p14="http://schemas.microsoft.com/office/powerpoint/2010/main" val="621330075"/>
              </p:ext>
            </p:extLst>
          </p:nvPr>
        </p:nvGraphicFramePr>
        <p:xfrm>
          <a:off x="4590870" y="97569"/>
          <a:ext cx="4572000" cy="8655274"/>
        </p:xfrm>
        <a:graphic>
          <a:graphicData uri="http://schemas.openxmlformats.org/drawingml/2006/table">
            <a:tbl>
              <a:tblPr firstRow="1" bandRow="1">
                <a:tableStyleId>{113ADC22-76E4-49B3-990F-D2468D07EFF4}</a:tableStyleId>
              </a:tblPr>
              <a:tblGrid>
                <a:gridCol w="2687541">
                  <a:extLst>
                    <a:ext uri="{9D8B030D-6E8A-4147-A177-3AD203B41FA5}">
                      <a16:colId xmlns:a16="http://schemas.microsoft.com/office/drawing/2014/main" val="3753626077"/>
                    </a:ext>
                  </a:extLst>
                </a:gridCol>
                <a:gridCol w="1884459">
                  <a:extLst>
                    <a:ext uri="{9D8B030D-6E8A-4147-A177-3AD203B41FA5}">
                      <a16:colId xmlns:a16="http://schemas.microsoft.com/office/drawing/2014/main" val="402040107"/>
                    </a:ext>
                  </a:extLst>
                </a:gridCol>
              </a:tblGrid>
              <a:tr h="3896139">
                <a:tc>
                  <a:txBody>
                    <a:bodyPr/>
                    <a:lstStyle/>
                    <a:p>
                      <a:pPr marL="342900" indent="-342900">
                        <a:lnSpc>
                          <a:spcPct val="200000"/>
                        </a:lnSpc>
                        <a:spcAft>
                          <a:spcPts val="600"/>
                        </a:spcAft>
                        <a:buClr>
                          <a:schemeClr val="bg1"/>
                        </a:buClr>
                        <a:buFont typeface="Wingdings" panose="05000000000000000000" pitchFamily="2" charset="2"/>
                        <a:buChar char="§"/>
                      </a:pPr>
                      <a:r>
                        <a:rPr lang="en-US" sz="2400" dirty="0">
                          <a:solidFill>
                            <a:schemeClr val="bg1"/>
                          </a:solidFill>
                          <a:latin typeface="Franklin Gothic" panose="020B0604020202020204" charset="0"/>
                          <a:cs typeface="Franklin Gothic" panose="020B0604020202020204" charset="0"/>
                        </a:rPr>
                        <a:t>Do not overlook</a:t>
                      </a:r>
                    </a:p>
                    <a:p>
                      <a:pPr marL="342900" indent="-342900">
                        <a:lnSpc>
                          <a:spcPct val="200000"/>
                        </a:lnSpc>
                        <a:spcAft>
                          <a:spcPts val="600"/>
                        </a:spcAft>
                        <a:buClr>
                          <a:schemeClr val="bg1"/>
                        </a:buClr>
                        <a:buFont typeface="Wingdings" panose="05000000000000000000" pitchFamily="2" charset="2"/>
                        <a:buChar char="§"/>
                      </a:pPr>
                      <a:r>
                        <a:rPr lang="en-US" sz="2400" dirty="0">
                          <a:solidFill>
                            <a:schemeClr val="bg1"/>
                          </a:solidFill>
                          <a:latin typeface="Franklin Gothic" panose="020B0604020202020204" charset="0"/>
                          <a:cs typeface="Franklin Gothic" panose="020B0604020202020204" charset="0"/>
                        </a:rPr>
                        <a:t>Not different</a:t>
                      </a:r>
                    </a:p>
                    <a:p>
                      <a:pPr marL="342900" indent="-342900">
                        <a:lnSpc>
                          <a:spcPct val="200000"/>
                        </a:lnSpc>
                        <a:spcAft>
                          <a:spcPts val="600"/>
                        </a:spcAft>
                        <a:buClr>
                          <a:schemeClr val="bg1"/>
                        </a:buClr>
                        <a:buFont typeface="Wingdings" panose="05000000000000000000" pitchFamily="2" charset="2"/>
                        <a:buChar char="§"/>
                      </a:pPr>
                      <a:r>
                        <a:rPr lang="en-US" sz="2400" dirty="0">
                          <a:solidFill>
                            <a:schemeClr val="bg1"/>
                          </a:solidFill>
                          <a:latin typeface="Franklin Gothic" panose="020B0604020202020204" charset="0"/>
                          <a:cs typeface="Franklin Gothic" panose="020B0604020202020204" charset="0"/>
                        </a:rPr>
                        <a:t>Not infrequently</a:t>
                      </a:r>
                    </a:p>
                    <a:p>
                      <a:pPr marL="342900" indent="-342900">
                        <a:lnSpc>
                          <a:spcPct val="200000"/>
                        </a:lnSpc>
                        <a:spcAft>
                          <a:spcPts val="600"/>
                        </a:spcAft>
                        <a:buClr>
                          <a:schemeClr val="bg1"/>
                        </a:buClr>
                        <a:buFont typeface="Wingdings" panose="05000000000000000000" pitchFamily="2" charset="2"/>
                        <a:buChar char="§"/>
                      </a:pPr>
                      <a:r>
                        <a:rPr lang="en-US" sz="2400" dirty="0">
                          <a:solidFill>
                            <a:schemeClr val="bg1"/>
                          </a:solidFill>
                          <a:latin typeface="Franklin Gothic" panose="020B0604020202020204" charset="0"/>
                          <a:cs typeface="Franklin Gothic" panose="020B0604020202020204" charset="0"/>
                        </a:rPr>
                        <a:t>Not many</a:t>
                      </a:r>
                    </a:p>
                    <a:p>
                      <a:pPr marL="342900" indent="-342900">
                        <a:lnSpc>
                          <a:spcPct val="200000"/>
                        </a:lnSpc>
                        <a:spcAft>
                          <a:spcPts val="600"/>
                        </a:spcAft>
                        <a:buClr>
                          <a:schemeClr val="bg1"/>
                        </a:buClr>
                        <a:buFont typeface="Wingdings" panose="05000000000000000000" pitchFamily="2" charset="2"/>
                        <a:buChar char="§"/>
                      </a:pPr>
                      <a:r>
                        <a:rPr lang="en-US" sz="2400" dirty="0">
                          <a:solidFill>
                            <a:schemeClr val="bg1"/>
                          </a:solidFill>
                          <a:latin typeface="Franklin Gothic" panose="020B0604020202020204" charset="0"/>
                          <a:cs typeface="Franklin Gothic" panose="020B0604020202020204" charset="0"/>
                        </a:rPr>
                        <a:t>Not the same</a:t>
                      </a:r>
                    </a:p>
                    <a:p>
                      <a:pPr marL="342900" indent="-342900">
                        <a:lnSpc>
                          <a:spcPct val="200000"/>
                        </a:lnSpc>
                        <a:spcAft>
                          <a:spcPts val="600"/>
                        </a:spcAft>
                        <a:buClr>
                          <a:schemeClr val="bg1"/>
                        </a:buClr>
                        <a:buFont typeface="Wingdings" panose="05000000000000000000" pitchFamily="2" charset="2"/>
                        <a:buChar char="§"/>
                      </a:pPr>
                      <a:r>
                        <a:rPr lang="en-US" sz="2400" dirty="0">
                          <a:solidFill>
                            <a:schemeClr val="bg1"/>
                          </a:solidFill>
                          <a:latin typeface="Franklin Gothic" panose="020B0604020202020204" charset="0"/>
                          <a:cs typeface="Franklin Gothic" panose="020B0604020202020204" charset="0"/>
                        </a:rPr>
                        <a:t>Not unimportant  </a:t>
                      </a:r>
                    </a:p>
                  </a:txBody>
                  <a:tcPr/>
                </a:tc>
                <a:tc>
                  <a:txBody>
                    <a:bodyPr/>
                    <a:lstStyle/>
                    <a:p>
                      <a:pPr marL="0" indent="0">
                        <a:lnSpc>
                          <a:spcPct val="200000"/>
                        </a:lnSpc>
                        <a:spcAft>
                          <a:spcPts val="600"/>
                        </a:spcAft>
                        <a:buClr>
                          <a:schemeClr val="bg1"/>
                        </a:buClr>
                        <a:buFont typeface="Wingdings" panose="05000000000000000000" pitchFamily="2" charset="2"/>
                        <a:buNone/>
                      </a:pPr>
                      <a:r>
                        <a:rPr lang="en-US" sz="2400" b="0" i="0" u="none" strike="noStrike" cap="none" dirty="0">
                          <a:solidFill>
                            <a:schemeClr val="bg1"/>
                          </a:solidFill>
                          <a:latin typeface="Franklin Gothic" panose="020B0604020202020204" charset="0"/>
                          <a:cs typeface="Franklin Gothic" panose="020B0604020202020204" charset="0"/>
                          <a:sym typeface="Arial"/>
                        </a:rPr>
                        <a:t>       Note</a:t>
                      </a:r>
                    </a:p>
                    <a:p>
                      <a:pPr marL="0" indent="0">
                        <a:lnSpc>
                          <a:spcPct val="200000"/>
                        </a:lnSpc>
                        <a:spcAft>
                          <a:spcPts val="600"/>
                        </a:spcAft>
                        <a:buClr>
                          <a:schemeClr val="bg1"/>
                        </a:buClr>
                        <a:buFont typeface="Wingdings" panose="05000000000000000000" pitchFamily="2" charset="2"/>
                        <a:buNone/>
                      </a:pPr>
                      <a:r>
                        <a:rPr lang="en-US" sz="2400" b="0" i="0" u="none" strike="noStrike" cap="none" dirty="0">
                          <a:solidFill>
                            <a:schemeClr val="bg1"/>
                          </a:solidFill>
                          <a:latin typeface="Franklin Gothic" panose="020B0604020202020204" charset="0"/>
                          <a:cs typeface="Franklin Gothic" panose="020B0604020202020204" charset="0"/>
                          <a:sym typeface="Arial"/>
                        </a:rPr>
                        <a:t>       Similar</a:t>
                      </a:r>
                    </a:p>
                    <a:p>
                      <a:pPr marL="0" indent="0">
                        <a:lnSpc>
                          <a:spcPct val="200000"/>
                        </a:lnSpc>
                        <a:spcAft>
                          <a:spcPts val="600"/>
                        </a:spcAft>
                        <a:buClr>
                          <a:schemeClr val="bg1"/>
                        </a:buClr>
                        <a:buFont typeface="Wingdings" panose="05000000000000000000" pitchFamily="2" charset="2"/>
                        <a:buNone/>
                      </a:pPr>
                      <a:r>
                        <a:rPr lang="en-US" sz="2400" b="0" i="0" u="none" strike="noStrike" cap="none" dirty="0">
                          <a:solidFill>
                            <a:schemeClr val="bg1"/>
                          </a:solidFill>
                          <a:latin typeface="Franklin Gothic" panose="020B0604020202020204" charset="0"/>
                          <a:cs typeface="Franklin Gothic" panose="020B0604020202020204" charset="0"/>
                          <a:sym typeface="Arial"/>
                        </a:rPr>
                        <a:t>     Frequently</a:t>
                      </a:r>
                    </a:p>
                    <a:p>
                      <a:pPr marL="0" indent="0">
                        <a:lnSpc>
                          <a:spcPct val="200000"/>
                        </a:lnSpc>
                        <a:spcAft>
                          <a:spcPts val="600"/>
                        </a:spcAft>
                        <a:buClr>
                          <a:schemeClr val="bg1"/>
                        </a:buClr>
                        <a:buFont typeface="Wingdings" panose="05000000000000000000" pitchFamily="2" charset="2"/>
                        <a:buNone/>
                      </a:pPr>
                      <a:r>
                        <a:rPr lang="en-US" sz="2400" b="0" i="0" u="none" strike="noStrike" cap="none" dirty="0">
                          <a:solidFill>
                            <a:schemeClr val="bg1"/>
                          </a:solidFill>
                          <a:latin typeface="Franklin Gothic" panose="020B0604020202020204" charset="0"/>
                          <a:cs typeface="Franklin Gothic" panose="020B0604020202020204" charset="0"/>
                          <a:sym typeface="Arial"/>
                        </a:rPr>
                        <a:t>    Few</a:t>
                      </a:r>
                    </a:p>
                    <a:p>
                      <a:pPr marL="0" indent="0">
                        <a:lnSpc>
                          <a:spcPct val="200000"/>
                        </a:lnSpc>
                        <a:spcAft>
                          <a:spcPts val="600"/>
                        </a:spcAft>
                        <a:buClr>
                          <a:schemeClr val="bg1"/>
                        </a:buClr>
                        <a:buFont typeface="Wingdings" panose="05000000000000000000" pitchFamily="2" charset="2"/>
                        <a:buNone/>
                      </a:pPr>
                      <a:r>
                        <a:rPr lang="en-US" sz="2400" b="0" i="0" u="none" strike="noStrike" cap="none" dirty="0">
                          <a:solidFill>
                            <a:schemeClr val="bg1"/>
                          </a:solidFill>
                          <a:latin typeface="Franklin Gothic" panose="020B0604020202020204" charset="0"/>
                          <a:cs typeface="Franklin Gothic" panose="020B0604020202020204" charset="0"/>
                          <a:sym typeface="Arial"/>
                        </a:rPr>
                        <a:t>    Different</a:t>
                      </a:r>
                    </a:p>
                    <a:p>
                      <a:pPr marL="0" indent="0">
                        <a:lnSpc>
                          <a:spcPct val="200000"/>
                        </a:lnSpc>
                        <a:spcAft>
                          <a:spcPts val="600"/>
                        </a:spcAft>
                        <a:buClr>
                          <a:schemeClr val="bg1"/>
                        </a:buClr>
                        <a:buFont typeface="Wingdings" panose="05000000000000000000" pitchFamily="2" charset="2"/>
                        <a:buNone/>
                      </a:pPr>
                      <a:r>
                        <a:rPr lang="en-US" sz="2400" b="0" i="0" u="none" strike="noStrike" cap="none" dirty="0">
                          <a:solidFill>
                            <a:schemeClr val="bg1"/>
                          </a:solidFill>
                          <a:latin typeface="Franklin Gothic" panose="020B0604020202020204" charset="0"/>
                          <a:cs typeface="Franklin Gothic" panose="020B0604020202020204" charset="0"/>
                          <a:sym typeface="Arial"/>
                        </a:rPr>
                        <a:t>      Important</a:t>
                      </a:r>
                    </a:p>
                  </a:txBody>
                  <a:tcPr/>
                </a:tc>
                <a:extLst>
                  <a:ext uri="{0D108BD9-81ED-4DB2-BD59-A6C34878D82A}">
                    <a16:rowId xmlns:a16="http://schemas.microsoft.com/office/drawing/2014/main" val="2686462481"/>
                  </a:ext>
                </a:extLst>
              </a:tr>
              <a:tr h="3896139">
                <a:tc>
                  <a:txBody>
                    <a:bodyPr/>
                    <a:lstStyle/>
                    <a:p>
                      <a:pPr marL="0" indent="0">
                        <a:lnSpc>
                          <a:spcPct val="200000"/>
                        </a:lnSpc>
                        <a:spcAft>
                          <a:spcPts val="600"/>
                        </a:spcAft>
                        <a:buClr>
                          <a:schemeClr val="bg1"/>
                        </a:buClr>
                        <a:buFont typeface="Wingdings" panose="05000000000000000000" pitchFamily="2" charset="2"/>
                        <a:buNone/>
                      </a:pPr>
                      <a:endParaRPr lang="en-US" sz="2400" dirty="0">
                        <a:solidFill>
                          <a:schemeClr val="bg1"/>
                        </a:solidFill>
                        <a:latin typeface="Franklin Gothic" panose="020B0604020202020204" charset="0"/>
                        <a:cs typeface="Franklin Gothic" panose="020B0604020202020204" charset="0"/>
                      </a:endParaRPr>
                    </a:p>
                  </a:txBody>
                  <a:tcPr/>
                </a:tc>
                <a:tc>
                  <a:txBody>
                    <a:bodyPr/>
                    <a:lstStyle/>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r>
                        <a:rPr kumimoji="0" lang="en-US" sz="1000" b="0" i="0" u="none" strike="noStrike" kern="0" cap="none" spc="0" normalizeH="0" baseline="0" noProof="0" dirty="0">
                          <a:ln>
                            <a:noFill/>
                          </a:ln>
                          <a:solidFill>
                            <a:srgbClr val="FFFFFF"/>
                          </a:solidFill>
                          <a:effectLst/>
                          <a:uLnTx/>
                          <a:uFillTx/>
                          <a:latin typeface="Franklin Gothic"/>
                          <a:cs typeface="Franklin Gothic"/>
                          <a:sym typeface="Franklin Gothic"/>
                        </a:rPr>
                        <a:t>Hofmann p. 110</a:t>
                      </a:r>
                    </a:p>
                    <a:p>
                      <a:pPr marL="0" indent="0">
                        <a:lnSpc>
                          <a:spcPct val="200000"/>
                        </a:lnSpc>
                        <a:spcAft>
                          <a:spcPts val="600"/>
                        </a:spcAft>
                        <a:buClr>
                          <a:schemeClr val="bg1"/>
                        </a:buClr>
                        <a:buFont typeface="Wingdings" panose="05000000000000000000" pitchFamily="2" charset="2"/>
                        <a:buNone/>
                      </a:pPr>
                      <a:endParaRPr lang="en-US" sz="2400" b="0" i="0" u="none" strike="noStrike" cap="none" dirty="0">
                        <a:solidFill>
                          <a:schemeClr val="bg1"/>
                        </a:solidFill>
                        <a:latin typeface="Franklin Gothic" panose="020B0604020202020204" charset="0"/>
                        <a:cs typeface="Franklin Gothic" panose="020B0604020202020204" charset="0"/>
                        <a:sym typeface="Arial"/>
                      </a:endParaRPr>
                    </a:p>
                  </a:txBody>
                  <a:tcPr/>
                </a:tc>
                <a:extLst>
                  <a:ext uri="{0D108BD9-81ED-4DB2-BD59-A6C34878D82A}">
                    <a16:rowId xmlns:a16="http://schemas.microsoft.com/office/drawing/2014/main" val="1279218406"/>
                  </a:ext>
                </a:extLst>
              </a:tr>
            </a:tbl>
          </a:graphicData>
        </a:graphic>
      </p:graphicFrame>
      <p:sp>
        <p:nvSpPr>
          <p:cNvPr id="2" name="Arrow: Right 1">
            <a:extLst>
              <a:ext uri="{FF2B5EF4-FFF2-40B4-BE49-F238E27FC236}">
                <a16:creationId xmlns:a16="http://schemas.microsoft.com/office/drawing/2014/main" id="{63FDDB3F-75EA-4E8D-84B4-51B168E397CA}"/>
              </a:ext>
            </a:extLst>
          </p:cNvPr>
          <p:cNvSpPr/>
          <p:nvPr/>
        </p:nvSpPr>
        <p:spPr>
          <a:xfrm>
            <a:off x="7102963" y="1246908"/>
            <a:ext cx="467757" cy="276873"/>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Arrow: Right 7">
            <a:extLst>
              <a:ext uri="{FF2B5EF4-FFF2-40B4-BE49-F238E27FC236}">
                <a16:creationId xmlns:a16="http://schemas.microsoft.com/office/drawing/2014/main" id="{046D409B-440D-4DF9-AC1B-1CCEAB267FAB}"/>
              </a:ext>
            </a:extLst>
          </p:cNvPr>
          <p:cNvSpPr/>
          <p:nvPr/>
        </p:nvSpPr>
        <p:spPr>
          <a:xfrm>
            <a:off x="7243157" y="449094"/>
            <a:ext cx="467757" cy="276873"/>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Arrow: Right 9">
            <a:extLst>
              <a:ext uri="{FF2B5EF4-FFF2-40B4-BE49-F238E27FC236}">
                <a16:creationId xmlns:a16="http://schemas.microsoft.com/office/drawing/2014/main" id="{48662ADC-AE2B-4BBB-B35E-C300B6A7FF98}"/>
              </a:ext>
            </a:extLst>
          </p:cNvPr>
          <p:cNvSpPr/>
          <p:nvPr/>
        </p:nvSpPr>
        <p:spPr>
          <a:xfrm>
            <a:off x="7172233" y="2064325"/>
            <a:ext cx="467757" cy="276873"/>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Arrow: Right 10">
            <a:extLst>
              <a:ext uri="{FF2B5EF4-FFF2-40B4-BE49-F238E27FC236}">
                <a16:creationId xmlns:a16="http://schemas.microsoft.com/office/drawing/2014/main" id="{0E049239-5008-4161-BE6B-C38720439E04}"/>
              </a:ext>
            </a:extLst>
          </p:cNvPr>
          <p:cNvSpPr/>
          <p:nvPr/>
        </p:nvSpPr>
        <p:spPr>
          <a:xfrm>
            <a:off x="6715036" y="2887289"/>
            <a:ext cx="467757" cy="276873"/>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Arrow: Right 11">
            <a:extLst>
              <a:ext uri="{FF2B5EF4-FFF2-40B4-BE49-F238E27FC236}">
                <a16:creationId xmlns:a16="http://schemas.microsoft.com/office/drawing/2014/main" id="{A8FB6106-E907-4D4B-99F5-07C07969C11E}"/>
              </a:ext>
            </a:extLst>
          </p:cNvPr>
          <p:cNvSpPr/>
          <p:nvPr/>
        </p:nvSpPr>
        <p:spPr>
          <a:xfrm>
            <a:off x="6960000" y="3701499"/>
            <a:ext cx="467757" cy="276873"/>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Arrow: Right 12">
            <a:extLst>
              <a:ext uri="{FF2B5EF4-FFF2-40B4-BE49-F238E27FC236}">
                <a16:creationId xmlns:a16="http://schemas.microsoft.com/office/drawing/2014/main" id="{09CF0141-A4A6-4579-A7A2-131E031B3872}"/>
              </a:ext>
            </a:extLst>
          </p:cNvPr>
          <p:cNvSpPr/>
          <p:nvPr/>
        </p:nvSpPr>
        <p:spPr>
          <a:xfrm>
            <a:off x="7243156" y="4511966"/>
            <a:ext cx="467757" cy="276873"/>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704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019256"/>
            <a:ext cx="4045200" cy="1318200"/>
          </a:xfrm>
        </p:spPr>
        <p:txBody>
          <a:bodyPr/>
          <a:lstStyle/>
          <a:p>
            <a:r>
              <a:rPr lang="en-US" dirty="0"/>
              <a:t>Don’t Overuse Intensifiers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681232"/>
            <a:ext cx="3837000" cy="469126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a:buFont typeface="Wingdings" panose="05000000000000000000" pitchFamily="2" charset="2"/>
              <a:buChar char="§"/>
            </a:pPr>
            <a:r>
              <a:rPr lang="en-US" dirty="0"/>
              <a:t>Always</a:t>
            </a:r>
          </a:p>
          <a:p>
            <a:pPr>
              <a:buFont typeface="Wingdings" panose="05000000000000000000" pitchFamily="2" charset="2"/>
              <a:buChar char="§"/>
            </a:pPr>
            <a:r>
              <a:rPr lang="en-US" dirty="0"/>
              <a:t>Basic</a:t>
            </a:r>
          </a:p>
          <a:p>
            <a:pPr>
              <a:buFont typeface="Wingdings" panose="05000000000000000000" pitchFamily="2" charset="2"/>
              <a:buChar char="§"/>
            </a:pPr>
            <a:r>
              <a:rPr lang="en-US" dirty="0"/>
              <a:t>Central</a:t>
            </a:r>
          </a:p>
          <a:p>
            <a:pPr>
              <a:buFont typeface="Wingdings" panose="05000000000000000000" pitchFamily="2" charset="2"/>
              <a:buChar char="§"/>
            </a:pPr>
            <a:r>
              <a:rPr lang="en-US" dirty="0"/>
              <a:t>Certainly</a:t>
            </a:r>
          </a:p>
          <a:p>
            <a:pPr>
              <a:buFont typeface="Wingdings" panose="05000000000000000000" pitchFamily="2" charset="2"/>
              <a:buChar char="§"/>
            </a:pPr>
            <a:r>
              <a:rPr lang="en-US" dirty="0"/>
              <a:t>Clearly</a:t>
            </a:r>
          </a:p>
          <a:p>
            <a:pPr>
              <a:buFont typeface="Wingdings" panose="05000000000000000000" pitchFamily="2" charset="2"/>
              <a:buChar char="§"/>
            </a:pPr>
            <a:r>
              <a:rPr lang="en-US" dirty="0"/>
              <a:t>Crucial</a:t>
            </a:r>
          </a:p>
          <a:p>
            <a:pPr>
              <a:buFont typeface="Wingdings" panose="05000000000000000000" pitchFamily="2" charset="2"/>
              <a:buChar char="§"/>
            </a:pPr>
            <a:r>
              <a:rPr lang="en-US" dirty="0"/>
              <a:t>Prove</a:t>
            </a:r>
          </a:p>
          <a:p>
            <a:pPr>
              <a:buFont typeface="Wingdings" panose="05000000000000000000" pitchFamily="2" charset="2"/>
              <a:buChar char="§"/>
            </a:pPr>
            <a:r>
              <a:rPr lang="en-US" dirty="0"/>
              <a:t>Quite</a:t>
            </a:r>
          </a:p>
          <a:p>
            <a:pPr>
              <a:buFont typeface="Wingdings" panose="05000000000000000000" pitchFamily="2" charset="2"/>
              <a:buChar char="§"/>
            </a:pPr>
            <a:r>
              <a:rPr lang="en-US" dirty="0"/>
              <a:t>Show</a:t>
            </a:r>
          </a:p>
          <a:p>
            <a:pPr>
              <a:buFont typeface="Wingdings" panose="05000000000000000000" pitchFamily="2" charset="2"/>
              <a:buChar char="§"/>
            </a:pPr>
            <a:r>
              <a:rPr lang="en-US" dirty="0"/>
              <a:t>Very</a:t>
            </a: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endPar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endParaRP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endParaRPr lang="en-US" sz="1200" dirty="0">
              <a:solidFill>
                <a:srgbClr val="FFFFFF"/>
              </a:solidFill>
            </a:endParaRP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endPar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endParaRP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r>
              <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rPr>
              <a:t>Hofmann p. 110</a:t>
            </a:r>
          </a:p>
          <a:p>
            <a:endParaRPr lang="en-US" dirty="0"/>
          </a:p>
        </p:txBody>
      </p:sp>
      <p:sp>
        <p:nvSpPr>
          <p:cNvPr id="6" name="Title 6">
            <a:extLst>
              <a:ext uri="{FF2B5EF4-FFF2-40B4-BE49-F238E27FC236}">
                <a16:creationId xmlns:a16="http://schemas.microsoft.com/office/drawing/2014/main" id="{0457A862-3D5B-4F7A-8F0B-99EE48BA9F07}"/>
              </a:ext>
            </a:extLst>
          </p:cNvPr>
          <p:cNvSpPr txBox="1">
            <a:spLocks/>
          </p:cNvSpPr>
          <p:nvPr/>
        </p:nvSpPr>
        <p:spPr>
          <a:xfrm>
            <a:off x="265500" y="2146945"/>
            <a:ext cx="4045200" cy="13182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Bodoni"/>
              <a:buNone/>
              <a:defRPr sz="3600" b="1" i="0" u="none" strike="noStrike" cap="none">
                <a:solidFill>
                  <a:srgbClr val="EB5F0C"/>
                </a:solidFill>
                <a:latin typeface="Bodoni"/>
                <a:ea typeface="Bodoni"/>
                <a:cs typeface="Bodoni"/>
                <a:sym typeface="Bodoni"/>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000" b="0" dirty="0">
                <a:solidFill>
                  <a:schemeClr val="accent1">
                    <a:lumMod val="50000"/>
                  </a:schemeClr>
                </a:solidFill>
                <a:latin typeface="Franklin Gothic" panose="020B0604020202020204" charset="0"/>
                <a:cs typeface="Franklin Gothic" panose="020B0604020202020204" charset="0"/>
              </a:rPr>
              <a:t>Adjectives, adverbs, or verbs that are used to strengthen verbs or nouns</a:t>
            </a:r>
          </a:p>
        </p:txBody>
      </p:sp>
    </p:spTree>
    <p:extLst>
      <p:ext uri="{BB962C8B-B14F-4D97-AF65-F5344CB8AC3E}">
        <p14:creationId xmlns:p14="http://schemas.microsoft.com/office/powerpoint/2010/main" val="1197801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019256"/>
            <a:ext cx="4045200" cy="1318200"/>
          </a:xfrm>
        </p:spPr>
        <p:txBody>
          <a:bodyPr/>
          <a:lstStyle/>
          <a:p>
            <a:r>
              <a:rPr lang="en-US" dirty="0"/>
              <a:t>Don’t Overuse Hedges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452231"/>
            <a:ext cx="3837000" cy="469126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a:buFont typeface="Wingdings" panose="05000000000000000000" pitchFamily="2" charset="2"/>
              <a:buChar char="§"/>
            </a:pPr>
            <a:r>
              <a:rPr lang="en-US" sz="2000" dirty="0"/>
              <a:t>Actually</a:t>
            </a:r>
          </a:p>
          <a:p>
            <a:pPr>
              <a:buFont typeface="Wingdings" panose="05000000000000000000" pitchFamily="2" charset="2"/>
              <a:buChar char="§"/>
            </a:pPr>
            <a:r>
              <a:rPr lang="en-US" sz="2000" dirty="0"/>
              <a:t>Appear</a:t>
            </a:r>
          </a:p>
          <a:p>
            <a:pPr>
              <a:buFont typeface="Wingdings" panose="05000000000000000000" pitchFamily="2" charset="2"/>
              <a:buChar char="§"/>
            </a:pPr>
            <a:r>
              <a:rPr lang="en-US" sz="2000" dirty="0"/>
              <a:t>Could</a:t>
            </a:r>
          </a:p>
          <a:p>
            <a:pPr>
              <a:buFont typeface="Wingdings" panose="05000000000000000000" pitchFamily="2" charset="2"/>
              <a:buChar char="§"/>
            </a:pPr>
            <a:r>
              <a:rPr lang="en-US" sz="2000" dirty="0"/>
              <a:t>Essentially</a:t>
            </a:r>
          </a:p>
          <a:p>
            <a:pPr>
              <a:buFont typeface="Wingdings" panose="05000000000000000000" pitchFamily="2" charset="2"/>
              <a:buChar char="§"/>
            </a:pPr>
            <a:r>
              <a:rPr lang="en-US" sz="2000" dirty="0"/>
              <a:t>Indicate</a:t>
            </a:r>
          </a:p>
          <a:p>
            <a:pPr>
              <a:buFont typeface="Wingdings" panose="05000000000000000000" pitchFamily="2" charset="2"/>
              <a:buChar char="§"/>
            </a:pPr>
            <a:r>
              <a:rPr lang="en-US" sz="2000" dirty="0"/>
              <a:t>Many</a:t>
            </a:r>
          </a:p>
          <a:p>
            <a:pPr>
              <a:buFont typeface="Wingdings" panose="05000000000000000000" pitchFamily="2" charset="2"/>
              <a:buChar char="§"/>
            </a:pPr>
            <a:r>
              <a:rPr lang="en-US" sz="2000" dirty="0"/>
              <a:t>May</a:t>
            </a:r>
          </a:p>
          <a:p>
            <a:pPr>
              <a:buFont typeface="Wingdings" panose="05000000000000000000" pitchFamily="2" charset="2"/>
              <a:buChar char="§"/>
            </a:pPr>
            <a:r>
              <a:rPr lang="en-US" sz="2000" dirty="0"/>
              <a:t>Most</a:t>
            </a:r>
          </a:p>
          <a:p>
            <a:pPr>
              <a:buFont typeface="Wingdings" panose="05000000000000000000" pitchFamily="2" charset="2"/>
              <a:buChar char="§"/>
            </a:pPr>
            <a:r>
              <a:rPr lang="en-US" sz="2000" dirty="0"/>
              <a:t>Often</a:t>
            </a:r>
          </a:p>
          <a:p>
            <a:pPr>
              <a:buFont typeface="Wingdings" panose="05000000000000000000" pitchFamily="2" charset="2"/>
              <a:buChar char="§"/>
            </a:pPr>
            <a:r>
              <a:rPr lang="en-US" sz="2000" dirty="0"/>
              <a:t>Perhaps</a:t>
            </a:r>
          </a:p>
          <a:p>
            <a:pPr>
              <a:buFont typeface="Wingdings" panose="05000000000000000000" pitchFamily="2" charset="2"/>
              <a:buChar char="§"/>
            </a:pPr>
            <a:r>
              <a:rPr lang="en-US" sz="2000" dirty="0"/>
              <a:t>Possibly</a:t>
            </a:r>
          </a:p>
          <a:p>
            <a:pPr>
              <a:buFont typeface="Wingdings" panose="05000000000000000000" pitchFamily="2" charset="2"/>
              <a:buChar char="§"/>
            </a:pPr>
            <a:r>
              <a:rPr lang="en-US" sz="2000" dirty="0"/>
              <a:t>Seem</a:t>
            </a:r>
          </a:p>
          <a:p>
            <a:pPr>
              <a:buFont typeface="Wingdings" panose="05000000000000000000" pitchFamily="2" charset="2"/>
              <a:buChar char="§"/>
            </a:pPr>
            <a:r>
              <a:rPr lang="en-US" sz="2000" dirty="0"/>
              <a:t>Some</a:t>
            </a:r>
          </a:p>
          <a:p>
            <a:pPr>
              <a:buFont typeface="Wingdings" panose="05000000000000000000" pitchFamily="2" charset="2"/>
              <a:buChar char="§"/>
            </a:pPr>
            <a:r>
              <a:rPr lang="en-US" sz="2000" dirty="0"/>
              <a:t>Suggest</a:t>
            </a:r>
          </a:p>
          <a:p>
            <a:pPr>
              <a:buFont typeface="Wingdings" panose="05000000000000000000" pitchFamily="2" charset="2"/>
              <a:buChar char="§"/>
            </a:pPr>
            <a:r>
              <a:rPr lang="en-US" sz="2000" dirty="0"/>
              <a:t>Usually</a:t>
            </a: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r>
              <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rPr>
              <a:t>Hofmann p. 110</a:t>
            </a:r>
            <a:endParaRPr lang="en-US" sz="2000" dirty="0"/>
          </a:p>
          <a:p>
            <a:endParaRPr lang="en-US" sz="2000" dirty="0"/>
          </a:p>
        </p:txBody>
      </p:sp>
      <p:sp>
        <p:nvSpPr>
          <p:cNvPr id="6" name="Title 6">
            <a:extLst>
              <a:ext uri="{FF2B5EF4-FFF2-40B4-BE49-F238E27FC236}">
                <a16:creationId xmlns:a16="http://schemas.microsoft.com/office/drawing/2014/main" id="{0457A862-3D5B-4F7A-8F0B-99EE48BA9F07}"/>
              </a:ext>
            </a:extLst>
          </p:cNvPr>
          <p:cNvSpPr txBox="1">
            <a:spLocks/>
          </p:cNvSpPr>
          <p:nvPr/>
        </p:nvSpPr>
        <p:spPr>
          <a:xfrm>
            <a:off x="265500" y="2146945"/>
            <a:ext cx="4045200" cy="13182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Bodoni"/>
              <a:buNone/>
              <a:defRPr sz="3600" b="1" i="0" u="none" strike="noStrike" cap="none">
                <a:solidFill>
                  <a:srgbClr val="EB5F0C"/>
                </a:solidFill>
                <a:latin typeface="Bodoni"/>
                <a:ea typeface="Bodoni"/>
                <a:cs typeface="Bodoni"/>
                <a:sym typeface="Bodoni"/>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000" b="0" dirty="0">
                <a:solidFill>
                  <a:schemeClr val="accent1">
                    <a:lumMod val="50000"/>
                  </a:schemeClr>
                </a:solidFill>
                <a:latin typeface="Franklin Gothic" panose="020B0604020202020204" charset="0"/>
                <a:cs typeface="Franklin Gothic" panose="020B0604020202020204" charset="0"/>
              </a:rPr>
              <a:t>Cautious adjectives, adverbs, or verbs</a:t>
            </a:r>
          </a:p>
        </p:txBody>
      </p:sp>
    </p:spTree>
    <p:extLst>
      <p:ext uri="{BB962C8B-B14F-4D97-AF65-F5344CB8AC3E}">
        <p14:creationId xmlns:p14="http://schemas.microsoft.com/office/powerpoint/2010/main" val="2474855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679214"/>
            <a:ext cx="4045200" cy="1318200"/>
          </a:xfrm>
        </p:spPr>
        <p:txBody>
          <a:bodyPr/>
          <a:lstStyle/>
          <a:p>
            <a:r>
              <a:rPr lang="en-US" dirty="0"/>
              <a:t>Hedges and Intensifiers: Use Judiciously</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71561"/>
            <a:ext cx="3837000" cy="5215062"/>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buNone/>
            </a:pPr>
            <a:r>
              <a:rPr lang="en-US" dirty="0"/>
              <a:t>Our results </a:t>
            </a:r>
            <a:r>
              <a:rPr lang="en-US" u="sng" dirty="0"/>
              <a:t>may indicate</a:t>
            </a:r>
            <a:r>
              <a:rPr lang="en-US" dirty="0"/>
              <a:t> that chewing gum </a:t>
            </a:r>
            <a:r>
              <a:rPr lang="en-US" u="sng" dirty="0"/>
              <a:t>possibly</a:t>
            </a:r>
            <a:r>
              <a:rPr lang="en-US" dirty="0"/>
              <a:t> reduces caries incidence. </a:t>
            </a:r>
          </a:p>
          <a:p>
            <a:pPr marL="76200" indent="0">
              <a:buNone/>
            </a:pPr>
            <a:endParaRPr lang="en-US" dirty="0"/>
          </a:p>
          <a:p>
            <a:pPr marL="76200" indent="0">
              <a:buNone/>
            </a:pPr>
            <a:r>
              <a:rPr lang="en-US" dirty="0"/>
              <a:t>Our results </a:t>
            </a:r>
            <a:r>
              <a:rPr lang="en-US" u="sng" dirty="0"/>
              <a:t>suggest</a:t>
            </a:r>
            <a:r>
              <a:rPr lang="en-US" dirty="0"/>
              <a:t> that chewing gum reduces caries incidence. </a:t>
            </a:r>
          </a:p>
          <a:p>
            <a:pPr marL="76200" indent="0">
              <a:buNone/>
            </a:pPr>
            <a:endParaRPr lang="en-US" dirty="0"/>
          </a:p>
          <a:p>
            <a:pPr marL="76200" indent="0">
              <a:buNone/>
            </a:pPr>
            <a:r>
              <a:rPr lang="en-US" dirty="0"/>
              <a:t>Chewing gum </a:t>
            </a:r>
            <a:r>
              <a:rPr lang="en-US" u="sng" dirty="0"/>
              <a:t>may</a:t>
            </a:r>
            <a:r>
              <a:rPr lang="en-US" dirty="0"/>
              <a:t> reduce caries incidence.</a:t>
            </a:r>
          </a:p>
          <a:p>
            <a:pPr marL="76200" indent="0">
              <a:buNone/>
            </a:pPr>
            <a:endParaRPr lang="en-US" dirty="0"/>
          </a:p>
          <a:p>
            <a:pPr marL="76200" indent="0">
              <a:buNone/>
            </a:pPr>
            <a:r>
              <a:rPr lang="en-US" dirty="0"/>
              <a:t>Figure 5 “clearly shows” vs. “shows”</a:t>
            </a:r>
          </a:p>
          <a:p>
            <a:pPr marL="76200" marR="0" lvl="0" indent="0" algn="r" defTabSz="914400" rtl="0" eaLnBrk="1" fontAlgn="auto" latinLnBrk="0" hangingPunct="1">
              <a:lnSpc>
                <a:spcPct val="100000"/>
              </a:lnSpc>
              <a:spcBef>
                <a:spcPts val="0"/>
              </a:spcBef>
              <a:spcAft>
                <a:spcPts val="0"/>
              </a:spcAft>
              <a:buClr>
                <a:srgbClr val="FFFFFF"/>
              </a:buClr>
              <a:buSzPts val="2400"/>
              <a:buFont typeface="Franklin Gothic"/>
              <a:buNone/>
              <a:tabLst/>
              <a:defRPr/>
            </a:pPr>
            <a:r>
              <a:rPr kumimoji="0" lang="en-US" sz="1200" b="0" i="0" u="none" strike="noStrike" kern="0" cap="none" spc="0" normalizeH="0" baseline="0" noProof="0" dirty="0">
                <a:ln>
                  <a:noFill/>
                </a:ln>
                <a:solidFill>
                  <a:srgbClr val="FFFFFF"/>
                </a:solidFill>
                <a:effectLst/>
                <a:uLnTx/>
                <a:uFillTx/>
                <a:latin typeface="Franklin Gothic"/>
                <a:cs typeface="Franklin Gothic"/>
                <a:sym typeface="Franklin Gothic"/>
              </a:rPr>
              <a:t>Hofmann p. 111</a:t>
            </a:r>
          </a:p>
        </p:txBody>
      </p:sp>
    </p:spTree>
    <p:extLst>
      <p:ext uri="{BB962C8B-B14F-4D97-AF65-F5344CB8AC3E}">
        <p14:creationId xmlns:p14="http://schemas.microsoft.com/office/powerpoint/2010/main" val="23264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What do we need from a good paragraph?</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941550" y="982753"/>
            <a:ext cx="7260900" cy="3498000"/>
          </a:xfrm>
        </p:spPr>
        <p:txBody>
          <a:bodyPr/>
          <a:lstStyle/>
          <a:p>
            <a:pPr marL="76200" indent="0">
              <a:spcBef>
                <a:spcPts val="600"/>
              </a:spcBef>
              <a:spcAft>
                <a:spcPts val="600"/>
              </a:spcAft>
              <a:buNone/>
            </a:pPr>
            <a:r>
              <a:rPr lang="en-US" sz="2200" dirty="0"/>
              <a:t>Your reader should easily and immediately know:</a:t>
            </a:r>
          </a:p>
          <a:p>
            <a:pPr>
              <a:spcBef>
                <a:spcPts val="600"/>
              </a:spcBef>
              <a:spcAft>
                <a:spcPts val="600"/>
              </a:spcAft>
              <a:buFont typeface="Arial" panose="020B0604020202020204" pitchFamily="34" charset="0"/>
              <a:buChar char="•"/>
            </a:pPr>
            <a:r>
              <a:rPr lang="en-US" sz="2200" dirty="0"/>
              <a:t>What’s the </a:t>
            </a:r>
            <a:r>
              <a:rPr lang="en-US" sz="2200" u="sng" dirty="0"/>
              <a:t>takeaway message</a:t>
            </a:r>
            <a:r>
              <a:rPr lang="en-US" sz="2200" dirty="0"/>
              <a:t> of the paragraph?</a:t>
            </a:r>
          </a:p>
          <a:p>
            <a:pPr>
              <a:spcBef>
                <a:spcPts val="600"/>
              </a:spcBef>
              <a:spcAft>
                <a:spcPts val="600"/>
              </a:spcAft>
              <a:buFont typeface="Arial" panose="020B0604020202020204" pitchFamily="34" charset="0"/>
              <a:buChar char="•"/>
            </a:pPr>
            <a:r>
              <a:rPr lang="en-US" sz="2200" dirty="0"/>
              <a:t>What information is </a:t>
            </a:r>
            <a:r>
              <a:rPr lang="en-US" sz="2200" u="sng" dirty="0"/>
              <a:t>most important</a:t>
            </a:r>
            <a:r>
              <a:rPr lang="en-US" sz="2200" dirty="0"/>
              <a:t>? </a:t>
            </a:r>
          </a:p>
          <a:p>
            <a:pPr>
              <a:spcBef>
                <a:spcPts val="600"/>
              </a:spcBef>
              <a:spcAft>
                <a:spcPts val="600"/>
              </a:spcAft>
              <a:buFont typeface="Arial" panose="020B0604020202020204" pitchFamily="34" charset="0"/>
              <a:buChar char="•"/>
            </a:pPr>
            <a:r>
              <a:rPr lang="en-US" sz="2200" dirty="0"/>
              <a:t>What information is </a:t>
            </a:r>
            <a:r>
              <a:rPr lang="en-US" sz="2200" u="sng" dirty="0"/>
              <a:t>new</a:t>
            </a:r>
            <a:r>
              <a:rPr lang="en-US" sz="2200" dirty="0"/>
              <a:t>?</a:t>
            </a:r>
          </a:p>
          <a:p>
            <a:pPr>
              <a:spcBef>
                <a:spcPts val="600"/>
              </a:spcBef>
              <a:spcAft>
                <a:spcPts val="600"/>
              </a:spcAft>
              <a:buFont typeface="Arial" panose="020B0604020202020204" pitchFamily="34" charset="0"/>
              <a:buChar char="•"/>
            </a:pPr>
            <a:r>
              <a:rPr lang="en-US" sz="2200" dirty="0"/>
              <a:t>How do these sentences (ideas) </a:t>
            </a:r>
            <a:r>
              <a:rPr lang="en-US" sz="2200" u="sng" dirty="0"/>
              <a:t>connect</a:t>
            </a:r>
            <a:r>
              <a:rPr lang="en-US" sz="2200" dirty="0"/>
              <a:t> to each other? </a:t>
            </a:r>
          </a:p>
          <a:p>
            <a:pPr>
              <a:spcBef>
                <a:spcPts val="600"/>
              </a:spcBef>
              <a:spcAft>
                <a:spcPts val="600"/>
              </a:spcAft>
              <a:buFont typeface="Arial" panose="020B0604020202020204" pitchFamily="34" charset="0"/>
              <a:buChar char="•"/>
            </a:pPr>
            <a:r>
              <a:rPr lang="en-US" sz="2200" dirty="0"/>
              <a:t>What’s the relationship between these </a:t>
            </a:r>
            <a:r>
              <a:rPr lang="en-US" sz="2200" u="sng" dirty="0"/>
              <a:t>key terms</a:t>
            </a:r>
            <a:r>
              <a:rPr lang="en-US" sz="2200" dirty="0"/>
              <a:t>? </a:t>
            </a:r>
          </a:p>
          <a:p>
            <a:pPr>
              <a:spcBef>
                <a:spcPts val="600"/>
              </a:spcBef>
              <a:spcAft>
                <a:spcPts val="600"/>
              </a:spcAft>
              <a:buFont typeface="Arial" panose="020B0604020202020204" pitchFamily="34" charset="0"/>
              <a:buChar char="•"/>
            </a:pPr>
            <a:r>
              <a:rPr lang="en-US" sz="2200" dirty="0"/>
              <a:t>Are you referring to the same thing you were talking about earlier? Or a new thing? </a:t>
            </a:r>
          </a:p>
        </p:txBody>
      </p:sp>
    </p:spTree>
    <p:extLst>
      <p:ext uri="{BB962C8B-B14F-4D97-AF65-F5344CB8AC3E}">
        <p14:creationId xmlns:p14="http://schemas.microsoft.com/office/powerpoint/2010/main" val="518067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D771-1560-40BF-A400-AC88C955C24A}"/>
              </a:ext>
            </a:extLst>
          </p:cNvPr>
          <p:cNvSpPr>
            <a:spLocks noGrp="1"/>
          </p:cNvSpPr>
          <p:nvPr>
            <p:ph type="title"/>
          </p:nvPr>
        </p:nvSpPr>
        <p:spPr/>
        <p:txBody>
          <a:bodyPr/>
          <a:lstStyle/>
          <a:p>
            <a:r>
              <a:rPr lang="en-US" dirty="0"/>
              <a:t>Useful Transitions vs. Empty Phrases</a:t>
            </a:r>
          </a:p>
        </p:txBody>
      </p:sp>
      <p:sp>
        <p:nvSpPr>
          <p:cNvPr id="3" name="Subtitle 2">
            <a:extLst>
              <a:ext uri="{FF2B5EF4-FFF2-40B4-BE49-F238E27FC236}">
                <a16:creationId xmlns:a16="http://schemas.microsoft.com/office/drawing/2014/main" id="{08A46AC8-FCC1-4CC9-A5B1-F1964C09F204}"/>
              </a:ext>
            </a:extLst>
          </p:cNvPr>
          <p:cNvSpPr>
            <a:spLocks noGrp="1"/>
          </p:cNvSpPr>
          <p:nvPr>
            <p:ph type="subTitle" idx="1"/>
          </p:nvPr>
        </p:nvSpPr>
        <p:spPr>
          <a:xfrm>
            <a:off x="265500" y="2735370"/>
            <a:ext cx="4045200" cy="1767473"/>
          </a:xfrm>
        </p:spPr>
        <p:txBody>
          <a:bodyPr/>
          <a:lstStyle/>
          <a:p>
            <a:endParaRPr lang="en-US" dirty="0"/>
          </a:p>
        </p:txBody>
      </p:sp>
      <p:sp>
        <p:nvSpPr>
          <p:cNvPr id="4" name="Text Placeholder 3">
            <a:extLst>
              <a:ext uri="{FF2B5EF4-FFF2-40B4-BE49-F238E27FC236}">
                <a16:creationId xmlns:a16="http://schemas.microsoft.com/office/drawing/2014/main" id="{A457605B-BE14-48D3-918D-4C5BFEC5B63C}"/>
              </a:ext>
            </a:extLst>
          </p:cNvPr>
          <p:cNvSpPr>
            <a:spLocks noGrp="1"/>
          </p:cNvSpPr>
          <p:nvPr>
            <p:ph type="body" idx="2"/>
          </p:nvPr>
        </p:nvSpPr>
        <p:spPr>
          <a:xfrm>
            <a:off x="4572000" y="0"/>
            <a:ext cx="4572000" cy="5143500"/>
          </a:xfrm>
        </p:spPr>
        <p:txBody>
          <a:bodyPr/>
          <a:lstStyle/>
          <a:p>
            <a:pPr>
              <a:buFont typeface="Wingdings" panose="05000000000000000000" pitchFamily="2" charset="2"/>
              <a:buChar char="§"/>
            </a:pPr>
            <a:r>
              <a:rPr lang="en-US" sz="1900" dirty="0"/>
              <a:t>“It is interesting to note that…”</a:t>
            </a:r>
          </a:p>
          <a:p>
            <a:pPr lvl="1">
              <a:buFont typeface="Wingdings" panose="05000000000000000000" pitchFamily="2" charset="2"/>
              <a:buChar char="§"/>
            </a:pPr>
            <a:r>
              <a:rPr lang="en-US" sz="1900" dirty="0"/>
              <a:t>This phrase doesn’t help your reader much, and doesn’t convey any information. </a:t>
            </a:r>
          </a:p>
          <a:p>
            <a:pPr marL="431800" indent="-342900">
              <a:buFont typeface="Wingdings" panose="05000000000000000000" pitchFamily="2" charset="2"/>
              <a:buChar char="§"/>
            </a:pPr>
            <a:r>
              <a:rPr lang="en-US" sz="1900" dirty="0"/>
              <a:t>However…</a:t>
            </a:r>
          </a:p>
          <a:p>
            <a:pPr lvl="1">
              <a:buFont typeface="Wingdings" panose="05000000000000000000" pitchFamily="2" charset="2"/>
              <a:buChar char="§"/>
            </a:pPr>
            <a:r>
              <a:rPr lang="en-US" sz="1900" dirty="0"/>
              <a:t>This transition word is very helpful in showing the relationship with the idea in the previous sentence</a:t>
            </a:r>
          </a:p>
          <a:p>
            <a:pPr>
              <a:buFont typeface="Wingdings" panose="05000000000000000000" pitchFamily="2" charset="2"/>
              <a:buChar char="§"/>
            </a:pPr>
            <a:r>
              <a:rPr lang="en-US" sz="1900" dirty="0"/>
              <a:t>“Clearly, X is true…” </a:t>
            </a:r>
          </a:p>
          <a:p>
            <a:pPr lvl="1">
              <a:buFont typeface="Wingdings" panose="05000000000000000000" pitchFamily="2" charset="2"/>
              <a:buChar char="§"/>
            </a:pPr>
            <a:r>
              <a:rPr lang="en-US" sz="1900" dirty="0"/>
              <a:t>Perhaps unnecessary: this intensifier might help to clarify and emphasize an important point, but often might be an extra word you don’t need</a:t>
            </a:r>
          </a:p>
        </p:txBody>
      </p:sp>
    </p:spTree>
    <p:extLst>
      <p:ext uri="{BB962C8B-B14F-4D97-AF65-F5344CB8AC3E}">
        <p14:creationId xmlns:p14="http://schemas.microsoft.com/office/powerpoint/2010/main" val="336838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679214"/>
            <a:ext cx="4045200" cy="1318200"/>
          </a:xfrm>
        </p:spPr>
        <p:txBody>
          <a:bodyPr/>
          <a:lstStyle/>
          <a:p>
            <a:r>
              <a:rPr lang="en-US" dirty="0"/>
              <a:t>Final Tip for Cutting</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041500" y="226115"/>
            <a:ext cx="3837000" cy="4691269"/>
          </a:xfrm>
        </p:spPr>
        <p:txBody>
          <a:bodyPr/>
          <a:lstStyle/>
          <a:p>
            <a:endParaRPr lang="en-US" sz="1800" dirty="0"/>
          </a:p>
          <a:p>
            <a:pPr marL="76200" indent="0">
              <a:buNone/>
            </a:pPr>
            <a:endParaRPr lang="en-US" sz="1800" dirty="0"/>
          </a:p>
        </p:txBody>
      </p:sp>
      <p:sp>
        <p:nvSpPr>
          <p:cNvPr id="5" name="Text Placeholder 8">
            <a:extLst>
              <a:ext uri="{FF2B5EF4-FFF2-40B4-BE49-F238E27FC236}">
                <a16:creationId xmlns:a16="http://schemas.microsoft.com/office/drawing/2014/main" id="{A38FFA4D-DC3F-4BC9-A4A2-408CF2B831D7}"/>
              </a:ext>
            </a:extLst>
          </p:cNvPr>
          <p:cNvSpPr txBox="1">
            <a:spLocks/>
          </p:cNvSpPr>
          <p:nvPr/>
        </p:nvSpPr>
        <p:spPr>
          <a:xfrm>
            <a:off x="5041500" y="-1"/>
            <a:ext cx="3837000" cy="5143501"/>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buNone/>
            </a:pPr>
            <a:r>
              <a:rPr lang="en-US" dirty="0"/>
              <a:t>When you need to reduce words to fit a word count requirement: </a:t>
            </a:r>
          </a:p>
          <a:p>
            <a:pPr marL="76200" indent="0">
              <a:buNone/>
            </a:pPr>
            <a:endParaRPr lang="en-US" dirty="0"/>
          </a:p>
          <a:p>
            <a:pPr marL="76200" indent="0">
              <a:buNone/>
            </a:pPr>
            <a:endParaRPr lang="en-US" dirty="0"/>
          </a:p>
          <a:p>
            <a:pPr>
              <a:buFont typeface="Wingdings" panose="05000000000000000000" pitchFamily="2" charset="2"/>
              <a:buChar char="§"/>
            </a:pPr>
            <a:r>
              <a:rPr lang="en-US" dirty="0"/>
              <a:t>Cut one word from each sentence</a:t>
            </a:r>
          </a:p>
          <a:p>
            <a:pPr>
              <a:buFont typeface="Wingdings" panose="05000000000000000000" pitchFamily="2" charset="2"/>
              <a:buChar char="§"/>
            </a:pPr>
            <a:r>
              <a:rPr lang="en-US" dirty="0"/>
              <a:t>Then cut one sentence from each paragraph</a:t>
            </a:r>
          </a:p>
          <a:p>
            <a:pPr>
              <a:buFont typeface="Wingdings" panose="05000000000000000000" pitchFamily="2" charset="2"/>
              <a:buChar char="§"/>
            </a:pPr>
            <a:r>
              <a:rPr lang="en-US" dirty="0"/>
              <a:t>Then cut one paragraph from each section</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4196095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Principles Refresher</a:t>
            </a:r>
          </a:p>
        </p:txBody>
      </p:sp>
    </p:spTree>
    <p:extLst>
      <p:ext uri="{BB962C8B-B14F-4D97-AF65-F5344CB8AC3E}">
        <p14:creationId xmlns:p14="http://schemas.microsoft.com/office/powerpoint/2010/main" val="2950315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CC37A1-85B0-7F44-A8F1-983908FB6EF7}"/>
              </a:ext>
            </a:extLst>
          </p:cNvPr>
          <p:cNvSpPr>
            <a:spLocks noGrp="1"/>
          </p:cNvSpPr>
          <p:nvPr>
            <p:ph type="body" idx="1"/>
          </p:nvPr>
        </p:nvSpPr>
        <p:spPr>
          <a:xfrm>
            <a:off x="214684" y="822751"/>
            <a:ext cx="8513065" cy="4104356"/>
          </a:xfrm>
        </p:spPr>
        <p:txBody>
          <a:bodyPr numCol="1"/>
          <a:lstStyle/>
          <a:p>
            <a:pPr marL="546100" lvl="1" indent="0">
              <a:buNone/>
            </a:pPr>
            <a:r>
              <a:rPr lang="en-US" sz="6000" b="1" dirty="0">
                <a:solidFill>
                  <a:schemeClr val="tx1"/>
                </a:solidFill>
              </a:rPr>
              <a:t>Write first, revise later! </a:t>
            </a:r>
          </a:p>
          <a:p>
            <a:pPr lvl="1">
              <a:buFont typeface="Courier New" panose="02070309020205020404" pitchFamily="49" charset="0"/>
              <a:buChar char="o"/>
            </a:pPr>
            <a:r>
              <a:rPr lang="en-US" sz="2000" dirty="0"/>
              <a:t>Almost all of these strategies are for AFTER you have a rough draft</a:t>
            </a:r>
          </a:p>
          <a:p>
            <a:pPr lvl="1">
              <a:buFont typeface="Courier New" panose="02070309020205020404" pitchFamily="49" charset="0"/>
              <a:buChar char="o"/>
            </a:pPr>
            <a:r>
              <a:rPr lang="en-US" sz="2000" dirty="0"/>
              <a:t>Don’t let yourself get caught up in creating the perfect paragraph structure, or even section structure, when you’re trying to JUST WRITE!</a:t>
            </a:r>
          </a:p>
          <a:p>
            <a:pPr lvl="1">
              <a:buFont typeface="Courier New" panose="02070309020205020404" pitchFamily="49" charset="0"/>
              <a:buChar char="o"/>
            </a:pPr>
            <a:r>
              <a:rPr lang="en-US" sz="2000" dirty="0"/>
              <a:t>Get all your ideas out, in whatever way you can, and then come back later (after a coffee break! after a week!) to work on organizing and refining them. </a:t>
            </a:r>
          </a:p>
        </p:txBody>
      </p:sp>
      <p:sp>
        <p:nvSpPr>
          <p:cNvPr id="2" name="Wave 1">
            <a:extLst>
              <a:ext uri="{FF2B5EF4-FFF2-40B4-BE49-F238E27FC236}">
                <a16:creationId xmlns:a16="http://schemas.microsoft.com/office/drawing/2014/main" id="{B0E97783-40FE-42E1-80EA-4C3722C676CD}"/>
              </a:ext>
            </a:extLst>
          </p:cNvPr>
          <p:cNvSpPr/>
          <p:nvPr/>
        </p:nvSpPr>
        <p:spPr>
          <a:xfrm>
            <a:off x="0" y="95799"/>
            <a:ext cx="9144000" cy="1034038"/>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C9D08C-6C2B-486C-BC8E-A1E9725B25F8}"/>
              </a:ext>
            </a:extLst>
          </p:cNvPr>
          <p:cNvSpPr txBox="1"/>
          <p:nvPr/>
        </p:nvSpPr>
        <p:spPr>
          <a:xfrm rot="21124339">
            <a:off x="238362" y="108600"/>
            <a:ext cx="1262743" cy="461635"/>
          </a:xfrm>
          <a:prstGeom prst="rect">
            <a:avLst/>
          </a:prstGeom>
          <a:noFill/>
          <a:ln>
            <a:noFill/>
          </a:ln>
        </p:spPr>
        <p:txBody>
          <a:bodyPr spcFirstLastPara="1" wrap="square" lIns="91425" tIns="91425" rIns="91425" bIns="91425" rtlCol="0" anchor="b" anchorCtr="0">
            <a:spAutoFit/>
          </a:bodyPr>
          <a:lstStyle/>
          <a:p>
            <a:pPr algn="r"/>
            <a:r>
              <a:rPr lang="en-US" b="1" dirty="0">
                <a:latin typeface="Arial Black" panose="020B0A04020102020204" pitchFamily="34" charset="0"/>
              </a:rPr>
              <a:t>CA</a:t>
            </a:r>
            <a:r>
              <a:rPr lang="en-US" sz="1500" b="1" dirty="0">
                <a:latin typeface="Arial Black" panose="020B0A04020102020204" pitchFamily="34" charset="0"/>
              </a:rPr>
              <a:t>UTI</a:t>
            </a:r>
            <a:r>
              <a:rPr lang="en-US" sz="1600" b="1" dirty="0">
                <a:latin typeface="Arial Black" panose="020B0A04020102020204" pitchFamily="34" charset="0"/>
              </a:rPr>
              <a:t>O</a:t>
            </a:r>
            <a:r>
              <a:rPr lang="en-US" sz="1700" b="1" dirty="0">
                <a:latin typeface="Arial Black" panose="020B0A04020102020204" pitchFamily="34" charset="0"/>
              </a:rPr>
              <a:t>N</a:t>
            </a:r>
          </a:p>
        </p:txBody>
      </p:sp>
      <p:sp>
        <p:nvSpPr>
          <p:cNvPr id="7" name="TextBox 6">
            <a:extLst>
              <a:ext uri="{FF2B5EF4-FFF2-40B4-BE49-F238E27FC236}">
                <a16:creationId xmlns:a16="http://schemas.microsoft.com/office/drawing/2014/main" id="{552AD760-D05B-48A3-B42E-8CCB70C60534}"/>
              </a:ext>
            </a:extLst>
          </p:cNvPr>
          <p:cNvSpPr txBox="1"/>
          <p:nvPr/>
        </p:nvSpPr>
        <p:spPr>
          <a:xfrm rot="21124339">
            <a:off x="390762" y="311222"/>
            <a:ext cx="1262743" cy="430857"/>
          </a:xfrm>
          <a:prstGeom prst="rect">
            <a:avLst/>
          </a:prstGeom>
          <a:noFill/>
          <a:ln>
            <a:noFill/>
          </a:ln>
        </p:spPr>
        <p:txBody>
          <a:bodyPr spcFirstLastPara="1" wrap="square" lIns="91425" tIns="91425" rIns="91425" bIns="91425" rtlCol="0" anchor="b" anchorCtr="0">
            <a:spAutoFit/>
          </a:bodyPr>
          <a:lstStyle/>
          <a:p>
            <a:pPr algn="r"/>
            <a:r>
              <a:rPr lang="en-US" sz="1200" b="1" dirty="0">
                <a:latin typeface="Arial Black" panose="020B0A04020102020204" pitchFamily="34" charset="0"/>
              </a:rPr>
              <a:t>C</a:t>
            </a:r>
            <a:r>
              <a:rPr lang="en-US" sz="1300" b="1" dirty="0">
                <a:latin typeface="Arial Black" panose="020B0A04020102020204" pitchFamily="34" charset="0"/>
              </a:rPr>
              <a:t>AU</a:t>
            </a:r>
            <a:r>
              <a:rPr lang="en-US" b="1" dirty="0">
                <a:latin typeface="Arial Black" panose="020B0A04020102020204" pitchFamily="34" charset="0"/>
              </a:rPr>
              <a:t>TI</a:t>
            </a:r>
            <a:r>
              <a:rPr lang="en-US" sz="1500" b="1" dirty="0">
                <a:latin typeface="Arial Black" panose="020B0A04020102020204" pitchFamily="34" charset="0"/>
              </a:rPr>
              <a:t>O</a:t>
            </a:r>
            <a:r>
              <a:rPr lang="en-US" sz="1600" b="1" dirty="0">
                <a:latin typeface="Arial Black" panose="020B0A04020102020204" pitchFamily="34" charset="0"/>
              </a:rPr>
              <a:t>N</a:t>
            </a:r>
          </a:p>
        </p:txBody>
      </p:sp>
      <p:sp>
        <p:nvSpPr>
          <p:cNvPr id="9" name="TextBox 8">
            <a:extLst>
              <a:ext uri="{FF2B5EF4-FFF2-40B4-BE49-F238E27FC236}">
                <a16:creationId xmlns:a16="http://schemas.microsoft.com/office/drawing/2014/main" id="{575ACC3D-8751-4D5A-9F7B-1BDD444F5FB8}"/>
              </a:ext>
            </a:extLst>
          </p:cNvPr>
          <p:cNvSpPr txBox="1"/>
          <p:nvPr/>
        </p:nvSpPr>
        <p:spPr>
          <a:xfrm rot="21124339">
            <a:off x="543162" y="474361"/>
            <a:ext cx="1262743" cy="461635"/>
          </a:xfrm>
          <a:prstGeom prst="rect">
            <a:avLst/>
          </a:prstGeom>
          <a:noFill/>
          <a:ln>
            <a:noFill/>
          </a:ln>
        </p:spPr>
        <p:txBody>
          <a:bodyPr spcFirstLastPara="1" wrap="square" lIns="91425" tIns="91425" rIns="91425" bIns="91425" rtlCol="0" anchor="b" anchorCtr="0">
            <a:spAutoFit/>
          </a:bodyPr>
          <a:lstStyle/>
          <a:p>
            <a:pPr algn="r"/>
            <a:r>
              <a:rPr lang="en-US" sz="1200" b="1" dirty="0">
                <a:latin typeface="Arial Black" panose="020B0A04020102020204" pitchFamily="34" charset="0"/>
              </a:rPr>
              <a:t>C</a:t>
            </a:r>
            <a:r>
              <a:rPr lang="en-US" sz="1300" b="1" dirty="0">
                <a:latin typeface="Arial Black" panose="020B0A04020102020204" pitchFamily="34" charset="0"/>
              </a:rPr>
              <a:t>A</a:t>
            </a:r>
            <a:r>
              <a:rPr lang="en-US" b="1" dirty="0">
                <a:latin typeface="Arial Black" panose="020B0A04020102020204" pitchFamily="34" charset="0"/>
              </a:rPr>
              <a:t>U</a:t>
            </a:r>
            <a:r>
              <a:rPr lang="en-US" sz="1500" b="1" dirty="0">
                <a:latin typeface="Arial Black" panose="020B0A04020102020204" pitchFamily="34" charset="0"/>
              </a:rPr>
              <a:t>T</a:t>
            </a:r>
            <a:r>
              <a:rPr lang="en-US" sz="1600" b="1" dirty="0">
                <a:latin typeface="Arial Black" panose="020B0A04020102020204" pitchFamily="34" charset="0"/>
              </a:rPr>
              <a:t>I</a:t>
            </a:r>
            <a:r>
              <a:rPr lang="en-US" sz="1700" b="1" dirty="0">
                <a:latin typeface="Arial Black" panose="020B0A04020102020204" pitchFamily="34" charset="0"/>
              </a:rPr>
              <a:t>O</a:t>
            </a:r>
            <a:r>
              <a:rPr lang="en-US" sz="1800" b="1" dirty="0">
                <a:latin typeface="Arial Black" panose="020B0A04020102020204" pitchFamily="34" charset="0"/>
              </a:rPr>
              <a:t>N</a:t>
            </a:r>
          </a:p>
        </p:txBody>
      </p:sp>
      <p:sp>
        <p:nvSpPr>
          <p:cNvPr id="11" name="TextBox 10">
            <a:extLst>
              <a:ext uri="{FF2B5EF4-FFF2-40B4-BE49-F238E27FC236}">
                <a16:creationId xmlns:a16="http://schemas.microsoft.com/office/drawing/2014/main" id="{1AD7432A-D2F9-43BA-AA61-18A750989CAB}"/>
              </a:ext>
            </a:extLst>
          </p:cNvPr>
          <p:cNvSpPr txBox="1"/>
          <p:nvPr/>
        </p:nvSpPr>
        <p:spPr>
          <a:xfrm rot="349704">
            <a:off x="3839844" y="642917"/>
            <a:ext cx="1262743" cy="446246"/>
          </a:xfrm>
          <a:prstGeom prst="rect">
            <a:avLst/>
          </a:prstGeom>
          <a:noFill/>
          <a:ln>
            <a:noFill/>
          </a:ln>
        </p:spPr>
        <p:txBody>
          <a:bodyPr spcFirstLastPara="1" wrap="square" lIns="91425" tIns="91425" rIns="91425" bIns="91425" rtlCol="0" anchor="b" anchorCtr="0">
            <a:spAutoFit/>
          </a:bodyPr>
          <a:lstStyle/>
          <a:p>
            <a:pPr algn="r"/>
            <a:r>
              <a:rPr lang="en-US" sz="1700" b="1" dirty="0">
                <a:latin typeface="Arial Black" panose="020B0A04020102020204" pitchFamily="34" charset="0"/>
              </a:rPr>
              <a:t>C</a:t>
            </a:r>
            <a:r>
              <a:rPr lang="en-US" sz="1600" b="1" dirty="0">
                <a:latin typeface="Arial Black" panose="020B0A04020102020204" pitchFamily="34" charset="0"/>
              </a:rPr>
              <a:t>A</a:t>
            </a:r>
            <a:r>
              <a:rPr lang="en-US" sz="1500" b="1" dirty="0">
                <a:latin typeface="Arial Black" panose="020B0A04020102020204" pitchFamily="34" charset="0"/>
              </a:rPr>
              <a:t>U</a:t>
            </a:r>
            <a:r>
              <a:rPr lang="en-US" b="1" dirty="0">
                <a:latin typeface="Arial Black" panose="020B0A04020102020204" pitchFamily="34" charset="0"/>
              </a:rPr>
              <a:t>T</a:t>
            </a:r>
            <a:r>
              <a:rPr lang="en-US" sz="1300" b="1" dirty="0">
                <a:latin typeface="Arial Black" panose="020B0A04020102020204" pitchFamily="34" charset="0"/>
              </a:rPr>
              <a:t>I</a:t>
            </a:r>
            <a:r>
              <a:rPr lang="en-US" sz="1200" b="1" dirty="0">
                <a:latin typeface="Arial Black" panose="020B0A04020102020204" pitchFamily="34" charset="0"/>
              </a:rPr>
              <a:t>O</a:t>
            </a:r>
            <a:r>
              <a:rPr lang="en-US" sz="1100" b="1" dirty="0">
                <a:latin typeface="Arial Black" panose="020B0A04020102020204" pitchFamily="34" charset="0"/>
              </a:rPr>
              <a:t>N</a:t>
            </a:r>
          </a:p>
        </p:txBody>
      </p:sp>
      <p:sp>
        <p:nvSpPr>
          <p:cNvPr id="13" name="TextBox 12">
            <a:extLst>
              <a:ext uri="{FF2B5EF4-FFF2-40B4-BE49-F238E27FC236}">
                <a16:creationId xmlns:a16="http://schemas.microsoft.com/office/drawing/2014/main" id="{B425EABD-BFB0-46F8-BF3F-65C3604401F3}"/>
              </a:ext>
            </a:extLst>
          </p:cNvPr>
          <p:cNvSpPr txBox="1"/>
          <p:nvPr/>
        </p:nvSpPr>
        <p:spPr>
          <a:xfrm rot="892670">
            <a:off x="2846461" y="344775"/>
            <a:ext cx="1262743" cy="461635"/>
          </a:xfrm>
          <a:prstGeom prst="rect">
            <a:avLst/>
          </a:prstGeom>
          <a:noFill/>
          <a:ln>
            <a:noFill/>
          </a:ln>
        </p:spPr>
        <p:txBody>
          <a:bodyPr spcFirstLastPara="1" wrap="square" lIns="91425" tIns="91425" rIns="91425" bIns="91425" rtlCol="0" anchor="b" anchorCtr="0">
            <a:spAutoFit/>
          </a:bodyPr>
          <a:lstStyle/>
          <a:p>
            <a:pPr algn="r"/>
            <a:r>
              <a:rPr lang="en-US" sz="1800" b="1" dirty="0">
                <a:latin typeface="Arial Black" panose="020B0A04020102020204" pitchFamily="34" charset="0"/>
              </a:rPr>
              <a:t>C</a:t>
            </a:r>
            <a:r>
              <a:rPr lang="en-US" sz="1700" b="1" dirty="0">
                <a:latin typeface="Arial Black" panose="020B0A04020102020204" pitchFamily="34" charset="0"/>
              </a:rPr>
              <a:t>A</a:t>
            </a:r>
            <a:r>
              <a:rPr lang="en-US" sz="1600" b="1" dirty="0">
                <a:latin typeface="Arial Black" panose="020B0A04020102020204" pitchFamily="34" charset="0"/>
              </a:rPr>
              <a:t>U</a:t>
            </a:r>
            <a:r>
              <a:rPr lang="en-US" sz="1500" b="1" dirty="0">
                <a:latin typeface="Arial Black" panose="020B0A04020102020204" pitchFamily="34" charset="0"/>
              </a:rPr>
              <a:t>T</a:t>
            </a:r>
            <a:r>
              <a:rPr lang="en-US" b="1" dirty="0">
                <a:latin typeface="Arial Black" panose="020B0A04020102020204" pitchFamily="34" charset="0"/>
              </a:rPr>
              <a:t>I</a:t>
            </a:r>
            <a:r>
              <a:rPr lang="en-US" sz="1300" b="1" dirty="0">
                <a:latin typeface="Arial Black" panose="020B0A04020102020204" pitchFamily="34" charset="0"/>
              </a:rPr>
              <a:t>O</a:t>
            </a:r>
            <a:r>
              <a:rPr lang="en-US" sz="1200" b="1" dirty="0">
                <a:latin typeface="Arial Black" panose="020B0A04020102020204" pitchFamily="34" charset="0"/>
              </a:rPr>
              <a:t>N</a:t>
            </a:r>
          </a:p>
        </p:txBody>
      </p:sp>
      <p:sp>
        <p:nvSpPr>
          <p:cNvPr id="15" name="TextBox 14">
            <a:extLst>
              <a:ext uri="{FF2B5EF4-FFF2-40B4-BE49-F238E27FC236}">
                <a16:creationId xmlns:a16="http://schemas.microsoft.com/office/drawing/2014/main" id="{CCA48A3A-02FE-4D7D-A20C-89CF1235BABF}"/>
              </a:ext>
            </a:extLst>
          </p:cNvPr>
          <p:cNvSpPr txBox="1"/>
          <p:nvPr/>
        </p:nvSpPr>
        <p:spPr>
          <a:xfrm rot="235527">
            <a:off x="1697668" y="175522"/>
            <a:ext cx="1262743" cy="430857"/>
          </a:xfrm>
          <a:prstGeom prst="rect">
            <a:avLst/>
          </a:prstGeom>
          <a:noFill/>
          <a:ln>
            <a:noFill/>
          </a:ln>
        </p:spPr>
        <p:txBody>
          <a:bodyPr spcFirstLastPara="1" wrap="square" lIns="91425" tIns="91425" rIns="91425" bIns="91425" rtlCol="0" anchor="b" anchorCtr="0">
            <a:spAutoFit/>
          </a:bodyPr>
          <a:lstStyle/>
          <a:p>
            <a:pPr algn="r"/>
            <a:r>
              <a:rPr lang="en-US" sz="1600" b="1" dirty="0">
                <a:latin typeface="Arial Black" panose="020B0A04020102020204" pitchFamily="34" charset="0"/>
              </a:rPr>
              <a:t>CAUTION</a:t>
            </a:r>
          </a:p>
        </p:txBody>
      </p:sp>
      <p:sp>
        <p:nvSpPr>
          <p:cNvPr id="17" name="TextBox 16">
            <a:extLst>
              <a:ext uri="{FF2B5EF4-FFF2-40B4-BE49-F238E27FC236}">
                <a16:creationId xmlns:a16="http://schemas.microsoft.com/office/drawing/2014/main" id="{A9A75169-3928-4045-BA2F-710B042C7234}"/>
              </a:ext>
            </a:extLst>
          </p:cNvPr>
          <p:cNvSpPr txBox="1"/>
          <p:nvPr/>
        </p:nvSpPr>
        <p:spPr>
          <a:xfrm rot="235527">
            <a:off x="1829244" y="372182"/>
            <a:ext cx="1262743" cy="430857"/>
          </a:xfrm>
          <a:prstGeom prst="rect">
            <a:avLst/>
          </a:prstGeom>
          <a:noFill/>
          <a:ln>
            <a:noFill/>
          </a:ln>
        </p:spPr>
        <p:txBody>
          <a:bodyPr spcFirstLastPara="1" wrap="square" lIns="91425" tIns="91425" rIns="91425" bIns="91425" rtlCol="0" anchor="b" anchorCtr="0">
            <a:spAutoFit/>
          </a:bodyPr>
          <a:lstStyle/>
          <a:p>
            <a:pPr algn="r"/>
            <a:r>
              <a:rPr lang="en-US" sz="1600" b="1" dirty="0">
                <a:latin typeface="Arial Black" panose="020B0A04020102020204" pitchFamily="34" charset="0"/>
              </a:rPr>
              <a:t>CAUTION</a:t>
            </a:r>
          </a:p>
        </p:txBody>
      </p:sp>
      <p:sp>
        <p:nvSpPr>
          <p:cNvPr id="19" name="TextBox 18">
            <a:extLst>
              <a:ext uri="{FF2B5EF4-FFF2-40B4-BE49-F238E27FC236}">
                <a16:creationId xmlns:a16="http://schemas.microsoft.com/office/drawing/2014/main" id="{BCC78CAF-9CB6-446E-B36C-B3E49663FE2C}"/>
              </a:ext>
            </a:extLst>
          </p:cNvPr>
          <p:cNvSpPr txBox="1"/>
          <p:nvPr/>
        </p:nvSpPr>
        <p:spPr>
          <a:xfrm rot="235527">
            <a:off x="1981644" y="550710"/>
            <a:ext cx="1262743" cy="430857"/>
          </a:xfrm>
          <a:prstGeom prst="rect">
            <a:avLst/>
          </a:prstGeom>
          <a:noFill/>
          <a:ln>
            <a:noFill/>
          </a:ln>
        </p:spPr>
        <p:txBody>
          <a:bodyPr spcFirstLastPara="1" wrap="square" lIns="91425" tIns="91425" rIns="91425" bIns="91425" rtlCol="0" anchor="b" anchorCtr="0">
            <a:spAutoFit/>
          </a:bodyPr>
          <a:lstStyle/>
          <a:p>
            <a:pPr algn="r"/>
            <a:r>
              <a:rPr lang="en-US" sz="1600" b="1" dirty="0">
                <a:latin typeface="Arial Black" panose="020B0A04020102020204" pitchFamily="34" charset="0"/>
              </a:rPr>
              <a:t>CAUTION</a:t>
            </a:r>
          </a:p>
        </p:txBody>
      </p:sp>
    </p:spTree>
    <p:extLst>
      <p:ext uri="{BB962C8B-B14F-4D97-AF65-F5344CB8AC3E}">
        <p14:creationId xmlns:p14="http://schemas.microsoft.com/office/powerpoint/2010/main" val="2145201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7F2E8-FAA1-4C5A-BA0C-6C270D8B2EAE}"/>
              </a:ext>
            </a:extLst>
          </p:cNvPr>
          <p:cNvSpPr>
            <a:spLocks noGrp="1"/>
          </p:cNvSpPr>
          <p:nvPr>
            <p:ph type="body" idx="1"/>
          </p:nvPr>
        </p:nvSpPr>
        <p:spPr>
          <a:xfrm>
            <a:off x="-172859" y="576263"/>
            <a:ext cx="2748558" cy="809625"/>
          </a:xfrm>
        </p:spPr>
        <p:txBody>
          <a:bodyPr/>
          <a:lstStyle/>
          <a:p>
            <a:r>
              <a:rPr lang="en-US" dirty="0">
                <a:solidFill>
                  <a:srgbClr val="0070C0"/>
                </a:solidFill>
              </a:rPr>
              <a:t>Remind yourself about THIS GUY!</a:t>
            </a:r>
          </a:p>
        </p:txBody>
      </p:sp>
      <p:sp>
        <p:nvSpPr>
          <p:cNvPr id="3" name="Text Placeholder 1">
            <a:extLst>
              <a:ext uri="{FF2B5EF4-FFF2-40B4-BE49-F238E27FC236}">
                <a16:creationId xmlns:a16="http://schemas.microsoft.com/office/drawing/2014/main" id="{98A10111-A808-45AC-9233-2F7C0A288B45}"/>
              </a:ext>
            </a:extLst>
          </p:cNvPr>
          <p:cNvSpPr txBox="1">
            <a:spLocks/>
          </p:cNvSpPr>
          <p:nvPr/>
        </p:nvSpPr>
        <p:spPr>
          <a:xfrm>
            <a:off x="356593" y="3876675"/>
            <a:ext cx="8254008" cy="809625"/>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B5F0C"/>
              </a:buClr>
              <a:buSzPts val="2400"/>
              <a:buFont typeface="Franklin Gothic"/>
              <a:buNone/>
              <a:defRPr sz="2400" b="0" i="0" u="none" strike="noStrike" cap="none">
                <a:solidFill>
                  <a:srgbClr val="EB5F0C"/>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r>
              <a:rPr lang="en-US" b="1" dirty="0"/>
              <a:t>When in doubt: make it clearer, easier to find the important stuff, and more explicit! </a:t>
            </a:r>
          </a:p>
        </p:txBody>
      </p:sp>
      <p:pic>
        <p:nvPicPr>
          <p:cNvPr id="5" name="Picture 4">
            <a:extLst>
              <a:ext uri="{FF2B5EF4-FFF2-40B4-BE49-F238E27FC236}">
                <a16:creationId xmlns:a16="http://schemas.microsoft.com/office/drawing/2014/main" id="{0D3F3121-DC18-4955-8F78-550DE1CEDE95}"/>
              </a:ext>
            </a:extLst>
          </p:cNvPr>
          <p:cNvPicPr>
            <a:picLocks noChangeAspect="1"/>
          </p:cNvPicPr>
          <p:nvPr/>
        </p:nvPicPr>
        <p:blipFill rotWithShape="1">
          <a:blip r:embed="rId3"/>
          <a:srcRect r="6583"/>
          <a:stretch/>
        </p:blipFill>
        <p:spPr>
          <a:xfrm>
            <a:off x="3105151" y="161926"/>
            <a:ext cx="5299848" cy="3780728"/>
          </a:xfrm>
          <a:prstGeom prst="rect">
            <a:avLst/>
          </a:prstGeom>
        </p:spPr>
      </p:pic>
      <p:sp>
        <p:nvSpPr>
          <p:cNvPr id="6" name="Arrow: Down 5">
            <a:extLst>
              <a:ext uri="{FF2B5EF4-FFF2-40B4-BE49-F238E27FC236}">
                <a16:creationId xmlns:a16="http://schemas.microsoft.com/office/drawing/2014/main" id="{8B534A25-FCE3-42F1-8152-4F02E0275E9D}"/>
              </a:ext>
            </a:extLst>
          </p:cNvPr>
          <p:cNvSpPr/>
          <p:nvPr/>
        </p:nvSpPr>
        <p:spPr>
          <a:xfrm rot="18396393">
            <a:off x="1418641" y="1442366"/>
            <a:ext cx="1084955" cy="2105132"/>
          </a:xfrm>
          <a:prstGeom prst="downArrow">
            <a:avLst>
              <a:gd name="adj1" fmla="val 50000"/>
              <a:gd name="adj2" fmla="val 8402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47E712-2922-06F3-22B6-13665A245D3C}"/>
              </a:ext>
            </a:extLst>
          </p:cNvPr>
          <p:cNvSpPr txBox="1"/>
          <p:nvPr/>
        </p:nvSpPr>
        <p:spPr>
          <a:xfrm>
            <a:off x="5584155" y="100321"/>
            <a:ext cx="2820844" cy="338524"/>
          </a:xfrm>
          <a:prstGeom prst="rect">
            <a:avLst/>
          </a:prstGeom>
          <a:noFill/>
          <a:ln>
            <a:noFill/>
          </a:ln>
        </p:spPr>
        <p:txBody>
          <a:bodyPr spcFirstLastPara="1" wrap="square" lIns="91425" tIns="91425" rIns="91425" bIns="91425" rtlCol="0" anchor="b" anchorCtr="0">
            <a:spAutoFit/>
          </a:bodyPr>
          <a:lstStyle/>
          <a:p>
            <a:pPr algn="r"/>
            <a:r>
              <a:rPr lang="en-US" sz="500" dirty="0">
                <a:solidFill>
                  <a:schemeClr val="bg1">
                    <a:lumMod val="65000"/>
                  </a:schemeClr>
                </a:solidFill>
              </a:rPr>
              <a:t>Micro Biz Mag: www.microbizmag.co.uk/burnout-statistics-uk/</a:t>
            </a:r>
          </a:p>
          <a:p>
            <a:pPr algn="r"/>
            <a:endParaRPr lang="en-US" sz="500" dirty="0">
              <a:solidFill>
                <a:schemeClr val="bg1">
                  <a:lumMod val="65000"/>
                </a:schemeClr>
              </a:solidFill>
            </a:endParaRPr>
          </a:p>
        </p:txBody>
      </p:sp>
    </p:spTree>
    <p:extLst>
      <p:ext uri="{BB962C8B-B14F-4D97-AF65-F5344CB8AC3E}">
        <p14:creationId xmlns:p14="http://schemas.microsoft.com/office/powerpoint/2010/main" val="1170059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365B9-47F5-483F-8D04-5B9F1DBEE37F}"/>
              </a:ext>
            </a:extLst>
          </p:cNvPr>
          <p:cNvSpPr txBox="1"/>
          <p:nvPr/>
        </p:nvSpPr>
        <p:spPr>
          <a:xfrm>
            <a:off x="760708" y="1581657"/>
            <a:ext cx="1371600" cy="738633"/>
          </a:xfrm>
          <a:prstGeom prst="rect">
            <a:avLst/>
          </a:prstGeom>
          <a:noFill/>
          <a:ln>
            <a:noFill/>
          </a:ln>
        </p:spPr>
        <p:txBody>
          <a:bodyPr spcFirstLastPara="1" wrap="square" lIns="91425" tIns="91425" rIns="91425" bIns="91425" rtlCol="0" anchor="b" anchorCtr="0">
            <a:spAutoFit/>
          </a:bodyPr>
          <a:lstStyle/>
          <a:p>
            <a:pPr algn="r"/>
            <a:r>
              <a:rPr lang="en-US" sz="3600" b="1" dirty="0">
                <a:solidFill>
                  <a:schemeClr val="accent1">
                    <a:lumMod val="75000"/>
                  </a:schemeClr>
                </a:solidFill>
                <a:latin typeface="Franklin Gothic" panose="020B0604020202020204" charset="0"/>
                <a:cs typeface="Franklin Gothic" panose="020B0604020202020204" charset="0"/>
              </a:rPr>
              <a:t>¶</a:t>
            </a:r>
          </a:p>
        </p:txBody>
      </p:sp>
      <p:sp>
        <p:nvSpPr>
          <p:cNvPr id="7" name="TextBox 6">
            <a:extLst>
              <a:ext uri="{FF2B5EF4-FFF2-40B4-BE49-F238E27FC236}">
                <a16:creationId xmlns:a16="http://schemas.microsoft.com/office/drawing/2014/main" id="{3EBAF992-835A-4B72-86B3-DFC1F6EDF7A3}"/>
              </a:ext>
            </a:extLst>
          </p:cNvPr>
          <p:cNvSpPr txBox="1"/>
          <p:nvPr/>
        </p:nvSpPr>
        <p:spPr>
          <a:xfrm>
            <a:off x="1726407" y="3515967"/>
            <a:ext cx="1371600" cy="1292631"/>
          </a:xfrm>
          <a:prstGeom prst="rect">
            <a:avLst/>
          </a:prstGeom>
          <a:noFill/>
          <a:ln>
            <a:noFill/>
          </a:ln>
        </p:spPr>
        <p:txBody>
          <a:bodyPr spcFirstLastPara="1" wrap="square" lIns="91425" tIns="91425" rIns="91425" bIns="91425" rtlCol="0" anchor="b" anchorCtr="0">
            <a:spAutoFit/>
          </a:bodyPr>
          <a:lstStyle/>
          <a:p>
            <a:pPr algn="r"/>
            <a:r>
              <a:rPr lang="en-US" sz="7200" b="1" dirty="0">
                <a:solidFill>
                  <a:schemeClr val="accent1">
                    <a:lumMod val="75000"/>
                  </a:schemeClr>
                </a:solidFill>
                <a:latin typeface="Franklin Gothic" panose="020B0604020202020204" charset="0"/>
                <a:cs typeface="Franklin Gothic" panose="020B0604020202020204" charset="0"/>
              </a:rPr>
              <a:t>¶</a:t>
            </a:r>
          </a:p>
        </p:txBody>
      </p:sp>
      <p:pic>
        <p:nvPicPr>
          <p:cNvPr id="9" name="Picture 8">
            <a:extLst>
              <a:ext uri="{FF2B5EF4-FFF2-40B4-BE49-F238E27FC236}">
                <a16:creationId xmlns:a16="http://schemas.microsoft.com/office/drawing/2014/main" id="{9756C755-B390-4062-BC90-2E92891C86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0" b="89971" l="9862" r="92505">
                        <a14:foregroundMark x1="38659" y1="7080" x2="38659" y2="7080"/>
                        <a14:foregroundMark x1="92505" y1="56342" x2="92505" y2="56342"/>
                        <a14:foregroundMark x1="36884" y1="88496" x2="36884" y2="88496"/>
                      </a14:backgroundRemoval>
                    </a14:imgEffect>
                  </a14:imgLayer>
                </a14:imgProps>
              </a:ext>
            </a:extLst>
          </a:blip>
          <a:stretch>
            <a:fillRect/>
          </a:stretch>
        </p:blipFill>
        <p:spPr>
          <a:xfrm>
            <a:off x="4063706" y="1734502"/>
            <a:ext cx="4829175" cy="3228975"/>
          </a:xfrm>
          <a:prstGeom prst="rect">
            <a:avLst/>
          </a:prstGeom>
        </p:spPr>
      </p:pic>
      <p:sp>
        <p:nvSpPr>
          <p:cNvPr id="12" name="TextBox 11">
            <a:extLst>
              <a:ext uri="{FF2B5EF4-FFF2-40B4-BE49-F238E27FC236}">
                <a16:creationId xmlns:a16="http://schemas.microsoft.com/office/drawing/2014/main" id="{5C7AB26B-6F38-48F4-8F72-B4F23D6162F3}"/>
              </a:ext>
            </a:extLst>
          </p:cNvPr>
          <p:cNvSpPr txBox="1"/>
          <p:nvPr/>
        </p:nvSpPr>
        <p:spPr>
          <a:xfrm>
            <a:off x="7011692" y="1475083"/>
            <a:ext cx="1371600" cy="461635"/>
          </a:xfrm>
          <a:prstGeom prst="rect">
            <a:avLst/>
          </a:prstGeom>
          <a:noFill/>
          <a:ln>
            <a:noFill/>
          </a:ln>
        </p:spPr>
        <p:txBody>
          <a:bodyPr spcFirstLastPara="1" wrap="square" lIns="91425" tIns="91425" rIns="91425" bIns="91425" rtlCol="0" anchor="b" anchorCtr="0">
            <a:spAutoFit/>
          </a:bodyPr>
          <a:lstStyle/>
          <a:p>
            <a:pPr algn="r"/>
            <a:r>
              <a:rPr lang="en-US" sz="1800" b="1" dirty="0">
                <a:solidFill>
                  <a:schemeClr val="accent1">
                    <a:lumMod val="75000"/>
                  </a:schemeClr>
                </a:solidFill>
                <a:latin typeface="Franklin Gothic" panose="020B0604020202020204" charset="0"/>
                <a:cs typeface="Franklin Gothic" panose="020B0604020202020204" charset="0"/>
              </a:rPr>
              <a:t>¶</a:t>
            </a:r>
          </a:p>
        </p:txBody>
      </p:sp>
      <p:sp>
        <p:nvSpPr>
          <p:cNvPr id="13" name="TextBox 12">
            <a:extLst>
              <a:ext uri="{FF2B5EF4-FFF2-40B4-BE49-F238E27FC236}">
                <a16:creationId xmlns:a16="http://schemas.microsoft.com/office/drawing/2014/main" id="{5EAF93CA-80F9-4306-97B3-16A0C4A1AE58}"/>
              </a:ext>
            </a:extLst>
          </p:cNvPr>
          <p:cNvSpPr txBox="1"/>
          <p:nvPr/>
        </p:nvSpPr>
        <p:spPr>
          <a:xfrm>
            <a:off x="-168932" y="-230490"/>
            <a:ext cx="1371600" cy="1661963"/>
          </a:xfrm>
          <a:prstGeom prst="rect">
            <a:avLst/>
          </a:prstGeom>
          <a:noFill/>
          <a:ln>
            <a:noFill/>
          </a:ln>
        </p:spPr>
        <p:txBody>
          <a:bodyPr spcFirstLastPara="1" wrap="square" lIns="91425" tIns="91425" rIns="91425" bIns="91425" rtlCol="0" anchor="b" anchorCtr="0">
            <a:spAutoFit/>
          </a:bodyPr>
          <a:lstStyle/>
          <a:p>
            <a:pPr algn="r"/>
            <a:r>
              <a:rPr lang="en-US" sz="9600" b="1" dirty="0">
                <a:solidFill>
                  <a:schemeClr val="accent1">
                    <a:lumMod val="75000"/>
                  </a:schemeClr>
                </a:solidFill>
                <a:latin typeface="Franklin Gothic" panose="020B0604020202020204" charset="0"/>
                <a:cs typeface="Franklin Gothic" panose="020B0604020202020204" charset="0"/>
              </a:rPr>
              <a:t>¶</a:t>
            </a:r>
          </a:p>
        </p:txBody>
      </p:sp>
      <p:sp>
        <p:nvSpPr>
          <p:cNvPr id="14" name="TextBox 13">
            <a:extLst>
              <a:ext uri="{FF2B5EF4-FFF2-40B4-BE49-F238E27FC236}">
                <a16:creationId xmlns:a16="http://schemas.microsoft.com/office/drawing/2014/main" id="{26F7A09C-68CC-4E72-83F3-F9F2802D9E0E}"/>
              </a:ext>
            </a:extLst>
          </p:cNvPr>
          <p:cNvSpPr txBox="1"/>
          <p:nvPr/>
        </p:nvSpPr>
        <p:spPr>
          <a:xfrm>
            <a:off x="0" y="3443003"/>
            <a:ext cx="1371600" cy="615523"/>
          </a:xfrm>
          <a:prstGeom prst="rect">
            <a:avLst/>
          </a:prstGeom>
          <a:noFill/>
          <a:ln>
            <a:noFill/>
          </a:ln>
        </p:spPr>
        <p:txBody>
          <a:bodyPr spcFirstLastPara="1" wrap="square" lIns="91425" tIns="91425" rIns="91425" bIns="91425" rtlCol="0" anchor="b" anchorCtr="0">
            <a:spAutoFit/>
          </a:bodyPr>
          <a:lstStyle/>
          <a:p>
            <a:pPr algn="r"/>
            <a:r>
              <a:rPr lang="en-US" sz="2800" b="1" dirty="0">
                <a:solidFill>
                  <a:schemeClr val="accent1">
                    <a:lumMod val="75000"/>
                  </a:schemeClr>
                </a:solidFill>
                <a:latin typeface="Franklin Gothic" panose="020B0604020202020204" charset="0"/>
                <a:cs typeface="Franklin Gothic" panose="020B0604020202020204" charset="0"/>
              </a:rPr>
              <a:t>¶</a:t>
            </a:r>
          </a:p>
        </p:txBody>
      </p:sp>
      <p:sp>
        <p:nvSpPr>
          <p:cNvPr id="15" name="Explosion: 8 Points 14">
            <a:extLst>
              <a:ext uri="{FF2B5EF4-FFF2-40B4-BE49-F238E27FC236}">
                <a16:creationId xmlns:a16="http://schemas.microsoft.com/office/drawing/2014/main" id="{EECCC1A2-4890-4507-8644-8B44F408354D}"/>
              </a:ext>
            </a:extLst>
          </p:cNvPr>
          <p:cNvSpPr/>
          <p:nvPr/>
        </p:nvSpPr>
        <p:spPr>
          <a:xfrm>
            <a:off x="1726407" y="-906651"/>
            <a:ext cx="6199322" cy="2921431"/>
          </a:xfrm>
          <a:prstGeom prst="irregularSeal1">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696A1F-1FC9-4F11-B57E-AE8DEA0B6B8F}"/>
              </a:ext>
            </a:extLst>
          </p:cNvPr>
          <p:cNvSpPr txBox="1"/>
          <p:nvPr/>
        </p:nvSpPr>
        <p:spPr>
          <a:xfrm>
            <a:off x="-685800" y="1936718"/>
            <a:ext cx="1371600" cy="461635"/>
          </a:xfrm>
          <a:prstGeom prst="rect">
            <a:avLst/>
          </a:prstGeom>
          <a:noFill/>
          <a:ln>
            <a:noFill/>
          </a:ln>
        </p:spPr>
        <p:txBody>
          <a:bodyPr spcFirstLastPara="1" wrap="square" lIns="91425" tIns="91425" rIns="91425" bIns="91425" rtlCol="0" anchor="b" anchorCtr="0">
            <a:spAutoFit/>
          </a:bodyPr>
          <a:lstStyle/>
          <a:p>
            <a:pPr algn="r"/>
            <a:r>
              <a:rPr lang="en-US" sz="1800" b="1" dirty="0">
                <a:solidFill>
                  <a:schemeClr val="accent1">
                    <a:lumMod val="75000"/>
                  </a:schemeClr>
                </a:solidFill>
                <a:latin typeface="Franklin Gothic" panose="020B0604020202020204" charset="0"/>
                <a:cs typeface="Franklin Gothic" panose="020B0604020202020204" charset="0"/>
              </a:rPr>
              <a:t>¶</a:t>
            </a:r>
          </a:p>
        </p:txBody>
      </p:sp>
      <p:sp>
        <p:nvSpPr>
          <p:cNvPr id="17" name="TextBox 16">
            <a:extLst>
              <a:ext uri="{FF2B5EF4-FFF2-40B4-BE49-F238E27FC236}">
                <a16:creationId xmlns:a16="http://schemas.microsoft.com/office/drawing/2014/main" id="{7E305795-C608-4774-B99A-2642EE122F00}"/>
              </a:ext>
            </a:extLst>
          </p:cNvPr>
          <p:cNvSpPr txBox="1"/>
          <p:nvPr/>
        </p:nvSpPr>
        <p:spPr>
          <a:xfrm>
            <a:off x="3332136" y="60405"/>
            <a:ext cx="2657959" cy="861744"/>
          </a:xfrm>
          <a:prstGeom prst="rect">
            <a:avLst/>
          </a:prstGeom>
          <a:noFill/>
          <a:ln>
            <a:noFill/>
          </a:ln>
        </p:spPr>
        <p:txBody>
          <a:bodyPr spcFirstLastPara="1" wrap="square" lIns="91425" tIns="91425" rIns="91425" bIns="91425" rtlCol="0" anchor="b" anchorCtr="0">
            <a:spAutoFit/>
          </a:bodyPr>
          <a:lstStyle/>
          <a:p>
            <a:pPr algn="ctr"/>
            <a:r>
              <a:rPr lang="en-US" sz="4400" b="1" dirty="0">
                <a:solidFill>
                  <a:schemeClr val="accent1">
                    <a:lumMod val="75000"/>
                  </a:schemeClr>
                </a:solidFill>
                <a:latin typeface="Franklin Gothic" panose="020B0604020202020204" charset="0"/>
                <a:cs typeface="Franklin Gothic" panose="020B0604020202020204" charset="0"/>
              </a:rPr>
              <a:t>THE END! </a:t>
            </a:r>
          </a:p>
        </p:txBody>
      </p:sp>
      <p:sp>
        <p:nvSpPr>
          <p:cNvPr id="18" name="Speech Bubble: Oval 17">
            <a:extLst>
              <a:ext uri="{FF2B5EF4-FFF2-40B4-BE49-F238E27FC236}">
                <a16:creationId xmlns:a16="http://schemas.microsoft.com/office/drawing/2014/main" id="{A0250F67-FC76-47A4-A320-BE935623486F}"/>
              </a:ext>
            </a:extLst>
          </p:cNvPr>
          <p:cNvSpPr/>
          <p:nvPr/>
        </p:nvSpPr>
        <p:spPr>
          <a:xfrm>
            <a:off x="2837483" y="2335690"/>
            <a:ext cx="1371600" cy="803390"/>
          </a:xfrm>
          <a:prstGeom prst="wedgeEllipseCallout">
            <a:avLst>
              <a:gd name="adj1" fmla="val 72387"/>
              <a:gd name="adj2" fmla="val 50256"/>
            </a:avLst>
          </a:prstGeom>
          <a:solidFill>
            <a:schemeClr val="accent5">
              <a:lumMod val="40000"/>
              <a:lumOff val="60000"/>
            </a:schemeClr>
          </a:solidFill>
          <a:ln>
            <a:solidFill>
              <a:schemeClr val="accent5">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7C733AD-0928-4BBC-82C6-59FA99CC048F}"/>
              </a:ext>
            </a:extLst>
          </p:cNvPr>
          <p:cNvSpPr txBox="1"/>
          <p:nvPr/>
        </p:nvSpPr>
        <p:spPr>
          <a:xfrm>
            <a:off x="2303614" y="2361657"/>
            <a:ext cx="1371600" cy="615523"/>
          </a:xfrm>
          <a:prstGeom prst="rect">
            <a:avLst/>
          </a:prstGeom>
          <a:noFill/>
          <a:ln>
            <a:noFill/>
          </a:ln>
        </p:spPr>
        <p:txBody>
          <a:bodyPr spcFirstLastPara="1" wrap="square" lIns="91425" tIns="91425" rIns="91425" bIns="91425" rtlCol="0" anchor="b" anchorCtr="0">
            <a:spAutoFit/>
          </a:bodyPr>
          <a:lstStyle/>
          <a:p>
            <a:pPr algn="r"/>
            <a:r>
              <a:rPr lang="en-US" sz="2800" b="1" dirty="0">
                <a:solidFill>
                  <a:schemeClr val="accent6">
                    <a:lumMod val="75000"/>
                  </a:schemeClr>
                </a:solidFill>
                <a:latin typeface="Franklin Gothic" panose="020B0604020202020204" charset="0"/>
                <a:cs typeface="Franklin Gothic" panose="020B0604020202020204" charset="0"/>
              </a:rPr>
              <a:t>¶</a:t>
            </a:r>
          </a:p>
        </p:txBody>
      </p:sp>
    </p:spTree>
    <p:extLst>
      <p:ext uri="{BB962C8B-B14F-4D97-AF65-F5344CB8AC3E}">
        <p14:creationId xmlns:p14="http://schemas.microsoft.com/office/powerpoint/2010/main" val="1124171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6200-BF14-6A44-A94A-63CF5CD975B4}"/>
              </a:ext>
            </a:extLst>
          </p:cNvPr>
          <p:cNvSpPr>
            <a:spLocks noGrp="1"/>
          </p:cNvSpPr>
          <p:nvPr>
            <p:ph type="title"/>
          </p:nvPr>
        </p:nvSpPr>
        <p:spPr/>
        <p:txBody>
          <a:bodyPr/>
          <a:lstStyle/>
          <a:p>
            <a:r>
              <a:rPr lang="en-US" dirty="0"/>
              <a:t>References</a:t>
            </a:r>
          </a:p>
        </p:txBody>
      </p:sp>
      <p:sp>
        <p:nvSpPr>
          <p:cNvPr id="8" name="Text Placeholder 7">
            <a:extLst>
              <a:ext uri="{FF2B5EF4-FFF2-40B4-BE49-F238E27FC236}">
                <a16:creationId xmlns:a16="http://schemas.microsoft.com/office/drawing/2014/main" id="{8D97C1B4-27FD-4436-945F-EDF109F4104C}"/>
              </a:ext>
            </a:extLst>
          </p:cNvPr>
          <p:cNvSpPr>
            <a:spLocks noGrp="1"/>
          </p:cNvSpPr>
          <p:nvPr>
            <p:ph type="body" idx="1"/>
          </p:nvPr>
        </p:nvSpPr>
        <p:spPr>
          <a:xfrm>
            <a:off x="654200" y="1100250"/>
            <a:ext cx="7661664" cy="3498000"/>
          </a:xfrm>
        </p:spPr>
        <p:txBody>
          <a:bodyPr/>
          <a:lstStyle/>
          <a:p>
            <a:pPr indent="-457200">
              <a:spcAft>
                <a:spcPts val="600"/>
              </a:spcAft>
              <a:buNone/>
            </a:pPr>
            <a:r>
              <a:rPr lang="en-US" sz="1900" dirty="0"/>
              <a:t>Hofmann, A. H. (2017). </a:t>
            </a:r>
            <a:r>
              <a:rPr lang="en-US" sz="1900" i="1" dirty="0"/>
              <a:t>Scientific Writing and Communication: Papers, Proposals, and Presentations</a:t>
            </a:r>
            <a:r>
              <a:rPr lang="en-US" sz="1900" dirty="0"/>
              <a:t> (Third ed.). New York: Oxford University Press.</a:t>
            </a:r>
          </a:p>
          <a:p>
            <a:pPr indent="-457200">
              <a:spcAft>
                <a:spcPts val="600"/>
              </a:spcAft>
              <a:buNone/>
            </a:pPr>
            <a:r>
              <a:rPr lang="en-US" sz="1900" dirty="0"/>
              <a:t>Irish, R. (2015). </a:t>
            </a:r>
            <a:r>
              <a:rPr lang="en-US" sz="1900" i="1" dirty="0"/>
              <a:t>Writing in Engineering: A Brief Guide</a:t>
            </a:r>
            <a:r>
              <a:rPr lang="en-US" sz="1900" dirty="0"/>
              <a:t>. New York: Oxford University Press.</a:t>
            </a:r>
          </a:p>
        </p:txBody>
      </p:sp>
    </p:spTree>
    <p:extLst>
      <p:ext uri="{BB962C8B-B14F-4D97-AF65-F5344CB8AC3E}">
        <p14:creationId xmlns:p14="http://schemas.microsoft.com/office/powerpoint/2010/main" val="3094472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CC37A1-85B0-7F44-A8F1-983908FB6EF7}"/>
              </a:ext>
            </a:extLst>
          </p:cNvPr>
          <p:cNvSpPr>
            <a:spLocks noGrp="1"/>
          </p:cNvSpPr>
          <p:nvPr>
            <p:ph type="body" idx="1"/>
          </p:nvPr>
        </p:nvSpPr>
        <p:spPr>
          <a:xfrm>
            <a:off x="809333" y="1017800"/>
            <a:ext cx="7525334" cy="3997050"/>
          </a:xfrm>
        </p:spPr>
        <p:txBody>
          <a:bodyPr/>
          <a:lstStyle/>
          <a:p>
            <a:pPr marL="457200" lvl="1" indent="-914400">
              <a:spcBef>
                <a:spcPts val="0"/>
              </a:spcBef>
              <a:spcAft>
                <a:spcPts val="600"/>
              </a:spcAft>
              <a:buNone/>
            </a:pPr>
            <a:r>
              <a:rPr lang="fr-FR" sz="1400" dirty="0">
                <a:effectLst/>
                <a:latin typeface="Franklin Gothic" panose="020B0604020202020204" charset="0"/>
                <a:ea typeface="Calibri" panose="020F0502020204030204" pitchFamily="34" charset="0"/>
                <a:cs typeface="Franklin Gothic" panose="020B0604020202020204" charset="0"/>
              </a:rPr>
              <a:t>Chen, J., Hu, C., Chen, L., Tang, L., Zhu, Y., Xu, X., ... </a:t>
            </a:r>
            <a:r>
              <a:rPr lang="en-US" sz="1400" dirty="0">
                <a:effectLst/>
                <a:latin typeface="Franklin Gothic" panose="020B0604020202020204" charset="0"/>
                <a:ea typeface="Calibri" panose="020F0502020204030204" pitchFamily="34" charset="0"/>
                <a:cs typeface="Franklin Gothic" panose="020B0604020202020204" charset="0"/>
              </a:rPr>
              <a:t>&amp; Li, L. (2020). Clinical study of mesenchymal stem cell treatment for acute respiratory distress syndrome induced by epidemic influenza A (H7N9) infection: a hint for COVID-19 treatment. </a:t>
            </a:r>
            <a:r>
              <a:rPr lang="en-US" sz="1400" i="1" dirty="0">
                <a:effectLst/>
                <a:latin typeface="Franklin Gothic" panose="020B0604020202020204" charset="0"/>
                <a:ea typeface="Calibri" panose="020F0502020204030204" pitchFamily="34" charset="0"/>
                <a:cs typeface="Franklin Gothic" panose="020B0604020202020204" charset="0"/>
              </a:rPr>
              <a:t>Engineering</a:t>
            </a:r>
            <a:r>
              <a:rPr lang="en-US" sz="1400" dirty="0">
                <a:effectLst/>
                <a:latin typeface="Franklin Gothic" panose="020B0604020202020204" charset="0"/>
                <a:ea typeface="Calibri" panose="020F0502020204030204" pitchFamily="34" charset="0"/>
                <a:cs typeface="Franklin Gothic" panose="020B0604020202020204" charset="0"/>
              </a:rPr>
              <a:t>, </a:t>
            </a:r>
            <a:r>
              <a:rPr lang="en-US" sz="1400" i="1" dirty="0">
                <a:effectLst/>
                <a:latin typeface="Franklin Gothic" panose="020B0604020202020204" charset="0"/>
                <a:ea typeface="Calibri" panose="020F0502020204030204" pitchFamily="34" charset="0"/>
                <a:cs typeface="Franklin Gothic" panose="020B0604020202020204" charset="0"/>
              </a:rPr>
              <a:t>6</a:t>
            </a:r>
            <a:r>
              <a:rPr lang="en-US" sz="1400" dirty="0">
                <a:effectLst/>
                <a:latin typeface="Franklin Gothic" panose="020B0604020202020204" charset="0"/>
                <a:ea typeface="Calibri" panose="020F0502020204030204" pitchFamily="34" charset="0"/>
                <a:cs typeface="Franklin Gothic" panose="020B0604020202020204" charset="0"/>
              </a:rPr>
              <a:t>(10), 1153-1161.</a:t>
            </a:r>
          </a:p>
          <a:p>
            <a:pPr marL="457200" lvl="1" indent="-914400">
              <a:spcBef>
                <a:spcPts val="0"/>
              </a:spcBef>
              <a:spcAft>
                <a:spcPts val="600"/>
              </a:spcAft>
              <a:buNone/>
            </a:pPr>
            <a:r>
              <a:rPr lang="en-US" sz="1400" dirty="0">
                <a:latin typeface="Franklin Gothic" panose="020B0604020202020204" charset="0"/>
                <a:cs typeface="Franklin Gothic" panose="020B0604020202020204" charset="0"/>
              </a:rPr>
              <a:t>Fish, F. E., </a:t>
            </a:r>
            <a:r>
              <a:rPr lang="en-US" sz="1400" dirty="0" err="1">
                <a:latin typeface="Franklin Gothic" panose="020B0604020202020204" charset="0"/>
                <a:cs typeface="Franklin Gothic" panose="020B0604020202020204" charset="0"/>
              </a:rPr>
              <a:t>Kolpas</a:t>
            </a:r>
            <a:r>
              <a:rPr lang="en-US" sz="1400" dirty="0">
                <a:latin typeface="Franklin Gothic" panose="020B0604020202020204" charset="0"/>
                <a:cs typeface="Franklin Gothic" panose="020B0604020202020204" charset="0"/>
              </a:rPr>
              <a:t>, A., Crossett, A., </a:t>
            </a:r>
            <a:r>
              <a:rPr lang="en-US" sz="1400" dirty="0" err="1">
                <a:latin typeface="Franklin Gothic" panose="020B0604020202020204" charset="0"/>
                <a:cs typeface="Franklin Gothic" panose="020B0604020202020204" charset="0"/>
              </a:rPr>
              <a:t>Dudas</a:t>
            </a:r>
            <a:r>
              <a:rPr lang="en-US" sz="1400" dirty="0">
                <a:latin typeface="Franklin Gothic" panose="020B0604020202020204" charset="0"/>
                <a:cs typeface="Franklin Gothic" panose="020B0604020202020204" charset="0"/>
              </a:rPr>
              <a:t>, M. A., Moored, K. W., &amp; Bart-Smith, H. (2018). Kinematics of swimming of the manta ray: three-dimensional analysis of open-water maneuverability. </a:t>
            </a:r>
            <a:r>
              <a:rPr lang="en-US" sz="1400" i="1" dirty="0">
                <a:latin typeface="Franklin Gothic" panose="020B0604020202020204" charset="0"/>
                <a:cs typeface="Franklin Gothic" panose="020B0604020202020204" charset="0"/>
              </a:rPr>
              <a:t>Journal of Experimental Biology</a:t>
            </a:r>
            <a:r>
              <a:rPr lang="en-US" sz="1400" dirty="0">
                <a:latin typeface="Franklin Gothic" panose="020B0604020202020204" charset="0"/>
                <a:cs typeface="Franklin Gothic" panose="020B0604020202020204" charset="0"/>
              </a:rPr>
              <a:t>, </a:t>
            </a:r>
            <a:r>
              <a:rPr lang="en-US" sz="1400" i="1" dirty="0">
                <a:latin typeface="Franklin Gothic" panose="020B0604020202020204" charset="0"/>
                <a:cs typeface="Franklin Gothic" panose="020B0604020202020204" charset="0"/>
              </a:rPr>
              <a:t>221</a:t>
            </a:r>
            <a:r>
              <a:rPr lang="en-US" sz="1400" dirty="0">
                <a:latin typeface="Franklin Gothic" panose="020B0604020202020204" charset="0"/>
                <a:cs typeface="Franklin Gothic" panose="020B0604020202020204" charset="0"/>
              </a:rPr>
              <a:t>(6), jeb166041.</a:t>
            </a:r>
            <a:endParaRPr lang="en-US" sz="1400" b="0" i="0" u="none" strike="noStrike" baseline="0" dirty="0">
              <a:latin typeface="Franklin Gothic" panose="020B0604020202020204" charset="0"/>
              <a:cs typeface="Franklin Gothic" panose="020B0604020202020204" charset="0"/>
            </a:endParaRPr>
          </a:p>
          <a:p>
            <a:pPr marL="457200" lvl="1" indent="-914400">
              <a:spcBef>
                <a:spcPts val="0"/>
              </a:spcBef>
              <a:spcAft>
                <a:spcPts val="600"/>
              </a:spcAft>
              <a:buNone/>
            </a:pPr>
            <a:r>
              <a:rPr lang="en-US" sz="1400" dirty="0">
                <a:effectLst/>
                <a:latin typeface="Franklin Gothic" panose="020B0604020202020204" charset="0"/>
                <a:ea typeface="Calibri" panose="020F0502020204030204" pitchFamily="34" charset="0"/>
                <a:cs typeface="Franklin Gothic" panose="020B0604020202020204" charset="0"/>
              </a:rPr>
              <a:t>Jia, Y., Qi, Y., Shang, H., Jiang, R., &amp; Li, A. (2018). A practical approach to constructing a knowledge graph for cybersecurity. </a:t>
            </a:r>
            <a:r>
              <a:rPr lang="en-US" sz="1400" i="1" dirty="0">
                <a:effectLst/>
                <a:latin typeface="Franklin Gothic" panose="020B0604020202020204" charset="0"/>
                <a:ea typeface="Calibri" panose="020F0502020204030204" pitchFamily="34" charset="0"/>
                <a:cs typeface="Franklin Gothic" panose="020B0604020202020204" charset="0"/>
              </a:rPr>
              <a:t>Engineering</a:t>
            </a:r>
            <a:r>
              <a:rPr lang="en-US" sz="1400" dirty="0">
                <a:effectLst/>
                <a:latin typeface="Franklin Gothic" panose="020B0604020202020204" charset="0"/>
                <a:ea typeface="Calibri" panose="020F0502020204030204" pitchFamily="34" charset="0"/>
                <a:cs typeface="Franklin Gothic" panose="020B0604020202020204" charset="0"/>
              </a:rPr>
              <a:t>, </a:t>
            </a:r>
            <a:r>
              <a:rPr lang="en-US" sz="1400" i="1" dirty="0">
                <a:effectLst/>
                <a:latin typeface="Franklin Gothic" panose="020B0604020202020204" charset="0"/>
                <a:ea typeface="Calibri" panose="020F0502020204030204" pitchFamily="34" charset="0"/>
                <a:cs typeface="Franklin Gothic" panose="020B0604020202020204" charset="0"/>
              </a:rPr>
              <a:t>4</a:t>
            </a:r>
            <a:r>
              <a:rPr lang="en-US" sz="1400" dirty="0">
                <a:effectLst/>
                <a:latin typeface="Franklin Gothic" panose="020B0604020202020204" charset="0"/>
                <a:ea typeface="Calibri" panose="020F0502020204030204" pitchFamily="34" charset="0"/>
                <a:cs typeface="Franklin Gothic" panose="020B0604020202020204" charset="0"/>
              </a:rPr>
              <a:t>(1), 53-60.</a:t>
            </a:r>
          </a:p>
          <a:p>
            <a:pPr marL="457200" lvl="1" indent="-914400">
              <a:spcBef>
                <a:spcPts val="0"/>
              </a:spcBef>
              <a:spcAft>
                <a:spcPts val="600"/>
              </a:spcAft>
              <a:buNone/>
            </a:pPr>
            <a:r>
              <a:rPr lang="en-US" sz="1400" dirty="0">
                <a:latin typeface="Franklin Gothic" panose="020B0604020202020204" charset="0"/>
                <a:cs typeface="Franklin Gothic" panose="020B0604020202020204" charset="0"/>
              </a:rPr>
              <a:t>Ramm, T. D., Watson, C. S., &amp; White, C. J. (2018). Strategic adaptation pathway planning to manage sea-level rise and changing coastal flood risk. </a:t>
            </a:r>
            <a:r>
              <a:rPr lang="en-US" sz="1400" i="1" dirty="0">
                <a:latin typeface="Franklin Gothic" panose="020B0604020202020204" charset="0"/>
                <a:cs typeface="Franklin Gothic" panose="020B0604020202020204" charset="0"/>
              </a:rPr>
              <a:t>Environmental Science &amp; Policy</a:t>
            </a:r>
            <a:r>
              <a:rPr lang="en-US" sz="1400" dirty="0">
                <a:latin typeface="Franklin Gothic" panose="020B0604020202020204" charset="0"/>
                <a:cs typeface="Franklin Gothic" panose="020B0604020202020204" charset="0"/>
              </a:rPr>
              <a:t>, </a:t>
            </a:r>
            <a:r>
              <a:rPr lang="en-US" sz="1400" i="1" dirty="0">
                <a:latin typeface="Franklin Gothic" panose="020B0604020202020204" charset="0"/>
                <a:cs typeface="Franklin Gothic" panose="020B0604020202020204" charset="0"/>
              </a:rPr>
              <a:t>87</a:t>
            </a:r>
            <a:r>
              <a:rPr lang="en-US" sz="1400" dirty="0">
                <a:latin typeface="Franklin Gothic" panose="020B0604020202020204" charset="0"/>
                <a:cs typeface="Franklin Gothic" panose="020B0604020202020204" charset="0"/>
              </a:rPr>
              <a:t>, 92-101.</a:t>
            </a:r>
            <a:endParaRPr lang="en-US" sz="1400" dirty="0">
              <a:effectLst/>
              <a:latin typeface="Franklin Gothic" panose="020B0604020202020204" charset="0"/>
              <a:ea typeface="Calibri" panose="020F0502020204030204" pitchFamily="34" charset="0"/>
              <a:cs typeface="Franklin Gothic" panose="020B0604020202020204" charset="0"/>
            </a:endParaRPr>
          </a:p>
          <a:p>
            <a:pPr marL="457200" lvl="1" indent="-914400">
              <a:spcBef>
                <a:spcPts val="0"/>
              </a:spcBef>
              <a:spcAft>
                <a:spcPts val="600"/>
              </a:spcAft>
              <a:buNone/>
            </a:pPr>
            <a:r>
              <a:rPr lang="en-US" sz="1400" dirty="0">
                <a:effectLst/>
                <a:latin typeface="Franklin Gothic" panose="020B0604020202020204" charset="0"/>
                <a:ea typeface="Calibri" panose="020F0502020204030204" pitchFamily="34" charset="0"/>
                <a:cs typeface="Franklin Gothic" panose="020B0604020202020204" charset="0"/>
              </a:rPr>
              <a:t>Tao, F., Qi, Q., Wang, L., &amp; Nee, A. Y. C. (2019). Digital twins and cyber–physical systems toward smart manufacturing and industry 4.0: Correlation and comparison. </a:t>
            </a:r>
            <a:r>
              <a:rPr lang="en-US" sz="1400" i="1" dirty="0">
                <a:effectLst/>
                <a:latin typeface="Franklin Gothic" panose="020B0604020202020204" charset="0"/>
                <a:ea typeface="Calibri" panose="020F0502020204030204" pitchFamily="34" charset="0"/>
                <a:cs typeface="Franklin Gothic" panose="020B0604020202020204" charset="0"/>
              </a:rPr>
              <a:t>Engineering</a:t>
            </a:r>
            <a:r>
              <a:rPr lang="en-US" sz="1400" dirty="0">
                <a:effectLst/>
                <a:latin typeface="Franklin Gothic" panose="020B0604020202020204" charset="0"/>
                <a:ea typeface="Calibri" panose="020F0502020204030204" pitchFamily="34" charset="0"/>
                <a:cs typeface="Franklin Gothic" panose="020B0604020202020204" charset="0"/>
              </a:rPr>
              <a:t>, </a:t>
            </a:r>
            <a:r>
              <a:rPr lang="en-US" sz="1400" i="1" dirty="0">
                <a:effectLst/>
                <a:latin typeface="Franklin Gothic" panose="020B0604020202020204" charset="0"/>
                <a:ea typeface="Calibri" panose="020F0502020204030204" pitchFamily="34" charset="0"/>
                <a:cs typeface="Franklin Gothic" panose="020B0604020202020204" charset="0"/>
              </a:rPr>
              <a:t>5</a:t>
            </a:r>
            <a:r>
              <a:rPr lang="en-US" sz="1400" dirty="0">
                <a:effectLst/>
                <a:latin typeface="Franklin Gothic" panose="020B0604020202020204" charset="0"/>
                <a:ea typeface="Calibri" panose="020F0502020204030204" pitchFamily="34" charset="0"/>
                <a:cs typeface="Franklin Gothic" panose="020B0604020202020204" charset="0"/>
              </a:rPr>
              <a:t>(4), 653-661.</a:t>
            </a:r>
          </a:p>
          <a:p>
            <a:pPr marL="457200" lvl="1" indent="-914400">
              <a:spcBef>
                <a:spcPts val="0"/>
              </a:spcBef>
              <a:spcAft>
                <a:spcPts val="600"/>
              </a:spcAft>
              <a:buNone/>
            </a:pPr>
            <a:r>
              <a:rPr lang="en-US" sz="1400" dirty="0">
                <a:effectLst/>
                <a:latin typeface="Franklin Gothic" panose="020B0604020202020204" charset="0"/>
                <a:ea typeface="Calibri" panose="020F0502020204030204" pitchFamily="34" charset="0"/>
                <a:cs typeface="Franklin Gothic" panose="020B0604020202020204" charset="0"/>
              </a:rPr>
              <a:t>Xu, Y. (2018). </a:t>
            </a:r>
            <a:r>
              <a:rPr lang="en-US" sz="1400" dirty="0" err="1">
                <a:effectLst/>
                <a:latin typeface="Franklin Gothic" panose="020B0604020202020204" charset="0"/>
                <a:ea typeface="Calibri" panose="020F0502020204030204" pitchFamily="34" charset="0"/>
                <a:cs typeface="Franklin Gothic" panose="020B0604020202020204" charset="0"/>
              </a:rPr>
              <a:t>Nanofluidics</a:t>
            </a:r>
            <a:r>
              <a:rPr lang="en-US" sz="1400" dirty="0">
                <a:effectLst/>
                <a:latin typeface="Franklin Gothic" panose="020B0604020202020204" charset="0"/>
                <a:ea typeface="Calibri" panose="020F0502020204030204" pitchFamily="34" charset="0"/>
                <a:cs typeface="Franklin Gothic" panose="020B0604020202020204" charset="0"/>
              </a:rPr>
              <a:t>: a new arena for materials science. </a:t>
            </a:r>
            <a:r>
              <a:rPr lang="en-US" sz="1400" i="1" dirty="0">
                <a:effectLst/>
                <a:latin typeface="Franklin Gothic" panose="020B0604020202020204" charset="0"/>
                <a:ea typeface="Calibri" panose="020F0502020204030204" pitchFamily="34" charset="0"/>
                <a:cs typeface="Franklin Gothic" panose="020B0604020202020204" charset="0"/>
              </a:rPr>
              <a:t>Advanced Materials</a:t>
            </a:r>
            <a:r>
              <a:rPr lang="en-US" sz="1400" dirty="0">
                <a:effectLst/>
                <a:latin typeface="Franklin Gothic" panose="020B0604020202020204" charset="0"/>
                <a:ea typeface="Calibri" panose="020F0502020204030204" pitchFamily="34" charset="0"/>
                <a:cs typeface="Franklin Gothic" panose="020B0604020202020204" charset="0"/>
              </a:rPr>
              <a:t>, 30(3), 1702419.</a:t>
            </a:r>
          </a:p>
          <a:p>
            <a:pPr marL="546100" lvl="1" indent="-457200">
              <a:buNone/>
            </a:pPr>
            <a:endParaRPr lang="en-US" sz="1400" dirty="0">
              <a:latin typeface="Franklin Gothic" panose="020B0604020202020204" charset="0"/>
              <a:cs typeface="Franklin Gothic" panose="020B0604020202020204" charset="0"/>
            </a:endParaRPr>
          </a:p>
        </p:txBody>
      </p:sp>
      <p:sp>
        <p:nvSpPr>
          <p:cNvPr id="3" name="Title 1">
            <a:extLst>
              <a:ext uri="{FF2B5EF4-FFF2-40B4-BE49-F238E27FC236}">
                <a16:creationId xmlns:a16="http://schemas.microsoft.com/office/drawing/2014/main" id="{E2377520-9DFD-45FE-BC76-CEE4A419B271}"/>
              </a:ext>
            </a:extLst>
          </p:cNvPr>
          <p:cNvSpPr>
            <a:spLocks noGrp="1"/>
          </p:cNvSpPr>
          <p:nvPr>
            <p:ph type="title"/>
          </p:nvPr>
        </p:nvSpPr>
        <p:spPr>
          <a:xfrm>
            <a:off x="416250" y="128650"/>
            <a:ext cx="8311500" cy="635400"/>
          </a:xfrm>
        </p:spPr>
        <p:txBody>
          <a:bodyPr/>
          <a:lstStyle/>
          <a:p>
            <a:pPr algn="ctr"/>
            <a:r>
              <a:rPr lang="en-US" dirty="0"/>
              <a:t>Examples from Published Articles</a:t>
            </a:r>
          </a:p>
        </p:txBody>
      </p:sp>
    </p:spTree>
    <p:extLst>
      <p:ext uri="{BB962C8B-B14F-4D97-AF65-F5344CB8AC3E}">
        <p14:creationId xmlns:p14="http://schemas.microsoft.com/office/powerpoint/2010/main" val="23113830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5658DF-C82F-1348-8E09-6DA6F5584985}"/>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468210" y="1586932"/>
            <a:ext cx="4917872" cy="2766303"/>
          </a:xfrm>
          <a:prstGeom prst="rect">
            <a:avLst/>
          </a:prstGeom>
        </p:spPr>
      </p:pic>
      <p:sp>
        <p:nvSpPr>
          <p:cNvPr id="2" name="Text Placeholder 1">
            <a:extLst>
              <a:ext uri="{FF2B5EF4-FFF2-40B4-BE49-F238E27FC236}">
                <a16:creationId xmlns:a16="http://schemas.microsoft.com/office/drawing/2014/main" id="{2FE6398E-A511-AD44-B6E3-A43E5C28A8D9}"/>
              </a:ext>
            </a:extLst>
          </p:cNvPr>
          <p:cNvSpPr>
            <a:spLocks noGrp="1"/>
          </p:cNvSpPr>
          <p:nvPr>
            <p:ph type="body" sz="quarter" idx="10"/>
          </p:nvPr>
        </p:nvSpPr>
        <p:spPr>
          <a:xfrm>
            <a:off x="4131129" y="910611"/>
            <a:ext cx="3855957" cy="1033670"/>
          </a:xfrm>
          <a:ln>
            <a:noFill/>
          </a:ln>
        </p:spPr>
        <p:style>
          <a:lnRef idx="2">
            <a:schemeClr val="accent1"/>
          </a:lnRef>
          <a:fillRef idx="1">
            <a:schemeClr val="lt1"/>
          </a:fillRef>
          <a:effectRef idx="0">
            <a:schemeClr val="accent1"/>
          </a:effectRef>
          <a:fontRef idx="minor">
            <a:schemeClr val="dk1"/>
          </a:fontRef>
        </p:style>
        <p:txBody>
          <a:bodyPr/>
          <a:lstStyle/>
          <a:p>
            <a:pPr algn="l"/>
            <a:r>
              <a:rPr lang="en-US" sz="1200" b="1" cap="none" dirty="0">
                <a:solidFill>
                  <a:srgbClr val="212D4A"/>
                </a:solidFill>
              </a:rPr>
              <a:t>University of Virginia Engineering Graduate Writing Lab</a:t>
            </a:r>
          </a:p>
          <a:p>
            <a:pPr algn="l"/>
            <a:r>
              <a:rPr lang="en-US" sz="2400" b="1" cap="none" dirty="0">
                <a:solidFill>
                  <a:srgbClr val="212D4A"/>
                </a:solidFill>
              </a:rPr>
              <a:t>bit.ly/SEASGWL</a:t>
            </a:r>
          </a:p>
          <a:p>
            <a:pPr algn="l"/>
            <a:r>
              <a:rPr lang="en-US" sz="2400" cap="none" dirty="0" err="1">
                <a:solidFill>
                  <a:srgbClr val="212D4A"/>
                </a:solidFill>
              </a:rPr>
              <a:t>gradwritinglab@virginia.edu</a:t>
            </a:r>
            <a:endParaRPr lang="en-US" sz="2400" cap="none" dirty="0">
              <a:solidFill>
                <a:srgbClr val="212D4A"/>
              </a:solidFill>
            </a:endParaRPr>
          </a:p>
        </p:txBody>
      </p:sp>
      <p:sp>
        <p:nvSpPr>
          <p:cNvPr id="3" name="Rounded Rectangle 2">
            <a:extLst>
              <a:ext uri="{FF2B5EF4-FFF2-40B4-BE49-F238E27FC236}">
                <a16:creationId xmlns:a16="http://schemas.microsoft.com/office/drawing/2014/main" id="{D51FF99A-5610-6A4C-96AC-45D9D3302DC2}"/>
              </a:ext>
            </a:extLst>
          </p:cNvPr>
          <p:cNvSpPr/>
          <p:nvPr/>
        </p:nvSpPr>
        <p:spPr>
          <a:xfrm>
            <a:off x="859557" y="574105"/>
            <a:ext cx="7424886" cy="3938616"/>
          </a:xfrm>
          <a:prstGeom prst="roundRect">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4319783"/>
                      <a:gd name="connsiteY0" fmla="*/ 532306 h 3193774"/>
                      <a:gd name="connsiteX1" fmla="*/ 532306 w 4319783"/>
                      <a:gd name="connsiteY1" fmla="*/ 0 h 3193774"/>
                      <a:gd name="connsiteX2" fmla="*/ 3787477 w 4319783"/>
                      <a:gd name="connsiteY2" fmla="*/ 0 h 3193774"/>
                      <a:gd name="connsiteX3" fmla="*/ 4319783 w 4319783"/>
                      <a:gd name="connsiteY3" fmla="*/ 532306 h 3193774"/>
                      <a:gd name="connsiteX4" fmla="*/ 4319783 w 4319783"/>
                      <a:gd name="connsiteY4" fmla="*/ 2661468 h 3193774"/>
                      <a:gd name="connsiteX5" fmla="*/ 3787477 w 4319783"/>
                      <a:gd name="connsiteY5" fmla="*/ 3193774 h 3193774"/>
                      <a:gd name="connsiteX6" fmla="*/ 532306 w 4319783"/>
                      <a:gd name="connsiteY6" fmla="*/ 3193774 h 3193774"/>
                      <a:gd name="connsiteX7" fmla="*/ 0 w 4319783"/>
                      <a:gd name="connsiteY7" fmla="*/ 2661468 h 3193774"/>
                      <a:gd name="connsiteX8" fmla="*/ 0 w 4319783"/>
                      <a:gd name="connsiteY8" fmla="*/ 532306 h 31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9783" h="3193774" extrusionOk="0">
                        <a:moveTo>
                          <a:pt x="0" y="532306"/>
                        </a:moveTo>
                        <a:cubicBezTo>
                          <a:pt x="-47132" y="209250"/>
                          <a:pt x="224143" y="5321"/>
                          <a:pt x="532306" y="0"/>
                        </a:cubicBezTo>
                        <a:cubicBezTo>
                          <a:pt x="1093199" y="132882"/>
                          <a:pt x="2536849" y="-84951"/>
                          <a:pt x="3787477" y="0"/>
                        </a:cubicBezTo>
                        <a:cubicBezTo>
                          <a:pt x="4067895" y="13247"/>
                          <a:pt x="4318292" y="246564"/>
                          <a:pt x="4319783" y="532306"/>
                        </a:cubicBezTo>
                        <a:cubicBezTo>
                          <a:pt x="4339970" y="1371350"/>
                          <a:pt x="4472263" y="2410809"/>
                          <a:pt x="4319783" y="2661468"/>
                        </a:cubicBezTo>
                        <a:cubicBezTo>
                          <a:pt x="4346875" y="2958666"/>
                          <a:pt x="4085342" y="3185788"/>
                          <a:pt x="3787477" y="3193774"/>
                        </a:cubicBezTo>
                        <a:cubicBezTo>
                          <a:pt x="3026502" y="3281413"/>
                          <a:pt x="1426427" y="3121095"/>
                          <a:pt x="532306" y="3193774"/>
                        </a:cubicBezTo>
                        <a:cubicBezTo>
                          <a:pt x="235564" y="3167474"/>
                          <a:pt x="-29518" y="2996473"/>
                          <a:pt x="0" y="2661468"/>
                        </a:cubicBezTo>
                        <a:cubicBezTo>
                          <a:pt x="-38581" y="1839502"/>
                          <a:pt x="63341" y="1381036"/>
                          <a:pt x="0" y="532306"/>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159137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More Examples &amp; Practice</a:t>
            </a:r>
          </a:p>
        </p:txBody>
      </p:sp>
    </p:spTree>
    <p:extLst>
      <p:ext uri="{BB962C8B-B14F-4D97-AF65-F5344CB8AC3E}">
        <p14:creationId xmlns:p14="http://schemas.microsoft.com/office/powerpoint/2010/main" val="1692523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500" dirty="0">
                <a:solidFill>
                  <a:schemeClr val="tx1"/>
                </a:solidFill>
              </a:rPr>
              <a:t>Common Paragraph Troubles</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346229" y="822750"/>
            <a:ext cx="8673484" cy="4237522"/>
          </a:xfrm>
        </p:spPr>
        <p:txBody>
          <a:bodyPr/>
          <a:lstStyle/>
          <a:p>
            <a:pPr>
              <a:spcBef>
                <a:spcPts val="600"/>
              </a:spcBef>
              <a:spcAft>
                <a:spcPts val="600"/>
              </a:spcAft>
              <a:buFont typeface="Arial" panose="020B0604020202020204" pitchFamily="34" charset="0"/>
              <a:buChar char="•"/>
            </a:pPr>
            <a:r>
              <a:rPr lang="en-US" sz="2000" dirty="0"/>
              <a:t>Too many ideas in one paragraph</a:t>
            </a:r>
          </a:p>
          <a:p>
            <a:pPr>
              <a:spcBef>
                <a:spcPts val="600"/>
              </a:spcBef>
              <a:spcAft>
                <a:spcPts val="600"/>
              </a:spcAft>
              <a:buFont typeface="Arial" panose="020B0604020202020204" pitchFamily="34" charset="0"/>
              <a:buChar char="•"/>
            </a:pPr>
            <a:r>
              <a:rPr lang="en-US" sz="2000" dirty="0"/>
              <a:t>Lack of “signposting” and signaling to readers</a:t>
            </a:r>
          </a:p>
          <a:p>
            <a:pPr>
              <a:spcBef>
                <a:spcPts val="600"/>
              </a:spcBef>
              <a:spcAft>
                <a:spcPts val="600"/>
              </a:spcAft>
              <a:buFont typeface="Arial" panose="020B0604020202020204" pitchFamily="34" charset="0"/>
              <a:buChar char="•"/>
            </a:pPr>
            <a:r>
              <a:rPr lang="en-US" sz="2000" dirty="0"/>
              <a:t>Readers are led to expect a pattern that isn’t followed</a:t>
            </a:r>
          </a:p>
          <a:p>
            <a:pPr>
              <a:spcBef>
                <a:spcPts val="600"/>
              </a:spcBef>
              <a:spcAft>
                <a:spcPts val="600"/>
              </a:spcAft>
              <a:buFont typeface="Arial" panose="020B0604020202020204" pitchFamily="34" charset="0"/>
              <a:buChar char="•"/>
            </a:pPr>
            <a:r>
              <a:rPr lang="en-US" sz="2000" dirty="0"/>
              <a:t>Unclear why this information is here—how does it relate to your main point?</a:t>
            </a:r>
          </a:p>
          <a:p>
            <a:pPr>
              <a:spcBef>
                <a:spcPts val="600"/>
              </a:spcBef>
              <a:spcAft>
                <a:spcPts val="600"/>
              </a:spcAft>
              <a:buFont typeface="Arial" panose="020B0604020202020204" pitchFamily="34" charset="0"/>
              <a:buChar char="•"/>
            </a:pPr>
            <a:r>
              <a:rPr lang="en-US" sz="2000" dirty="0"/>
              <a:t>Hard to find the most important point</a:t>
            </a:r>
          </a:p>
          <a:p>
            <a:pPr>
              <a:spcBef>
                <a:spcPts val="600"/>
              </a:spcBef>
              <a:spcAft>
                <a:spcPts val="600"/>
              </a:spcAft>
              <a:buFont typeface="Arial" panose="020B0604020202020204" pitchFamily="34" charset="0"/>
              <a:buChar char="•"/>
            </a:pPr>
            <a:r>
              <a:rPr lang="en-US" sz="2000" dirty="0"/>
              <a:t>Paragraph just ends abruptly with a minor detail—no concluding wrap-up to show importance</a:t>
            </a:r>
          </a:p>
          <a:p>
            <a:pPr>
              <a:spcBef>
                <a:spcPts val="600"/>
              </a:spcBef>
              <a:spcAft>
                <a:spcPts val="600"/>
              </a:spcAft>
              <a:buFont typeface="Arial" panose="020B0604020202020204" pitchFamily="34" charset="0"/>
              <a:buChar char="•"/>
            </a:pPr>
            <a:r>
              <a:rPr lang="en-US" sz="2000" dirty="0"/>
              <a:t>Paragraph begins with a sentence that really belongs in the previous paragraph, or is an empty transition that doesn’t announce the new paragraph’s topic</a:t>
            </a:r>
          </a:p>
        </p:txBody>
      </p:sp>
    </p:spTree>
    <p:extLst>
      <p:ext uri="{BB962C8B-B14F-4D97-AF65-F5344CB8AC3E}">
        <p14:creationId xmlns:p14="http://schemas.microsoft.com/office/powerpoint/2010/main" val="1497355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5DFA97-5CF9-D813-6448-FF009EB3873E}"/>
              </a:ext>
            </a:extLst>
          </p:cNvPr>
          <p:cNvSpPr/>
          <p:nvPr/>
        </p:nvSpPr>
        <p:spPr>
          <a:xfrm>
            <a:off x="269419" y="906236"/>
            <a:ext cx="8515479" cy="4192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42897"/>
            <a:ext cx="8311500" cy="635400"/>
          </a:xfrm>
        </p:spPr>
        <p:txBody>
          <a:bodyPr/>
          <a:lstStyle/>
          <a:p>
            <a:r>
              <a:rPr lang="en-US" dirty="0">
                <a:solidFill>
                  <a:schemeClr val="tx1"/>
                </a:solidFill>
              </a:rPr>
              <a:t>Sample Paragraph 1 			</a:t>
            </a:r>
            <a:r>
              <a:rPr lang="en-US" sz="1600" b="0" dirty="0">
                <a:solidFill>
                  <a:schemeClr val="dk2"/>
                </a:solidFill>
              </a:rPr>
              <a:t>(Hofmann pp. 93-5)</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416250" y="1065475"/>
            <a:ext cx="8311500" cy="4007457"/>
          </a:xfrm>
        </p:spPr>
        <p:txBody>
          <a:bodyPr/>
          <a:lstStyle/>
          <a:p>
            <a:pPr marL="76200" indent="0">
              <a:buNone/>
            </a:pPr>
            <a:r>
              <a:rPr lang="en-US" sz="2000" b="1" u="sng" dirty="0"/>
              <a:t>1</a:t>
            </a:r>
            <a:r>
              <a:rPr lang="en-US" sz="2000" b="1" dirty="0"/>
              <a:t> </a:t>
            </a:r>
            <a:r>
              <a:rPr lang="en-US" sz="2000" dirty="0"/>
              <a:t>Volcanic ash adsorption poses a great environmental hazard. </a:t>
            </a:r>
            <a:r>
              <a:rPr lang="en-US" sz="2000" b="1" u="sng" dirty="0"/>
              <a:t>2</a:t>
            </a:r>
            <a:r>
              <a:rPr lang="en-US" sz="2000" b="1" dirty="0"/>
              <a:t> </a:t>
            </a:r>
            <a:r>
              <a:rPr lang="en-US" sz="2000" dirty="0"/>
              <a:t>The deposition of this ash and the subsequent draining of its volatiles is a rapid route by which elements and ions are delivered to the ground (3-5). </a:t>
            </a:r>
            <a:r>
              <a:rPr lang="en-US" sz="2000" b="1" u="sng" dirty="0"/>
              <a:t>3</a:t>
            </a:r>
            <a:r>
              <a:rPr lang="en-US" sz="2000" dirty="0"/>
              <a:t> Due to similar magma types, leachate content from volcanoes in close proximity to each other appears alike. </a:t>
            </a:r>
            <a:r>
              <a:rPr lang="en-US" sz="2000" b="1" u="sng" dirty="0"/>
              <a:t>4</a:t>
            </a:r>
            <a:r>
              <a:rPr lang="en-US" sz="2000" dirty="0"/>
              <a:t> The greatest hazard to the environment is posed by magmas with relatively high halogen content, and many hazardous leachate fluoride concentrations are found in volcanoes with high F/SO42- ratios. </a:t>
            </a:r>
            <a:r>
              <a:rPr lang="en-US" sz="2000" b="1" u="sng" dirty="0"/>
              <a:t>5</a:t>
            </a:r>
            <a:r>
              <a:rPr lang="en-US" sz="2000" dirty="0"/>
              <a:t> Particles &lt; 2mm across seem to have a greater adsorption, and therefore a high leachate hazard exists even with low ashfall (7, 8). </a:t>
            </a:r>
            <a:r>
              <a:rPr lang="en-US" sz="2000" b="1" u="sng" dirty="0"/>
              <a:t>6</a:t>
            </a:r>
            <a:r>
              <a:rPr lang="en-US" sz="2000" dirty="0"/>
              <a:t> Under high humidity conditions, gas accumulation can be further increased as bigger </a:t>
            </a:r>
            <a:r>
              <a:rPr lang="en-US" sz="2000" dirty="0" err="1"/>
              <a:t>sulphuric</a:t>
            </a:r>
            <a:r>
              <a:rPr lang="en-US" sz="2000" dirty="0"/>
              <a:t> acid droplets make contact with ash particles more likely (12). </a:t>
            </a:r>
            <a:r>
              <a:rPr lang="en-US" sz="2000" b="1" u="sng" dirty="0"/>
              <a:t>7</a:t>
            </a:r>
            <a:r>
              <a:rPr lang="en-US" sz="2000" dirty="0"/>
              <a:t> The measuring and reporting of leachate results should be standardized. </a:t>
            </a:r>
          </a:p>
        </p:txBody>
      </p:sp>
      <p:sp>
        <p:nvSpPr>
          <p:cNvPr id="5" name="TextBox 4">
            <a:extLst>
              <a:ext uri="{FF2B5EF4-FFF2-40B4-BE49-F238E27FC236}">
                <a16:creationId xmlns:a16="http://schemas.microsoft.com/office/drawing/2014/main" id="{68663B22-B25D-EA8A-BEF5-3CC2FA44B28A}"/>
              </a:ext>
            </a:extLst>
          </p:cNvPr>
          <p:cNvSpPr txBox="1"/>
          <p:nvPr/>
        </p:nvSpPr>
        <p:spPr>
          <a:xfrm>
            <a:off x="3837214" y="4835754"/>
            <a:ext cx="4416880" cy="307746"/>
          </a:xfrm>
          <a:prstGeom prst="rect">
            <a:avLst/>
          </a:prstGeom>
          <a:noFill/>
          <a:ln>
            <a:noFill/>
          </a:ln>
        </p:spPr>
        <p:txBody>
          <a:bodyPr spcFirstLastPara="1" wrap="square" lIns="91425" tIns="91425" rIns="91425" bIns="91425" rtlCol="0" anchor="b" anchorCtr="0">
            <a:spAutoFit/>
          </a:bodyPr>
          <a:lstStyle/>
          <a:p>
            <a:pPr algn="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Witham, C. S. 2005. </a:t>
            </a:r>
            <a:r>
              <a:rPr kumimoji="0" lang="en-US" sz="800" b="0" i="1" u="none" strike="noStrike" kern="0" cap="none" spc="0" normalizeH="0" baseline="0" noProof="0" dirty="0">
                <a:ln>
                  <a:noFill/>
                </a:ln>
                <a:solidFill>
                  <a:schemeClr val="bg1">
                    <a:lumMod val="50000"/>
                  </a:schemeClr>
                </a:solidFill>
                <a:effectLst/>
                <a:uLnTx/>
                <a:uFillTx/>
                <a:latin typeface="Arial"/>
                <a:cs typeface="Arial"/>
                <a:sym typeface="Arial"/>
              </a:rPr>
              <a:t>Journal of Volcanology and Geothermal Research </a:t>
            </a: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141 (3-4), 299-326</a:t>
            </a:r>
            <a:endParaRPr lang="en-US" sz="800" b="1" dirty="0">
              <a:solidFill>
                <a:schemeClr val="bg1">
                  <a:lumMod val="50000"/>
                </a:schemeClr>
              </a:solidFill>
            </a:endParaRPr>
          </a:p>
        </p:txBody>
      </p:sp>
    </p:spTree>
    <p:extLst>
      <p:ext uri="{BB962C8B-B14F-4D97-AF65-F5344CB8AC3E}">
        <p14:creationId xmlns:p14="http://schemas.microsoft.com/office/powerpoint/2010/main" val="1423122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dirty="0">
                <a:solidFill>
                  <a:schemeClr val="tx1"/>
                </a:solidFill>
              </a:rPr>
              <a:t>Sample Paragraph 1</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p:txBody>
          <a:bodyPr/>
          <a:lstStyle/>
          <a:p>
            <a:pPr marL="76200" indent="0">
              <a:buNone/>
            </a:pPr>
            <a:r>
              <a:rPr lang="en-US" dirty="0"/>
              <a:t>Do you find this paragraph easy to read?</a:t>
            </a:r>
          </a:p>
          <a:p>
            <a:pPr marL="76200" indent="0">
              <a:buNone/>
            </a:pPr>
            <a:endParaRPr lang="en-US" dirty="0"/>
          </a:p>
          <a:p>
            <a:pPr marL="76200" indent="0">
              <a:buNone/>
            </a:pPr>
            <a:r>
              <a:rPr lang="en-US" dirty="0"/>
              <a:t>Do you have to read the paragraph more than once?</a:t>
            </a:r>
          </a:p>
          <a:p>
            <a:pPr marL="76200" indent="0">
              <a:buNone/>
            </a:pPr>
            <a:endParaRPr lang="en-US" dirty="0"/>
          </a:p>
          <a:p>
            <a:pPr marL="76200" indent="0">
              <a:buNone/>
            </a:pPr>
            <a:r>
              <a:rPr lang="en-US" dirty="0"/>
              <a:t>Could you re-state the main point of the paragraph? </a:t>
            </a:r>
          </a:p>
          <a:p>
            <a:pPr marL="76200" indent="0">
              <a:buNone/>
            </a:pPr>
            <a:endParaRPr lang="en-US" dirty="0"/>
          </a:p>
          <a:p>
            <a:pPr marL="76200" indent="0">
              <a:buNone/>
            </a:pPr>
            <a:r>
              <a:rPr lang="en-US" dirty="0"/>
              <a:t>Do you understand the topic?</a:t>
            </a:r>
          </a:p>
          <a:p>
            <a:pPr marL="76200" indent="0">
              <a:buNone/>
            </a:pPr>
            <a:r>
              <a:rPr lang="en-US" dirty="0"/>
              <a:t> </a:t>
            </a:r>
          </a:p>
        </p:txBody>
      </p:sp>
    </p:spTree>
    <p:extLst>
      <p:ext uri="{BB962C8B-B14F-4D97-AF65-F5344CB8AC3E}">
        <p14:creationId xmlns:p14="http://schemas.microsoft.com/office/powerpoint/2010/main" val="34441883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dirty="0">
                <a:solidFill>
                  <a:schemeClr val="tx1"/>
                </a:solidFill>
              </a:rPr>
              <a:t>Sample Paragraph 1</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416250" y="1125628"/>
            <a:ext cx="4307885" cy="3498000"/>
          </a:xfrm>
        </p:spPr>
        <p:txBody>
          <a:bodyPr/>
          <a:lstStyle/>
          <a:p>
            <a:pPr marL="76200" indent="0">
              <a:spcBef>
                <a:spcPts val="600"/>
              </a:spcBef>
              <a:spcAft>
                <a:spcPts val="600"/>
              </a:spcAft>
              <a:buNone/>
            </a:pPr>
            <a:r>
              <a:rPr lang="en-US" sz="2200" dirty="0"/>
              <a:t>What we need: </a:t>
            </a:r>
          </a:p>
          <a:p>
            <a:pPr marL="76200" indent="0">
              <a:spcBef>
                <a:spcPts val="600"/>
              </a:spcBef>
              <a:spcAft>
                <a:spcPts val="600"/>
              </a:spcAft>
              <a:buNone/>
            </a:pPr>
            <a:endParaRPr lang="en-US" sz="2200" dirty="0"/>
          </a:p>
          <a:p>
            <a:pPr>
              <a:spcBef>
                <a:spcPts val="600"/>
              </a:spcBef>
              <a:spcAft>
                <a:spcPts val="600"/>
              </a:spcAft>
              <a:buFont typeface="Arial" panose="020B0604020202020204" pitchFamily="34" charset="0"/>
              <a:buChar char="•"/>
            </a:pPr>
            <a:r>
              <a:rPr lang="en-US" sz="2200" dirty="0"/>
              <a:t>What information is </a:t>
            </a:r>
            <a:r>
              <a:rPr lang="en-US" sz="2200" u="sng" dirty="0"/>
              <a:t>most important</a:t>
            </a:r>
            <a:r>
              <a:rPr lang="en-US" sz="2200" dirty="0"/>
              <a:t>? </a:t>
            </a:r>
          </a:p>
          <a:p>
            <a:pPr>
              <a:spcBef>
                <a:spcPts val="600"/>
              </a:spcBef>
              <a:spcAft>
                <a:spcPts val="600"/>
              </a:spcAft>
              <a:buFont typeface="Arial" panose="020B0604020202020204" pitchFamily="34" charset="0"/>
              <a:buChar char="•"/>
            </a:pPr>
            <a:r>
              <a:rPr lang="en-US" sz="2200" dirty="0"/>
              <a:t>How do these sentences (ideas) </a:t>
            </a:r>
            <a:r>
              <a:rPr lang="en-US" sz="2200" u="sng" dirty="0"/>
              <a:t>connect</a:t>
            </a:r>
            <a:r>
              <a:rPr lang="en-US" sz="2200" dirty="0"/>
              <a:t> to each other?</a:t>
            </a:r>
          </a:p>
          <a:p>
            <a:pPr>
              <a:spcBef>
                <a:spcPts val="600"/>
              </a:spcBef>
              <a:spcAft>
                <a:spcPts val="600"/>
              </a:spcAft>
              <a:buFont typeface="Arial" panose="020B0604020202020204" pitchFamily="34" charset="0"/>
              <a:buChar char="•"/>
            </a:pPr>
            <a:r>
              <a:rPr lang="en-US" sz="2200" dirty="0"/>
              <a:t>What’s the </a:t>
            </a:r>
            <a:r>
              <a:rPr lang="en-US" sz="2200" u="sng" dirty="0"/>
              <a:t>takeaway message</a:t>
            </a:r>
            <a:r>
              <a:rPr lang="en-US" sz="2200" dirty="0"/>
              <a:t> of the paragraph?</a:t>
            </a:r>
          </a:p>
        </p:txBody>
      </p:sp>
      <p:sp>
        <p:nvSpPr>
          <p:cNvPr id="4" name="TextBox 3">
            <a:extLst>
              <a:ext uri="{FF2B5EF4-FFF2-40B4-BE49-F238E27FC236}">
                <a16:creationId xmlns:a16="http://schemas.microsoft.com/office/drawing/2014/main" id="{2BE3EA59-EB0A-420C-8C55-1791E95F5444}"/>
              </a:ext>
            </a:extLst>
          </p:cNvPr>
          <p:cNvSpPr txBox="1"/>
          <p:nvPr/>
        </p:nvSpPr>
        <p:spPr>
          <a:xfrm>
            <a:off x="5028586" y="963513"/>
            <a:ext cx="3699164" cy="4093398"/>
          </a:xfrm>
          <a:prstGeom prst="rect">
            <a:avLst/>
          </a:prstGeom>
          <a:noFill/>
          <a:ln>
            <a:noFill/>
          </a:ln>
        </p:spPr>
        <p:txBody>
          <a:bodyPr spcFirstLastPara="1" wrap="square" lIns="91425" tIns="91425" rIns="91425" bIns="91425" rtlCol="0" anchor="b" anchorCtr="0">
            <a:spAutoFit/>
          </a:bodyPr>
          <a:lstStyle/>
          <a:p>
            <a:pPr marL="76200">
              <a:spcBef>
                <a:spcPts val="600"/>
              </a:spcBef>
              <a:spcAft>
                <a:spcPts val="600"/>
              </a:spcAft>
            </a:pPr>
            <a:r>
              <a:rPr lang="en-US" sz="2200" dirty="0">
                <a:solidFill>
                  <a:schemeClr val="dk2"/>
                </a:solidFill>
                <a:latin typeface="Franklin Gothic"/>
                <a:cs typeface="Franklin Gothic"/>
                <a:sym typeface="Franklin Gothic"/>
              </a:rPr>
              <a:t>How to improve: </a:t>
            </a:r>
          </a:p>
          <a:p>
            <a:pPr marL="76200">
              <a:spcBef>
                <a:spcPts val="600"/>
              </a:spcBef>
              <a:spcAft>
                <a:spcPts val="600"/>
              </a:spcAft>
            </a:pPr>
            <a:endParaRPr lang="en-US" sz="2200" dirty="0">
              <a:solidFill>
                <a:schemeClr val="dk2"/>
              </a:solidFill>
              <a:latin typeface="Franklin Gothic"/>
              <a:cs typeface="Franklin Gothic"/>
              <a:sym typeface="Franklin Gothic"/>
            </a:endParaRPr>
          </a:p>
          <a:p>
            <a:pPr marL="419100" indent="-342900">
              <a:spcBef>
                <a:spcPts val="600"/>
              </a:spcBef>
              <a:spcAft>
                <a:spcPts val="600"/>
              </a:spcAft>
              <a:buFont typeface="Arial" panose="020B0604020202020204" pitchFamily="34" charset="0"/>
              <a:buChar char="•"/>
            </a:pPr>
            <a:r>
              <a:rPr lang="en-US" sz="2200" u="sng" dirty="0">
                <a:solidFill>
                  <a:schemeClr val="dk2"/>
                </a:solidFill>
                <a:latin typeface="Franklin Gothic"/>
                <a:cs typeface="Franklin Gothic"/>
                <a:sym typeface="Franklin Gothic"/>
              </a:rPr>
              <a:t>Re-structure</a:t>
            </a:r>
            <a:r>
              <a:rPr lang="en-US" sz="2200" dirty="0">
                <a:solidFill>
                  <a:schemeClr val="dk2"/>
                </a:solidFill>
                <a:latin typeface="Franklin Gothic"/>
                <a:cs typeface="Franklin Gothic"/>
                <a:sym typeface="Franklin Gothic"/>
              </a:rPr>
              <a:t> the sentences</a:t>
            </a:r>
          </a:p>
          <a:p>
            <a:pPr marL="419100" indent="-342900">
              <a:spcBef>
                <a:spcPts val="600"/>
              </a:spcBef>
              <a:buFont typeface="Arial" panose="020B0604020202020204" pitchFamily="34" charset="0"/>
              <a:buChar char="•"/>
            </a:pPr>
            <a:endParaRPr lang="en-US" sz="800" dirty="0">
              <a:solidFill>
                <a:schemeClr val="dk2"/>
              </a:solidFill>
              <a:latin typeface="Franklin Gothic"/>
              <a:cs typeface="Franklin Gothic"/>
              <a:sym typeface="Franklin Gothic"/>
            </a:endParaRPr>
          </a:p>
          <a:p>
            <a:pPr marL="419100" indent="-342900">
              <a:spcBef>
                <a:spcPts val="600"/>
              </a:spcBef>
              <a:spcAft>
                <a:spcPts val="600"/>
              </a:spcAft>
              <a:buFont typeface="Arial" panose="020B0604020202020204" pitchFamily="34" charset="0"/>
              <a:buChar char="•"/>
            </a:pPr>
            <a:r>
              <a:rPr lang="en-US" sz="2200" dirty="0">
                <a:solidFill>
                  <a:schemeClr val="dk2"/>
                </a:solidFill>
                <a:latin typeface="Franklin Gothic"/>
                <a:cs typeface="Franklin Gothic"/>
                <a:sym typeface="Franklin Gothic"/>
              </a:rPr>
              <a:t>Find what </a:t>
            </a:r>
            <a:r>
              <a:rPr lang="en-US" sz="2200" u="sng" dirty="0">
                <a:solidFill>
                  <a:schemeClr val="dk2"/>
                </a:solidFill>
                <a:latin typeface="Franklin Gothic"/>
                <a:cs typeface="Franklin Gothic"/>
                <a:sym typeface="Franklin Gothic"/>
              </a:rPr>
              <a:t>links</a:t>
            </a:r>
            <a:r>
              <a:rPr lang="en-US" sz="2200" dirty="0">
                <a:solidFill>
                  <a:schemeClr val="dk2"/>
                </a:solidFill>
                <a:latin typeface="Franklin Gothic"/>
                <a:cs typeface="Franklin Gothic"/>
                <a:sym typeface="Franklin Gothic"/>
              </a:rPr>
              <a:t> them together</a:t>
            </a:r>
          </a:p>
          <a:p>
            <a:pPr marL="419100" indent="-342900">
              <a:spcBef>
                <a:spcPts val="600"/>
              </a:spcBef>
              <a:spcAft>
                <a:spcPts val="600"/>
              </a:spcAft>
              <a:buFont typeface="Arial" panose="020B0604020202020204" pitchFamily="34" charset="0"/>
              <a:buChar char="•"/>
            </a:pPr>
            <a:r>
              <a:rPr lang="en-US" sz="2200" dirty="0">
                <a:solidFill>
                  <a:schemeClr val="dk2"/>
                </a:solidFill>
                <a:latin typeface="Franklin Gothic"/>
                <a:cs typeface="Franklin Gothic"/>
                <a:sym typeface="Franklin Gothic"/>
              </a:rPr>
              <a:t>Add </a:t>
            </a:r>
            <a:r>
              <a:rPr lang="en-US" sz="2200" u="sng" dirty="0">
                <a:solidFill>
                  <a:schemeClr val="dk2"/>
                </a:solidFill>
                <a:latin typeface="Franklin Gothic"/>
                <a:cs typeface="Franklin Gothic"/>
                <a:sym typeface="Franklin Gothic"/>
              </a:rPr>
              <a:t>logical connectors</a:t>
            </a:r>
            <a:r>
              <a:rPr lang="en-US" sz="2200" dirty="0">
                <a:solidFill>
                  <a:schemeClr val="dk2"/>
                </a:solidFill>
                <a:latin typeface="Franklin Gothic"/>
                <a:cs typeface="Franklin Gothic"/>
                <a:sym typeface="Franklin Gothic"/>
              </a:rPr>
              <a:t> and </a:t>
            </a:r>
            <a:r>
              <a:rPr lang="en-US" sz="2200" u="sng" dirty="0">
                <a:solidFill>
                  <a:schemeClr val="dk2"/>
                </a:solidFill>
                <a:latin typeface="Franklin Gothic"/>
                <a:cs typeface="Franklin Gothic"/>
                <a:sym typeface="Franklin Gothic"/>
              </a:rPr>
              <a:t>transitions</a:t>
            </a:r>
          </a:p>
          <a:p>
            <a:pPr marL="76200" indent="0">
              <a:spcBef>
                <a:spcPts val="600"/>
              </a:spcBef>
              <a:spcAft>
                <a:spcPts val="600"/>
              </a:spcAft>
              <a:buNone/>
            </a:pPr>
            <a:endParaRPr lang="en-US" sz="2200" dirty="0">
              <a:latin typeface="Franklin Gothic" panose="020B0604020202020204" charset="0"/>
              <a:cs typeface="Franklin Gothic" panose="020B0604020202020204" charset="0"/>
            </a:endParaRPr>
          </a:p>
        </p:txBody>
      </p:sp>
    </p:spTree>
    <p:extLst>
      <p:ext uri="{BB962C8B-B14F-4D97-AF65-F5344CB8AC3E}">
        <p14:creationId xmlns:p14="http://schemas.microsoft.com/office/powerpoint/2010/main" val="4095335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6D6CC3-08FA-F517-EF6A-40F4D91C3922}"/>
              </a:ext>
            </a:extLst>
          </p:cNvPr>
          <p:cNvSpPr/>
          <p:nvPr/>
        </p:nvSpPr>
        <p:spPr>
          <a:xfrm>
            <a:off x="277584" y="898072"/>
            <a:ext cx="8515479" cy="4192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42897"/>
            <a:ext cx="8311500" cy="635400"/>
          </a:xfrm>
        </p:spPr>
        <p:txBody>
          <a:bodyPr/>
          <a:lstStyle/>
          <a:p>
            <a:r>
              <a:rPr lang="en-US" dirty="0">
                <a:solidFill>
                  <a:schemeClr val="tx1"/>
                </a:solidFill>
              </a:rPr>
              <a:t>Sample Paragraph 1: First Revision</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416250" y="1006572"/>
            <a:ext cx="8311500" cy="4007457"/>
          </a:xfrm>
        </p:spPr>
        <p:txBody>
          <a:bodyPr/>
          <a:lstStyle/>
          <a:p>
            <a:pPr marL="76200" indent="0">
              <a:buNone/>
            </a:pPr>
            <a:r>
              <a:rPr lang="en-US" sz="1800" b="1" u="sng" dirty="0"/>
              <a:t>1</a:t>
            </a:r>
            <a:r>
              <a:rPr lang="en-US" sz="1800" b="1" dirty="0"/>
              <a:t> </a:t>
            </a:r>
            <a:r>
              <a:rPr lang="en-US" sz="1800" dirty="0"/>
              <a:t>Volcanic </a:t>
            </a:r>
            <a:r>
              <a:rPr lang="en-US" sz="1800" u="sng" dirty="0"/>
              <a:t>ash adsorption</a:t>
            </a:r>
            <a:r>
              <a:rPr lang="en-US" sz="1800" dirty="0"/>
              <a:t> poses a great </a:t>
            </a:r>
            <a:r>
              <a:rPr lang="en-US" sz="1800" u="sng" dirty="0"/>
              <a:t>environmental hazard</a:t>
            </a:r>
            <a:r>
              <a:rPr lang="en-US" sz="1800" dirty="0"/>
              <a:t>. </a:t>
            </a:r>
            <a:r>
              <a:rPr lang="en-US" sz="1800" b="1" u="sng" dirty="0"/>
              <a:t>2</a:t>
            </a:r>
            <a:r>
              <a:rPr lang="en-US" sz="1800" b="1" dirty="0"/>
              <a:t> </a:t>
            </a:r>
            <a:r>
              <a:rPr lang="en-US" sz="1800" dirty="0"/>
              <a:t>The </a:t>
            </a:r>
            <a:r>
              <a:rPr lang="en-US" sz="1800" u="sng" dirty="0"/>
              <a:t>deposition of this ash</a:t>
            </a:r>
            <a:r>
              <a:rPr lang="en-US" sz="1800" dirty="0"/>
              <a:t> and the subsequent </a:t>
            </a:r>
            <a:r>
              <a:rPr lang="en-US" sz="1800" b="1" u="sng" dirty="0"/>
              <a:t>leaching</a:t>
            </a:r>
            <a:r>
              <a:rPr lang="en-US" sz="1800" dirty="0"/>
              <a:t> of its volatiles is a rapid route by which elements and ions are delivered to the ground (3-5). </a:t>
            </a:r>
            <a:r>
              <a:rPr lang="en-US" sz="1800" b="1" u="sng" dirty="0"/>
              <a:t>2’</a:t>
            </a:r>
            <a:r>
              <a:rPr lang="en-US" sz="1800" dirty="0"/>
              <a:t> </a:t>
            </a:r>
            <a:r>
              <a:rPr lang="en-US" sz="1800" b="1" dirty="0"/>
              <a:t>Adsorption can be influenced by magma type, particle size, and humidity conditions (7).</a:t>
            </a:r>
            <a:r>
              <a:rPr lang="en-US" sz="1800" dirty="0"/>
              <a:t> </a:t>
            </a:r>
            <a:r>
              <a:rPr lang="en-US" sz="1800" b="1" u="sng" dirty="0"/>
              <a:t>3</a:t>
            </a:r>
            <a:r>
              <a:rPr lang="en-US" sz="1800" dirty="0"/>
              <a:t> </a:t>
            </a:r>
            <a:r>
              <a:rPr lang="en-US" sz="1800" b="1" dirty="0"/>
              <a:t>However,</a:t>
            </a:r>
            <a:r>
              <a:rPr lang="en-US" sz="1800" dirty="0"/>
              <a:t> </a:t>
            </a:r>
            <a:r>
              <a:rPr lang="en-US" sz="1800" u="sng" dirty="0"/>
              <a:t>leachate</a:t>
            </a:r>
            <a:r>
              <a:rPr lang="en-US" sz="1800" dirty="0"/>
              <a:t> content from volcanoes in close proximity to each other can appear alike due to similar magma types. </a:t>
            </a:r>
            <a:r>
              <a:rPr lang="en-US" sz="1800" b="1" u="sng" dirty="0"/>
              <a:t>4</a:t>
            </a:r>
            <a:r>
              <a:rPr lang="en-US" sz="1800" dirty="0"/>
              <a:t> T</a:t>
            </a:r>
            <a:r>
              <a:rPr lang="en-US" sz="1800" u="sng" dirty="0"/>
              <a:t>he greatest hazard to the environment</a:t>
            </a:r>
            <a:r>
              <a:rPr lang="en-US" sz="1800" dirty="0"/>
              <a:t> is posed by magmas with relatively high halogen content</a:t>
            </a:r>
            <a:r>
              <a:rPr lang="en-US" sz="1800" b="1" dirty="0"/>
              <a:t>; for example,</a:t>
            </a:r>
            <a:r>
              <a:rPr lang="en-US" sz="1800" dirty="0"/>
              <a:t> many </a:t>
            </a:r>
            <a:r>
              <a:rPr lang="en-US" sz="1800" u="sng" dirty="0"/>
              <a:t>hazardous leachate</a:t>
            </a:r>
            <a:r>
              <a:rPr lang="en-US" sz="1800" dirty="0"/>
              <a:t> fluoride concentrations are found in volcanoes with high F/SO42- ratios. </a:t>
            </a:r>
            <a:r>
              <a:rPr lang="en-US" sz="1800" b="1" u="sng" dirty="0"/>
              <a:t>5</a:t>
            </a:r>
            <a:r>
              <a:rPr lang="en-US" sz="1800" dirty="0"/>
              <a:t> </a:t>
            </a:r>
            <a:r>
              <a:rPr lang="en-US" sz="1800" b="1" dirty="0"/>
              <a:t>Aside from magma type,</a:t>
            </a:r>
            <a:r>
              <a:rPr lang="en-US" sz="1800" dirty="0"/>
              <a:t> particles &lt; 2mm across seem to have a greater </a:t>
            </a:r>
            <a:r>
              <a:rPr lang="en-US" sz="1800" u="sng" dirty="0"/>
              <a:t>adsorption</a:t>
            </a:r>
            <a:r>
              <a:rPr lang="en-US" sz="1800" dirty="0"/>
              <a:t>, and therefore a high </a:t>
            </a:r>
            <a:r>
              <a:rPr lang="en-US" sz="1800" u="sng" dirty="0"/>
              <a:t>leachate hazard</a:t>
            </a:r>
            <a:r>
              <a:rPr lang="en-US" sz="1800" dirty="0"/>
              <a:t> exists even with low </a:t>
            </a:r>
            <a:r>
              <a:rPr lang="en-US" sz="1800" b="1" u="sng" dirty="0"/>
              <a:t>ash deposition</a:t>
            </a:r>
            <a:r>
              <a:rPr lang="en-US" sz="1800" dirty="0"/>
              <a:t> (7, 8). </a:t>
            </a:r>
            <a:r>
              <a:rPr lang="en-US" sz="1800" b="1" u="sng" dirty="0"/>
              <a:t>6</a:t>
            </a:r>
            <a:r>
              <a:rPr lang="en-US" sz="1800" dirty="0"/>
              <a:t> </a:t>
            </a:r>
            <a:r>
              <a:rPr lang="en-US" sz="1800" b="1" dirty="0"/>
              <a:t>In addition,</a:t>
            </a:r>
            <a:r>
              <a:rPr lang="en-US" sz="1800" dirty="0"/>
              <a:t> under high humidity conditions, </a:t>
            </a:r>
            <a:r>
              <a:rPr lang="en-US" sz="1800" b="1" u="sng" dirty="0"/>
              <a:t>adsorption</a:t>
            </a:r>
            <a:r>
              <a:rPr lang="en-US" sz="1800" dirty="0"/>
              <a:t> can be further increased as bigger </a:t>
            </a:r>
            <a:r>
              <a:rPr lang="en-US" sz="1800" dirty="0" err="1"/>
              <a:t>sulphuric</a:t>
            </a:r>
            <a:r>
              <a:rPr lang="en-US" sz="1800" dirty="0"/>
              <a:t> acid droplets make contact with ash particles more likely (12). </a:t>
            </a:r>
            <a:r>
              <a:rPr lang="en-US" sz="1800" b="1" u="sng" dirty="0"/>
              <a:t>7</a:t>
            </a:r>
            <a:r>
              <a:rPr lang="en-US" sz="1800" dirty="0"/>
              <a:t> The measuring and reporting of </a:t>
            </a:r>
            <a:r>
              <a:rPr lang="en-US" sz="1800" u="sng" dirty="0"/>
              <a:t>leachate</a:t>
            </a:r>
            <a:r>
              <a:rPr lang="en-US" sz="1800" dirty="0"/>
              <a:t> results should be standardized. </a:t>
            </a:r>
          </a:p>
        </p:txBody>
      </p:sp>
      <p:sp>
        <p:nvSpPr>
          <p:cNvPr id="6" name="TextBox 5">
            <a:extLst>
              <a:ext uri="{FF2B5EF4-FFF2-40B4-BE49-F238E27FC236}">
                <a16:creationId xmlns:a16="http://schemas.microsoft.com/office/drawing/2014/main" id="{2CAE056B-FBF6-1D99-10F0-2E25DC9A9D2A}"/>
              </a:ext>
            </a:extLst>
          </p:cNvPr>
          <p:cNvSpPr txBox="1"/>
          <p:nvPr/>
        </p:nvSpPr>
        <p:spPr>
          <a:xfrm>
            <a:off x="3927022" y="4814783"/>
            <a:ext cx="4416880" cy="307746"/>
          </a:xfrm>
          <a:prstGeom prst="rect">
            <a:avLst/>
          </a:prstGeom>
          <a:noFill/>
          <a:ln>
            <a:noFill/>
          </a:ln>
        </p:spPr>
        <p:txBody>
          <a:bodyPr spcFirstLastPara="1" wrap="square" lIns="91425" tIns="91425" rIns="91425" bIns="91425" rtlCol="0" anchor="b" anchorCtr="0">
            <a:spAutoFit/>
          </a:bodyPr>
          <a:lstStyle/>
          <a:p>
            <a:pPr algn="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Witham, C. S. 2005. </a:t>
            </a:r>
            <a:r>
              <a:rPr kumimoji="0" lang="en-US" sz="800" b="0" i="1" u="none" strike="noStrike" kern="0" cap="none" spc="0" normalizeH="0" baseline="0" noProof="0" dirty="0">
                <a:ln>
                  <a:noFill/>
                </a:ln>
                <a:solidFill>
                  <a:schemeClr val="bg1">
                    <a:lumMod val="50000"/>
                  </a:schemeClr>
                </a:solidFill>
                <a:effectLst/>
                <a:uLnTx/>
                <a:uFillTx/>
                <a:latin typeface="Arial"/>
                <a:cs typeface="Arial"/>
                <a:sym typeface="Arial"/>
              </a:rPr>
              <a:t>Journal of Volcanology and Geothermal Research </a:t>
            </a: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141 (3-4), 299-326</a:t>
            </a:r>
            <a:endParaRPr lang="en-US" sz="800" b="1" dirty="0">
              <a:solidFill>
                <a:schemeClr val="bg1">
                  <a:lumMod val="50000"/>
                </a:schemeClr>
              </a:solidFill>
            </a:endParaRPr>
          </a:p>
        </p:txBody>
      </p:sp>
    </p:spTree>
    <p:extLst>
      <p:ext uri="{BB962C8B-B14F-4D97-AF65-F5344CB8AC3E}">
        <p14:creationId xmlns:p14="http://schemas.microsoft.com/office/powerpoint/2010/main" val="2036796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dirty="0"/>
              <a:t>What did we do? </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696377" y="980981"/>
            <a:ext cx="7751246" cy="3498000"/>
          </a:xfrm>
        </p:spPr>
        <p:txBody>
          <a:bodyPr/>
          <a:lstStyle/>
          <a:p>
            <a:pPr>
              <a:buFont typeface="Courier New" panose="02070309020205020404" pitchFamily="49" charset="0"/>
              <a:buChar char="o"/>
            </a:pPr>
            <a:r>
              <a:rPr lang="en-US" sz="2200" dirty="0"/>
              <a:t>Identified the</a:t>
            </a:r>
            <a:r>
              <a:rPr lang="en-US" sz="2200" dirty="0">
                <a:solidFill>
                  <a:srgbClr val="FF0000"/>
                </a:solidFill>
              </a:rPr>
              <a:t> </a:t>
            </a:r>
            <a:r>
              <a:rPr lang="en-US" sz="2200" b="1" dirty="0">
                <a:solidFill>
                  <a:schemeClr val="tx1"/>
                </a:solidFill>
              </a:rPr>
              <a:t>purpose </a:t>
            </a:r>
            <a:r>
              <a:rPr lang="en-US" sz="2200" dirty="0"/>
              <a:t>of all the details in the middle of the paragraph and showed how they fit into three categories</a:t>
            </a:r>
          </a:p>
          <a:p>
            <a:pPr>
              <a:buFont typeface="Courier New" panose="02070309020205020404" pitchFamily="49" charset="0"/>
              <a:buChar char="o"/>
            </a:pPr>
            <a:endParaRPr lang="en-US" sz="2200" dirty="0"/>
          </a:p>
          <a:p>
            <a:pPr>
              <a:buFont typeface="Courier New" panose="02070309020205020404" pitchFamily="49" charset="0"/>
              <a:buChar char="o"/>
            </a:pPr>
            <a:r>
              <a:rPr lang="en-US" sz="2200" dirty="0"/>
              <a:t>added a controlling sentence (</a:t>
            </a:r>
            <a:r>
              <a:rPr lang="en-US" sz="2200" b="1" u="sng" dirty="0"/>
              <a:t>2’</a:t>
            </a:r>
            <a:r>
              <a:rPr lang="en-US" sz="2200" dirty="0"/>
              <a:t>) to reflect the categories of information in the rest of the sentence: </a:t>
            </a:r>
          </a:p>
          <a:p>
            <a:pPr>
              <a:buFont typeface="Courier New" panose="02070309020205020404" pitchFamily="49" charset="0"/>
              <a:buChar char="o"/>
            </a:pPr>
            <a:endParaRPr lang="en-US" sz="2200" dirty="0"/>
          </a:p>
          <a:p>
            <a:pPr marL="76200" indent="0">
              <a:buNone/>
            </a:pPr>
            <a:r>
              <a:rPr lang="en-US" sz="2200" dirty="0"/>
              <a:t>“</a:t>
            </a:r>
            <a:r>
              <a:rPr lang="en-US" sz="2200" b="1" dirty="0">
                <a:solidFill>
                  <a:schemeClr val="tx1"/>
                </a:solidFill>
              </a:rPr>
              <a:t>Adsorption can be influenced by magma type, particle size, and humidity conditions</a:t>
            </a:r>
            <a:r>
              <a:rPr lang="en-US" sz="2200" dirty="0"/>
              <a:t>.” </a:t>
            </a:r>
          </a:p>
        </p:txBody>
      </p:sp>
    </p:spTree>
    <p:extLst>
      <p:ext uri="{BB962C8B-B14F-4D97-AF65-F5344CB8AC3E}">
        <p14:creationId xmlns:p14="http://schemas.microsoft.com/office/powerpoint/2010/main" val="1018855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dirty="0"/>
              <a:t>What did we do? </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696377" y="980981"/>
            <a:ext cx="7751246" cy="3498000"/>
          </a:xfrm>
        </p:spPr>
        <p:txBody>
          <a:bodyPr/>
          <a:lstStyle/>
          <a:p>
            <a:pPr>
              <a:buFont typeface="Courier New" panose="02070309020205020404" pitchFamily="49" charset="0"/>
              <a:buChar char="o"/>
            </a:pPr>
            <a:r>
              <a:rPr lang="en-US" sz="2200" dirty="0"/>
              <a:t>Standardized the use of </a:t>
            </a:r>
            <a:r>
              <a:rPr lang="en-US" sz="2200" b="1" dirty="0">
                <a:solidFill>
                  <a:schemeClr val="tx1"/>
                </a:solidFill>
              </a:rPr>
              <a:t>key terms</a:t>
            </a:r>
            <a:r>
              <a:rPr lang="en-US" sz="2200" dirty="0"/>
              <a:t>: </a:t>
            </a:r>
          </a:p>
          <a:p>
            <a:pPr lvl="1">
              <a:buFont typeface="Courier New" panose="02070309020205020404" pitchFamily="49" charset="0"/>
              <a:buChar char="o"/>
            </a:pPr>
            <a:r>
              <a:rPr lang="en-US" sz="2000" dirty="0"/>
              <a:t>leaching (draining)</a:t>
            </a:r>
          </a:p>
          <a:p>
            <a:pPr lvl="1">
              <a:buFont typeface="Courier New" panose="02070309020205020404" pitchFamily="49" charset="0"/>
              <a:buChar char="o"/>
            </a:pPr>
            <a:r>
              <a:rPr lang="en-US" sz="2000" dirty="0"/>
              <a:t>ash deposition (ashfall)</a:t>
            </a:r>
          </a:p>
          <a:p>
            <a:pPr lvl="1">
              <a:spcAft>
                <a:spcPts val="1200"/>
              </a:spcAft>
              <a:buFont typeface="Courier New" panose="02070309020205020404" pitchFamily="49" charset="0"/>
              <a:buChar char="o"/>
            </a:pPr>
            <a:r>
              <a:rPr lang="en-US" sz="2000" dirty="0"/>
              <a:t>adsorption (gas accumulation)</a:t>
            </a:r>
          </a:p>
          <a:p>
            <a:pPr>
              <a:buFont typeface="Courier New" panose="02070309020205020404" pitchFamily="49" charset="0"/>
              <a:buChar char="o"/>
            </a:pPr>
            <a:r>
              <a:rPr lang="en-US" sz="2200" dirty="0"/>
              <a:t>Added </a:t>
            </a:r>
            <a:r>
              <a:rPr lang="en-US" sz="2200" b="1" dirty="0">
                <a:solidFill>
                  <a:schemeClr val="tx1"/>
                </a:solidFill>
              </a:rPr>
              <a:t>transitions</a:t>
            </a:r>
            <a:r>
              <a:rPr lang="en-US" sz="2200" dirty="0"/>
              <a:t> to clarify the relationship between sentences/clauses: </a:t>
            </a:r>
          </a:p>
          <a:p>
            <a:pPr lvl="1">
              <a:buFont typeface="Courier New" panose="02070309020205020404" pitchFamily="49" charset="0"/>
              <a:buChar char="o"/>
            </a:pPr>
            <a:r>
              <a:rPr lang="en-US" sz="2000" dirty="0"/>
              <a:t>for example</a:t>
            </a:r>
          </a:p>
          <a:p>
            <a:pPr lvl="1">
              <a:buFont typeface="Courier New" panose="02070309020205020404" pitchFamily="49" charset="0"/>
              <a:buChar char="o"/>
            </a:pPr>
            <a:r>
              <a:rPr lang="en-US" sz="2000" dirty="0"/>
              <a:t>in addition</a:t>
            </a:r>
          </a:p>
          <a:p>
            <a:pPr lvl="1">
              <a:buFont typeface="Courier New" panose="02070309020205020404" pitchFamily="49" charset="0"/>
              <a:buChar char="o"/>
            </a:pPr>
            <a:r>
              <a:rPr lang="en-US" sz="2000" dirty="0"/>
              <a:t>however</a:t>
            </a:r>
          </a:p>
          <a:p>
            <a:pPr>
              <a:buFont typeface="Courier New" panose="02070309020205020404" pitchFamily="49" charset="0"/>
              <a:buChar char="o"/>
            </a:pPr>
            <a:endParaRPr lang="en-US" sz="2200" dirty="0"/>
          </a:p>
        </p:txBody>
      </p:sp>
    </p:spTree>
    <p:extLst>
      <p:ext uri="{BB962C8B-B14F-4D97-AF65-F5344CB8AC3E}">
        <p14:creationId xmlns:p14="http://schemas.microsoft.com/office/powerpoint/2010/main" val="2181509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A16036B-AA3E-52B8-6A6F-68C3E7B83BFE}"/>
              </a:ext>
            </a:extLst>
          </p:cNvPr>
          <p:cNvSpPr/>
          <p:nvPr/>
        </p:nvSpPr>
        <p:spPr>
          <a:xfrm>
            <a:off x="244927" y="857252"/>
            <a:ext cx="8515479" cy="4192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42897"/>
            <a:ext cx="8311500" cy="635400"/>
          </a:xfrm>
        </p:spPr>
        <p:txBody>
          <a:bodyPr/>
          <a:lstStyle/>
          <a:p>
            <a:r>
              <a:rPr lang="en-US" dirty="0"/>
              <a:t>Sample Paragraph 1: Additional Revision</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416250" y="898503"/>
            <a:ext cx="8311500" cy="4007457"/>
          </a:xfrm>
        </p:spPr>
        <p:txBody>
          <a:bodyPr/>
          <a:lstStyle/>
          <a:p>
            <a:pPr marL="76200" indent="0">
              <a:buNone/>
            </a:pPr>
            <a:r>
              <a:rPr lang="en-US" sz="1800" u="sng" dirty="0"/>
              <a:t>1’</a:t>
            </a:r>
            <a:r>
              <a:rPr lang="en-US" sz="1800" dirty="0"/>
              <a:t> Volcanic ash adsorption poses a great environmental hazard </a:t>
            </a:r>
            <a:r>
              <a:rPr lang="en-US" sz="1800" b="1" dirty="0">
                <a:solidFill>
                  <a:srgbClr val="E46E20"/>
                </a:solidFill>
              </a:rPr>
              <a:t>because adsorbed volatiles can be rapidly deposited and subsequently leached into the ground</a:t>
            </a:r>
            <a:r>
              <a:rPr lang="en-US" sz="1800" dirty="0">
                <a:solidFill>
                  <a:srgbClr val="E46E20"/>
                </a:solidFill>
              </a:rPr>
              <a:t> </a:t>
            </a:r>
            <a:r>
              <a:rPr lang="en-US" sz="1800" dirty="0"/>
              <a:t>(3-5). </a:t>
            </a:r>
            <a:r>
              <a:rPr lang="en-US" sz="1800" b="1" u="sng" dirty="0"/>
              <a:t>2’</a:t>
            </a:r>
            <a:r>
              <a:rPr lang="en-US" sz="1800" b="1" dirty="0"/>
              <a:t> </a:t>
            </a:r>
            <a:r>
              <a:rPr lang="en-US" sz="1800" b="1" dirty="0">
                <a:solidFill>
                  <a:schemeClr val="bg2"/>
                </a:solidFill>
              </a:rPr>
              <a:t>Adsorption can be influenced by magma type, particle size, and humidity conditions </a:t>
            </a:r>
            <a:r>
              <a:rPr lang="en-US" sz="1800" b="1" dirty="0"/>
              <a:t>(7).</a:t>
            </a:r>
            <a:r>
              <a:rPr lang="en-US" sz="1800" dirty="0"/>
              <a:t> </a:t>
            </a:r>
            <a:r>
              <a:rPr lang="en-US" sz="1800" u="sng" dirty="0"/>
              <a:t>3</a:t>
            </a:r>
            <a:r>
              <a:rPr lang="en-US" sz="1800" dirty="0"/>
              <a:t> </a:t>
            </a:r>
            <a:r>
              <a:rPr lang="en-US" sz="1800" b="1" dirty="0">
                <a:solidFill>
                  <a:schemeClr val="bg2"/>
                </a:solidFill>
              </a:rPr>
              <a:t>However,</a:t>
            </a:r>
            <a:r>
              <a:rPr lang="en-US" sz="1800" dirty="0">
                <a:solidFill>
                  <a:schemeClr val="bg2"/>
                </a:solidFill>
              </a:rPr>
              <a:t> </a:t>
            </a:r>
            <a:r>
              <a:rPr lang="en-US" sz="1800" dirty="0"/>
              <a:t>leachate content from volcanoes in close proximity to each other can appear alike</a:t>
            </a:r>
            <a:r>
              <a:rPr lang="en-US" sz="1800" b="1" dirty="0">
                <a:solidFill>
                  <a:srgbClr val="E46E20"/>
                </a:solidFill>
              </a:rPr>
              <a:t>, making it difficult to know how much adsorption is taking place.</a:t>
            </a:r>
            <a:r>
              <a:rPr lang="en-US" sz="1800" b="1" dirty="0"/>
              <a:t> </a:t>
            </a:r>
            <a:r>
              <a:rPr lang="en-US" sz="1800" u="sng" dirty="0"/>
              <a:t>4</a:t>
            </a:r>
            <a:r>
              <a:rPr lang="en-US" sz="1800" dirty="0"/>
              <a:t> The greatest hazard to the environment is posed by </a:t>
            </a:r>
            <a:r>
              <a:rPr lang="en-US" sz="1800" b="1" dirty="0">
                <a:solidFill>
                  <a:srgbClr val="E46E20"/>
                </a:solidFill>
              </a:rPr>
              <a:t>high-adsorption</a:t>
            </a:r>
            <a:r>
              <a:rPr lang="en-US" sz="1800" dirty="0"/>
              <a:t> magmas with relatively high halogen content</a:t>
            </a:r>
            <a:r>
              <a:rPr lang="en-US" sz="1800" b="1" dirty="0"/>
              <a:t>; for example,</a:t>
            </a:r>
            <a:r>
              <a:rPr lang="en-US" sz="1800" dirty="0"/>
              <a:t> many hazardous leachate fluoride concentrations are found in volcanoes with high F/SO42- ratios. </a:t>
            </a:r>
            <a:r>
              <a:rPr lang="en-US" sz="1800" u="sng" dirty="0"/>
              <a:t>5</a:t>
            </a:r>
            <a:r>
              <a:rPr lang="en-US" sz="1800" dirty="0"/>
              <a:t> </a:t>
            </a:r>
            <a:r>
              <a:rPr lang="en-US" sz="1800" b="1" dirty="0"/>
              <a:t>Aside from magma type,</a:t>
            </a:r>
            <a:r>
              <a:rPr lang="en-US" sz="1800" dirty="0"/>
              <a:t> particles &lt; 2mm across seem to have a greater adsorption, and therefore a high leachate hazard exists even with low </a:t>
            </a:r>
            <a:r>
              <a:rPr lang="en-US" sz="1800" b="1" dirty="0"/>
              <a:t>ash deposition</a:t>
            </a:r>
            <a:r>
              <a:rPr lang="en-US" sz="1800" dirty="0"/>
              <a:t> (7, 8). </a:t>
            </a:r>
            <a:r>
              <a:rPr lang="en-US" sz="1800" u="sng" dirty="0"/>
              <a:t>6</a:t>
            </a:r>
            <a:r>
              <a:rPr lang="en-US" sz="1800" dirty="0"/>
              <a:t> </a:t>
            </a:r>
            <a:r>
              <a:rPr lang="en-US" sz="1800" b="1" dirty="0"/>
              <a:t>In addition,</a:t>
            </a:r>
            <a:r>
              <a:rPr lang="en-US" sz="1800" dirty="0"/>
              <a:t> under high humidity conditions, </a:t>
            </a:r>
            <a:r>
              <a:rPr lang="en-US" sz="1800" b="1" dirty="0"/>
              <a:t>adsorption</a:t>
            </a:r>
            <a:r>
              <a:rPr lang="en-US" sz="1800" dirty="0"/>
              <a:t> can be further increased as bigger </a:t>
            </a:r>
            <a:r>
              <a:rPr lang="en-US" sz="1800" dirty="0" err="1"/>
              <a:t>sulphuric</a:t>
            </a:r>
            <a:r>
              <a:rPr lang="en-US" sz="1800" dirty="0"/>
              <a:t> acid droplets make contact with ash particles more likely (12). </a:t>
            </a:r>
            <a:r>
              <a:rPr lang="en-US" sz="1800" b="1" u="sng" dirty="0"/>
              <a:t>6’</a:t>
            </a:r>
            <a:r>
              <a:rPr lang="en-US" sz="1800" b="1" dirty="0"/>
              <a:t> </a:t>
            </a:r>
            <a:r>
              <a:rPr lang="en-US" sz="1800" b="1" dirty="0">
                <a:solidFill>
                  <a:srgbClr val="E46E20"/>
                </a:solidFill>
              </a:rPr>
              <a:t>Unfortunately, currently no uniform leachate analysis methods exist and thus data is difficult to compare.</a:t>
            </a:r>
            <a:r>
              <a:rPr lang="en-US" sz="1800" dirty="0"/>
              <a:t> </a:t>
            </a:r>
            <a:r>
              <a:rPr lang="en-US" sz="1800" u="sng" dirty="0"/>
              <a:t>7</a:t>
            </a:r>
            <a:r>
              <a:rPr lang="en-US" sz="1800" dirty="0"/>
              <a:t> The measuring and reporting of leachate results should be standardized. </a:t>
            </a:r>
          </a:p>
          <a:p>
            <a:pPr marL="76200" indent="0">
              <a:buNone/>
            </a:pPr>
            <a:endParaRPr lang="en-US" sz="1800" dirty="0"/>
          </a:p>
        </p:txBody>
      </p:sp>
      <p:sp>
        <p:nvSpPr>
          <p:cNvPr id="5" name="TextBox 4">
            <a:extLst>
              <a:ext uri="{FF2B5EF4-FFF2-40B4-BE49-F238E27FC236}">
                <a16:creationId xmlns:a16="http://schemas.microsoft.com/office/drawing/2014/main" id="{3B37BFF3-8A01-5639-CFC9-AD5B5F4E77C0}"/>
              </a:ext>
            </a:extLst>
          </p:cNvPr>
          <p:cNvSpPr txBox="1"/>
          <p:nvPr/>
        </p:nvSpPr>
        <p:spPr>
          <a:xfrm>
            <a:off x="3837214" y="4835754"/>
            <a:ext cx="4416880" cy="307746"/>
          </a:xfrm>
          <a:prstGeom prst="rect">
            <a:avLst/>
          </a:prstGeom>
          <a:noFill/>
          <a:ln>
            <a:noFill/>
          </a:ln>
        </p:spPr>
        <p:txBody>
          <a:bodyPr spcFirstLastPara="1" wrap="square" lIns="91425" tIns="91425" rIns="91425" bIns="91425" rtlCol="0" anchor="b" anchorCtr="0">
            <a:spAutoFit/>
          </a:bodyPr>
          <a:lstStyle/>
          <a:p>
            <a:pPr algn="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Witham, C. S. 2005. </a:t>
            </a:r>
            <a:r>
              <a:rPr kumimoji="0" lang="en-US" sz="800" b="0" i="1" u="none" strike="noStrike" kern="0" cap="none" spc="0" normalizeH="0" baseline="0" noProof="0" dirty="0">
                <a:ln>
                  <a:noFill/>
                </a:ln>
                <a:solidFill>
                  <a:schemeClr val="bg1">
                    <a:lumMod val="50000"/>
                  </a:schemeClr>
                </a:solidFill>
                <a:effectLst/>
                <a:uLnTx/>
                <a:uFillTx/>
                <a:latin typeface="Arial"/>
                <a:cs typeface="Arial"/>
                <a:sym typeface="Arial"/>
              </a:rPr>
              <a:t>Journal of Volcanology and Geothermal Research </a:t>
            </a: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141 (3-4), 299-326</a:t>
            </a:r>
            <a:endParaRPr lang="en-US" sz="800" b="1" dirty="0">
              <a:solidFill>
                <a:schemeClr val="bg1">
                  <a:lumMod val="50000"/>
                </a:schemeClr>
              </a:solidFill>
            </a:endParaRPr>
          </a:p>
        </p:txBody>
      </p:sp>
    </p:spTree>
    <p:extLst>
      <p:ext uri="{BB962C8B-B14F-4D97-AF65-F5344CB8AC3E}">
        <p14:creationId xmlns:p14="http://schemas.microsoft.com/office/powerpoint/2010/main" val="25367294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dirty="0"/>
              <a:t>What did we do? </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696377" y="914400"/>
            <a:ext cx="7751246" cy="4009854"/>
          </a:xfrm>
        </p:spPr>
        <p:txBody>
          <a:bodyPr/>
          <a:lstStyle/>
          <a:p>
            <a:pPr>
              <a:spcBef>
                <a:spcPts val="600"/>
              </a:spcBef>
              <a:spcAft>
                <a:spcPts val="600"/>
              </a:spcAft>
              <a:buFont typeface="Courier New" panose="02070309020205020404" pitchFamily="49" charset="0"/>
              <a:buChar char="o"/>
            </a:pPr>
            <a:r>
              <a:rPr lang="en-US" sz="2800" dirty="0"/>
              <a:t>Combined sentences </a:t>
            </a:r>
            <a:r>
              <a:rPr lang="en-US" sz="2800" b="1" u="sng" dirty="0"/>
              <a:t>1</a:t>
            </a:r>
            <a:r>
              <a:rPr lang="en-US" sz="2800" dirty="0"/>
              <a:t> and </a:t>
            </a:r>
            <a:r>
              <a:rPr lang="en-US" sz="2800" b="1" u="sng" dirty="0"/>
              <a:t>2</a:t>
            </a:r>
            <a:r>
              <a:rPr lang="en-US" sz="2800" dirty="0"/>
              <a:t> to make a clearer “because” connection</a:t>
            </a:r>
          </a:p>
          <a:p>
            <a:pPr>
              <a:spcBef>
                <a:spcPts val="600"/>
              </a:spcBef>
              <a:spcAft>
                <a:spcPts val="600"/>
              </a:spcAft>
              <a:buFont typeface="Courier New" panose="02070309020205020404" pitchFamily="49" charset="0"/>
              <a:buChar char="o"/>
            </a:pPr>
            <a:r>
              <a:rPr lang="en-US" sz="2800" dirty="0"/>
              <a:t>Added a linking sentence to connect the final sentence to the rest of the paragraph (</a:t>
            </a:r>
            <a:r>
              <a:rPr lang="en-US" sz="2800" b="1" u="sng" dirty="0"/>
              <a:t>6’</a:t>
            </a:r>
            <a:r>
              <a:rPr lang="en-US" sz="2800" dirty="0"/>
              <a:t>)</a:t>
            </a:r>
          </a:p>
          <a:p>
            <a:pPr>
              <a:spcBef>
                <a:spcPts val="600"/>
              </a:spcBef>
              <a:spcAft>
                <a:spcPts val="600"/>
              </a:spcAft>
              <a:buFont typeface="Courier New" panose="02070309020205020404" pitchFamily="49" charset="0"/>
              <a:buChar char="o"/>
            </a:pPr>
            <a:r>
              <a:rPr lang="en-US" sz="2800" dirty="0"/>
              <a:t>Added a clarifying takeaway to </a:t>
            </a:r>
            <a:r>
              <a:rPr lang="en-US" sz="2800" b="1" u="sng" dirty="0"/>
              <a:t>3</a:t>
            </a:r>
            <a:r>
              <a:rPr lang="en-US" sz="2800" b="1" dirty="0"/>
              <a:t> </a:t>
            </a:r>
            <a:r>
              <a:rPr lang="en-US" sz="2800" dirty="0"/>
              <a:t>to show how it connects to paragraph’s purpose</a:t>
            </a:r>
          </a:p>
          <a:p>
            <a:pPr>
              <a:spcBef>
                <a:spcPts val="600"/>
              </a:spcBef>
              <a:spcAft>
                <a:spcPts val="600"/>
              </a:spcAft>
              <a:buFont typeface="Courier New" panose="02070309020205020404" pitchFamily="49" charset="0"/>
              <a:buChar char="o"/>
            </a:pPr>
            <a:r>
              <a:rPr lang="en-US" sz="2800" dirty="0"/>
              <a:t>Added “high-adsorption” to magmas to show how adsorption and hazard are connected</a:t>
            </a:r>
          </a:p>
          <a:p>
            <a:pPr marL="76200" indent="0">
              <a:spcBef>
                <a:spcPts val="600"/>
              </a:spcBef>
              <a:spcAft>
                <a:spcPts val="600"/>
              </a:spcAft>
              <a:buNone/>
            </a:pPr>
            <a:endParaRPr lang="en-US" sz="2800" dirty="0"/>
          </a:p>
        </p:txBody>
      </p:sp>
    </p:spTree>
    <p:extLst>
      <p:ext uri="{BB962C8B-B14F-4D97-AF65-F5344CB8AC3E}">
        <p14:creationId xmlns:p14="http://schemas.microsoft.com/office/powerpoint/2010/main" val="18854817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Example: Is this Cohesive?</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228704" y="97654"/>
            <a:ext cx="3915295" cy="5045846"/>
          </a:xfrm>
        </p:spPr>
        <p:txBody>
          <a:bodyPr/>
          <a:lstStyle/>
          <a:p>
            <a:pPr marL="76200" indent="0">
              <a:spcAft>
                <a:spcPts val="600"/>
              </a:spcAft>
              <a:buNone/>
            </a:pPr>
            <a:endParaRPr lang="en-US" sz="2800" dirty="0"/>
          </a:p>
        </p:txBody>
      </p:sp>
      <p:pic>
        <p:nvPicPr>
          <p:cNvPr id="4" name="Picture 3">
            <a:extLst>
              <a:ext uri="{FF2B5EF4-FFF2-40B4-BE49-F238E27FC236}">
                <a16:creationId xmlns:a16="http://schemas.microsoft.com/office/drawing/2014/main" id="{7944490B-34C8-4C5F-B0E1-F3EE68C66B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33301" y="-1"/>
            <a:ext cx="4310697" cy="5189889"/>
          </a:xfrm>
          <a:prstGeom prst="rect">
            <a:avLst/>
          </a:prstGeom>
          <a:noFill/>
          <a:ln>
            <a:noFill/>
          </a:ln>
        </p:spPr>
      </p:pic>
      <p:sp>
        <p:nvSpPr>
          <p:cNvPr id="5" name="TextBox 4">
            <a:extLst>
              <a:ext uri="{FF2B5EF4-FFF2-40B4-BE49-F238E27FC236}">
                <a16:creationId xmlns:a16="http://schemas.microsoft.com/office/drawing/2014/main" id="{87C0163A-FE78-24FA-4BF3-D0390355A888}"/>
              </a:ext>
            </a:extLst>
          </p:cNvPr>
          <p:cNvSpPr txBox="1"/>
          <p:nvPr/>
        </p:nvSpPr>
        <p:spPr>
          <a:xfrm>
            <a:off x="8417378" y="4933409"/>
            <a:ext cx="726619" cy="307746"/>
          </a:xfrm>
          <a:prstGeom prst="rect">
            <a:avLst/>
          </a:prstGeom>
          <a:noFill/>
          <a:ln>
            <a:noFill/>
          </a:ln>
        </p:spPr>
        <p:txBody>
          <a:bodyPr spcFirstLastPara="1" wrap="square" lIns="91425" tIns="91425" rIns="91425" bIns="91425" rtlCol="0" anchor="b" anchorCtr="0">
            <a:spAutoFit/>
          </a:bodyPr>
          <a:lstStyle/>
          <a:p>
            <a:pPr algn="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Irish p. 153</a:t>
            </a:r>
            <a:endParaRPr lang="en-US" sz="800" b="1" dirty="0">
              <a:solidFill>
                <a:schemeClr val="bg1">
                  <a:lumMod val="50000"/>
                </a:schemeClr>
              </a:solidFill>
            </a:endParaRPr>
          </a:p>
        </p:txBody>
      </p:sp>
    </p:spTree>
    <p:extLst>
      <p:ext uri="{BB962C8B-B14F-4D97-AF65-F5344CB8AC3E}">
        <p14:creationId xmlns:p14="http://schemas.microsoft.com/office/powerpoint/2010/main" val="24542044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228704" y="97654"/>
            <a:ext cx="3915295" cy="5045846"/>
          </a:xfrm>
        </p:spPr>
        <p:txBody>
          <a:bodyPr/>
          <a:lstStyle/>
          <a:p>
            <a:pPr marL="76200" indent="0">
              <a:spcAft>
                <a:spcPts val="600"/>
              </a:spcAft>
              <a:buNone/>
            </a:pPr>
            <a:endParaRPr lang="en-US" sz="2800" dirty="0"/>
          </a:p>
        </p:txBody>
      </p:sp>
      <p:pic>
        <p:nvPicPr>
          <p:cNvPr id="5" name="Picture 4">
            <a:extLst>
              <a:ext uri="{FF2B5EF4-FFF2-40B4-BE49-F238E27FC236}">
                <a16:creationId xmlns:a16="http://schemas.microsoft.com/office/drawing/2014/main" id="{0FA23450-169E-4712-8729-572DBCF666BB}"/>
              </a:ext>
            </a:extLst>
          </p:cNvPr>
          <p:cNvPicPr/>
          <p:nvPr/>
        </p:nvPicPr>
        <p:blipFill rotWithShape="1">
          <a:blip r:embed="rId3" cstate="print">
            <a:biLevel thresh="50000"/>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903" r="4167"/>
          <a:stretch/>
        </p:blipFill>
        <p:spPr bwMode="auto">
          <a:xfrm>
            <a:off x="3363049" y="48827"/>
            <a:ext cx="5735782" cy="5045846"/>
          </a:xfrm>
          <a:prstGeom prst="rect">
            <a:avLst/>
          </a:prstGeom>
          <a:noFill/>
          <a:ln w="57150">
            <a:solidFill>
              <a:schemeClr val="tx1"/>
            </a:solid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471DB145-FF72-4694-A1DE-C03A9C5307D2}"/>
              </a:ext>
            </a:extLst>
          </p:cNvPr>
          <p:cNvSpPr/>
          <p:nvPr/>
        </p:nvSpPr>
        <p:spPr>
          <a:xfrm>
            <a:off x="5070765" y="723207"/>
            <a:ext cx="1321722" cy="2743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AE3373-68BF-4005-8888-C0F592B555C8}"/>
              </a:ext>
            </a:extLst>
          </p:cNvPr>
          <p:cNvSpPr/>
          <p:nvPr/>
        </p:nvSpPr>
        <p:spPr>
          <a:xfrm>
            <a:off x="3582785" y="1587731"/>
            <a:ext cx="1373953" cy="2937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E764A6-EC85-4A03-F11F-F6809BBFE449}"/>
              </a:ext>
            </a:extLst>
          </p:cNvPr>
          <p:cNvSpPr txBox="1"/>
          <p:nvPr/>
        </p:nvSpPr>
        <p:spPr>
          <a:xfrm>
            <a:off x="8372212" y="4811341"/>
            <a:ext cx="726619" cy="307746"/>
          </a:xfrm>
          <a:prstGeom prst="rect">
            <a:avLst/>
          </a:prstGeom>
          <a:noFill/>
          <a:ln>
            <a:noFill/>
          </a:ln>
        </p:spPr>
        <p:txBody>
          <a:bodyPr spcFirstLastPara="1" wrap="square" lIns="91425" tIns="91425" rIns="91425" bIns="91425" rtlCol="0" anchor="b" anchorCtr="0">
            <a:spAutoFit/>
          </a:bodyPr>
          <a:lstStyle/>
          <a:p>
            <a:pPr algn="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Irish p. 153</a:t>
            </a:r>
            <a:endParaRPr lang="en-US" sz="800" b="1" dirty="0">
              <a:solidFill>
                <a:schemeClr val="bg1">
                  <a:lumMod val="50000"/>
                </a:schemeClr>
              </a:solidFill>
            </a:endParaRPr>
          </a:p>
        </p:txBody>
      </p:sp>
    </p:spTree>
    <p:extLst>
      <p:ext uri="{BB962C8B-B14F-4D97-AF65-F5344CB8AC3E}">
        <p14:creationId xmlns:p14="http://schemas.microsoft.com/office/powerpoint/2010/main" val="381360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486-1D9D-4F9B-B35A-6B4B56BEEF63}"/>
              </a:ext>
            </a:extLst>
          </p:cNvPr>
          <p:cNvSpPr>
            <a:spLocks noGrp="1"/>
          </p:cNvSpPr>
          <p:nvPr>
            <p:ph type="title"/>
          </p:nvPr>
        </p:nvSpPr>
        <p:spPr>
          <a:xfrm>
            <a:off x="416250" y="150848"/>
            <a:ext cx="8311500" cy="635400"/>
          </a:xfrm>
        </p:spPr>
        <p:txBody>
          <a:bodyPr/>
          <a:lstStyle/>
          <a:p>
            <a:r>
              <a:rPr lang="en-US" sz="3000" dirty="0">
                <a:solidFill>
                  <a:schemeClr val="tx1"/>
                </a:solidFill>
              </a:rPr>
              <a:t>Tips and Tricks for Revising Your Own Writing</a:t>
            </a:r>
          </a:p>
        </p:txBody>
      </p:sp>
      <p:sp>
        <p:nvSpPr>
          <p:cNvPr id="3" name="Text Placeholder 2">
            <a:extLst>
              <a:ext uri="{FF2B5EF4-FFF2-40B4-BE49-F238E27FC236}">
                <a16:creationId xmlns:a16="http://schemas.microsoft.com/office/drawing/2014/main" id="{477F71FD-E73E-4206-B38B-0D65B7BCDD17}"/>
              </a:ext>
            </a:extLst>
          </p:cNvPr>
          <p:cNvSpPr>
            <a:spLocks noGrp="1"/>
          </p:cNvSpPr>
          <p:nvPr>
            <p:ph type="body" idx="1"/>
          </p:nvPr>
        </p:nvSpPr>
        <p:spPr>
          <a:xfrm>
            <a:off x="416250" y="822750"/>
            <a:ext cx="8209590" cy="3498000"/>
          </a:xfrm>
        </p:spPr>
        <p:txBody>
          <a:bodyPr/>
          <a:lstStyle/>
          <a:p>
            <a:pPr marL="76200" indent="0">
              <a:spcBef>
                <a:spcPts val="600"/>
              </a:spcBef>
              <a:buNone/>
            </a:pPr>
            <a:r>
              <a:rPr lang="en-US" sz="1900" dirty="0"/>
              <a:t>How do I see my own writing with fresh eyes, deconstruct its structure, and evaluate my paragraphs?</a:t>
            </a:r>
          </a:p>
          <a:p>
            <a:pPr>
              <a:spcBef>
                <a:spcPts val="600"/>
              </a:spcBef>
              <a:buFont typeface="Arial" panose="020B0604020202020204" pitchFamily="34" charset="0"/>
              <a:buChar char="•"/>
            </a:pPr>
            <a:r>
              <a:rPr lang="en-US" sz="1900" dirty="0"/>
              <a:t>Read aloud</a:t>
            </a:r>
          </a:p>
          <a:p>
            <a:pPr>
              <a:spcBef>
                <a:spcPts val="600"/>
              </a:spcBef>
              <a:buFont typeface="Arial" panose="020B0604020202020204" pitchFamily="34" charset="0"/>
              <a:buChar char="•"/>
            </a:pPr>
            <a:r>
              <a:rPr lang="en-US" sz="1900" dirty="0"/>
              <a:t>Post-draft Outline / Reverse Outline</a:t>
            </a:r>
          </a:p>
          <a:p>
            <a:pPr lvl="1">
              <a:spcBef>
                <a:spcPts val="600"/>
              </a:spcBef>
              <a:buFont typeface="Arial" panose="020B0604020202020204" pitchFamily="34" charset="0"/>
              <a:buChar char="•"/>
            </a:pPr>
            <a:r>
              <a:rPr lang="en-US" sz="1900" dirty="0"/>
              <a:t>Texas A&amp;M's University Writing Center: short video: </a:t>
            </a:r>
            <a:r>
              <a:rPr lang="en-US" sz="1000" dirty="0">
                <a:hlinkClick r:id="rId3">
                  <a:extLst>
                    <a:ext uri="{A12FA001-AC4F-418D-AE19-62706E023703}">
                      <ahyp:hlinkClr xmlns:ahyp="http://schemas.microsoft.com/office/drawing/2018/hyperlinkcolor" val="tx"/>
                    </a:ext>
                  </a:extLst>
                </a:hlinkClick>
              </a:rPr>
              <a:t>https://www.youtube.com/watch?v=ica27SMkE6c</a:t>
            </a:r>
            <a:r>
              <a:rPr lang="en-US" sz="1000" dirty="0"/>
              <a:t> </a:t>
            </a:r>
          </a:p>
          <a:p>
            <a:pPr lvl="1">
              <a:spcBef>
                <a:spcPts val="600"/>
              </a:spcBef>
              <a:buFont typeface="Arial" panose="020B0604020202020204" pitchFamily="34" charset="0"/>
              <a:buChar char="•"/>
            </a:pPr>
            <a:r>
              <a:rPr lang="en-US" sz="1900" dirty="0"/>
              <a:t>Paragraph re-planning: </a:t>
            </a:r>
            <a:r>
              <a:rPr lang="en-US" sz="1000" dirty="0">
                <a:hlinkClick r:id="rId4">
                  <a:extLst>
                    <a:ext uri="{A12FA001-AC4F-418D-AE19-62706E023703}">
                      <ahyp:hlinkClr xmlns:ahyp="http://schemas.microsoft.com/office/drawing/2018/hyperlinkcolor" val="tx"/>
                    </a:ext>
                  </a:extLst>
                </a:hlinkClick>
              </a:rPr>
              <a:t>https://medium.com/advice-and-help-in-authoring-a-phd-or-non-fiction/what-is-paragraph-re-planning-c9a7e694d4ec</a:t>
            </a:r>
            <a:r>
              <a:rPr lang="en-US" sz="1000" dirty="0"/>
              <a:t> </a:t>
            </a:r>
          </a:p>
          <a:p>
            <a:pPr>
              <a:spcBef>
                <a:spcPts val="600"/>
              </a:spcBef>
              <a:buFont typeface="Arial" panose="020B0604020202020204" pitchFamily="34" charset="0"/>
              <a:buChar char="•"/>
            </a:pPr>
            <a:r>
              <a:rPr lang="en-US" sz="1900" dirty="0"/>
              <a:t>Cut It Up</a:t>
            </a:r>
          </a:p>
          <a:p>
            <a:pPr>
              <a:spcBef>
                <a:spcPts val="600"/>
              </a:spcBef>
              <a:buFont typeface="Arial" panose="020B0604020202020204" pitchFamily="34" charset="0"/>
              <a:buChar char="•"/>
            </a:pPr>
            <a:r>
              <a:rPr lang="en-US" sz="1900" dirty="0"/>
              <a:t>First and Last Sentences</a:t>
            </a:r>
          </a:p>
        </p:txBody>
      </p:sp>
    </p:spTree>
    <p:extLst>
      <p:ext uri="{BB962C8B-B14F-4D97-AF65-F5344CB8AC3E}">
        <p14:creationId xmlns:p14="http://schemas.microsoft.com/office/powerpoint/2010/main" val="3480386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399518" y="282632"/>
            <a:ext cx="4045200" cy="736309"/>
          </a:xfrm>
        </p:spPr>
        <p:txBody>
          <a:bodyPr/>
          <a:lstStyle/>
          <a:p>
            <a:r>
              <a:rPr lang="en-US" sz="3200" dirty="0"/>
              <a:t>Possible Revision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5228704" y="97654"/>
            <a:ext cx="3915295" cy="5045846"/>
          </a:xfrm>
        </p:spPr>
        <p:txBody>
          <a:bodyPr/>
          <a:lstStyle/>
          <a:p>
            <a:pPr marL="76200" indent="0">
              <a:spcAft>
                <a:spcPts val="600"/>
              </a:spcAft>
              <a:buNone/>
            </a:pPr>
            <a:endParaRPr lang="en-US" sz="2800" dirty="0"/>
          </a:p>
        </p:txBody>
      </p:sp>
      <p:pic>
        <p:nvPicPr>
          <p:cNvPr id="10" name="Picture 9">
            <a:extLst>
              <a:ext uri="{FF2B5EF4-FFF2-40B4-BE49-F238E27FC236}">
                <a16:creationId xmlns:a16="http://schemas.microsoft.com/office/drawing/2014/main" id="{D8483889-D174-4C42-AAA3-E4632253D1CC}"/>
              </a:ext>
            </a:extLst>
          </p:cNvPr>
          <p:cNvPicPr/>
          <p:nvPr/>
        </p:nvPicPr>
        <p:blipFill rotWithShape="1">
          <a:blip r:embed="rId3" cstate="print">
            <a:biLevel thresh="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595" b="2149"/>
          <a:stretch/>
        </p:blipFill>
        <p:spPr bwMode="auto">
          <a:xfrm>
            <a:off x="3291841" y="0"/>
            <a:ext cx="5852158" cy="5143500"/>
          </a:xfrm>
          <a:prstGeom prst="rect">
            <a:avLst/>
          </a:prstGeom>
          <a:noFill/>
          <a:ln w="57150">
            <a:solidFill>
              <a:schemeClr val="tx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2EE89D3-6EB1-C17C-9201-720B3D251AEE}"/>
              </a:ext>
            </a:extLst>
          </p:cNvPr>
          <p:cNvSpPr txBox="1"/>
          <p:nvPr/>
        </p:nvSpPr>
        <p:spPr>
          <a:xfrm>
            <a:off x="3291841" y="4860868"/>
            <a:ext cx="726619" cy="307746"/>
          </a:xfrm>
          <a:prstGeom prst="rect">
            <a:avLst/>
          </a:prstGeom>
          <a:noFill/>
          <a:ln>
            <a:noFill/>
          </a:ln>
        </p:spPr>
        <p:txBody>
          <a:bodyPr spcFirstLastPara="1" wrap="square" lIns="91425" tIns="91425" rIns="91425" bIns="91425" rtlCol="0" anchor="b" anchorCtr="0">
            <a:spAutoFit/>
          </a:bodyPr>
          <a:lstStyle/>
          <a:p>
            <a:pPr algn="r"/>
            <a:r>
              <a:rPr kumimoji="0" lang="en-US" sz="800" b="0" i="0" u="none" strike="noStrike" kern="0" cap="none" spc="0" normalizeH="0" baseline="0" noProof="0" dirty="0">
                <a:ln>
                  <a:noFill/>
                </a:ln>
                <a:solidFill>
                  <a:schemeClr val="bg1">
                    <a:lumMod val="50000"/>
                  </a:schemeClr>
                </a:solidFill>
                <a:effectLst/>
                <a:uLnTx/>
                <a:uFillTx/>
                <a:latin typeface="Arial"/>
                <a:cs typeface="Arial"/>
                <a:sym typeface="Arial"/>
              </a:rPr>
              <a:t>Irish p. 153</a:t>
            </a:r>
            <a:endParaRPr lang="en-US" sz="800" b="1" dirty="0">
              <a:solidFill>
                <a:schemeClr val="bg1">
                  <a:lumMod val="50000"/>
                </a:schemeClr>
              </a:solidFill>
            </a:endParaRPr>
          </a:p>
        </p:txBody>
      </p:sp>
    </p:spTree>
    <p:extLst>
      <p:ext uri="{BB962C8B-B14F-4D97-AF65-F5344CB8AC3E}">
        <p14:creationId xmlns:p14="http://schemas.microsoft.com/office/powerpoint/2010/main" val="2439137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D98A87-EB02-4CE2-8237-E2B1D19545DC}"/>
              </a:ext>
            </a:extLst>
          </p:cNvPr>
          <p:cNvSpPr txBox="1"/>
          <p:nvPr/>
        </p:nvSpPr>
        <p:spPr>
          <a:xfrm>
            <a:off x="7314477" y="4774198"/>
            <a:ext cx="1829523" cy="369302"/>
          </a:xfrm>
          <a:prstGeom prst="rect">
            <a:avLst/>
          </a:prstGeom>
          <a:noFill/>
          <a:ln>
            <a:noFill/>
          </a:ln>
        </p:spPr>
        <p:txBody>
          <a:bodyPr spcFirstLastPara="1" wrap="square" lIns="91425" tIns="91425" rIns="91425" bIns="91425" rtlCol="0" anchor="b" anchorCtr="0">
            <a:spAutoFit/>
          </a:bodyPr>
          <a:lstStyle/>
          <a:p>
            <a:pPr algn="r"/>
            <a:r>
              <a:rPr lang="en-US" sz="1200" b="1" dirty="0">
                <a:solidFill>
                  <a:schemeClr val="accent6">
                    <a:lumMod val="50000"/>
                  </a:schemeClr>
                </a:solidFill>
              </a:rPr>
              <a:t>Irish p. 153 and 159</a:t>
            </a:r>
          </a:p>
        </p:txBody>
      </p:sp>
      <p:pic>
        <p:nvPicPr>
          <p:cNvPr id="8" name="Picture 7">
            <a:extLst>
              <a:ext uri="{FF2B5EF4-FFF2-40B4-BE49-F238E27FC236}">
                <a16:creationId xmlns:a16="http://schemas.microsoft.com/office/drawing/2014/main" id="{97A5DA55-12DA-4B22-8488-FD0010AF3B93}"/>
              </a:ext>
            </a:extLst>
          </p:cNvPr>
          <p:cNvPicPr>
            <a:picLocks noChangeAspect="1"/>
          </p:cNvPicPr>
          <p:nvPr/>
        </p:nvPicPr>
        <p:blipFill rotWithShape="1">
          <a:blip r:embed="rId3"/>
          <a:srcRect l="10092" t="59608" r="14500" b="12566"/>
          <a:stretch/>
        </p:blipFill>
        <p:spPr>
          <a:xfrm rot="120000">
            <a:off x="3859750" y="209945"/>
            <a:ext cx="4806379" cy="1431213"/>
          </a:xfrm>
          <a:prstGeom prst="rect">
            <a:avLst/>
          </a:prstGeom>
        </p:spPr>
      </p:pic>
      <p:pic>
        <p:nvPicPr>
          <p:cNvPr id="11" name="Picture 10">
            <a:extLst>
              <a:ext uri="{FF2B5EF4-FFF2-40B4-BE49-F238E27FC236}">
                <a16:creationId xmlns:a16="http://schemas.microsoft.com/office/drawing/2014/main" id="{BAAF2986-692C-45A5-98B1-E6339DD39831}"/>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246612" y="2856560"/>
            <a:ext cx="4653806" cy="1663100"/>
          </a:xfrm>
          <a:prstGeom prst="rect">
            <a:avLst/>
          </a:prstGeom>
          <a:ln w="38100">
            <a:solidFill>
              <a:schemeClr val="tx1"/>
            </a:solidFill>
          </a:ln>
        </p:spPr>
      </p:pic>
      <p:pic>
        <p:nvPicPr>
          <p:cNvPr id="13" name="Picture 12">
            <a:extLst>
              <a:ext uri="{FF2B5EF4-FFF2-40B4-BE49-F238E27FC236}">
                <a16:creationId xmlns:a16="http://schemas.microsoft.com/office/drawing/2014/main" id="{333611C2-D388-483E-835B-5D496680619D}"/>
              </a:ext>
            </a:extLst>
          </p:cNvPr>
          <p:cNvPicPr>
            <a:picLocks noChangeAspect="1"/>
          </p:cNvPicPr>
          <p:nvPr/>
        </p:nvPicPr>
        <p:blipFill>
          <a:blip r:embed="rId6"/>
          <a:stretch>
            <a:fillRect/>
          </a:stretch>
        </p:blipFill>
        <p:spPr>
          <a:xfrm>
            <a:off x="35765" y="126510"/>
            <a:ext cx="3800475" cy="4848225"/>
          </a:xfrm>
          <a:prstGeom prst="rect">
            <a:avLst/>
          </a:prstGeom>
        </p:spPr>
      </p:pic>
      <p:sp>
        <p:nvSpPr>
          <p:cNvPr id="14" name="TextBox 13">
            <a:extLst>
              <a:ext uri="{FF2B5EF4-FFF2-40B4-BE49-F238E27FC236}">
                <a16:creationId xmlns:a16="http://schemas.microsoft.com/office/drawing/2014/main" id="{02703695-7BBD-49A3-8202-31E5E6A9B09D}"/>
              </a:ext>
            </a:extLst>
          </p:cNvPr>
          <p:cNvSpPr txBox="1"/>
          <p:nvPr/>
        </p:nvSpPr>
        <p:spPr>
          <a:xfrm>
            <a:off x="4016829" y="1442657"/>
            <a:ext cx="5194329" cy="1107965"/>
          </a:xfrm>
          <a:prstGeom prst="rect">
            <a:avLst/>
          </a:prstGeom>
          <a:solidFill>
            <a:schemeClr val="bg1"/>
          </a:solidFill>
          <a:ln>
            <a:noFill/>
          </a:ln>
        </p:spPr>
        <p:txBody>
          <a:bodyPr spcFirstLastPara="1" wrap="square" lIns="91425" tIns="91425" rIns="91425" bIns="91425" rtlCol="0" anchor="b" anchorCtr="0">
            <a:spAutoFit/>
          </a:bodyPr>
          <a:lstStyle/>
          <a:p>
            <a:pPr algn="r"/>
            <a:r>
              <a:rPr lang="en-US" sz="2000" b="1" dirty="0">
                <a:solidFill>
                  <a:srgbClr val="EB5F0C"/>
                </a:solidFill>
                <a:latin typeface="Franklin Gothic" panose="020B0604020202020204" charset="0"/>
                <a:cs typeface="Franklin Gothic" panose="020B0604020202020204" charset="0"/>
              </a:rPr>
              <a:t>Should </a:t>
            </a:r>
            <a:r>
              <a:rPr lang="en-US" sz="2000" b="1" dirty="0">
                <a:solidFill>
                  <a:srgbClr val="EB5F0C"/>
                </a:solidFill>
                <a:latin typeface="Franklin Gothic" panose="020B0604020202020204" charset="0"/>
                <a:cs typeface="Franklin Gothic" panose="020B0604020202020204" charset="0"/>
                <a:sym typeface="Bodoni"/>
              </a:rPr>
              <a:t>we</a:t>
            </a:r>
            <a:r>
              <a:rPr lang="en-US" sz="2000" b="1" dirty="0">
                <a:solidFill>
                  <a:srgbClr val="EB5F0C"/>
                </a:solidFill>
                <a:latin typeface="Franklin Gothic" panose="020B0604020202020204" charset="0"/>
                <a:cs typeface="Franklin Gothic" panose="020B0604020202020204" charset="0"/>
              </a:rPr>
              <a:t> add this sentence onto the end here? Or make it the first sentence of the next paragraph?</a:t>
            </a:r>
          </a:p>
        </p:txBody>
      </p:sp>
    </p:spTree>
    <p:extLst>
      <p:ext uri="{BB962C8B-B14F-4D97-AF65-F5344CB8AC3E}">
        <p14:creationId xmlns:p14="http://schemas.microsoft.com/office/powerpoint/2010/main" val="32510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AEFD-EC59-4AEB-B986-D98D0758458C}"/>
              </a:ext>
            </a:extLst>
          </p:cNvPr>
          <p:cNvSpPr>
            <a:spLocks noGrp="1"/>
          </p:cNvSpPr>
          <p:nvPr>
            <p:ph type="title"/>
          </p:nvPr>
        </p:nvSpPr>
        <p:spPr>
          <a:xfrm>
            <a:off x="537200" y="77973"/>
            <a:ext cx="8311500" cy="635400"/>
          </a:xfrm>
        </p:spPr>
        <p:txBody>
          <a:bodyPr/>
          <a:lstStyle/>
          <a:p>
            <a:r>
              <a:rPr lang="en-US" sz="3200" dirty="0">
                <a:solidFill>
                  <a:srgbClr val="EB5F0C"/>
                </a:solidFill>
                <a:latin typeface="Bodoni"/>
                <a:sym typeface="Bodoni"/>
              </a:rPr>
              <a:t>Example: Setup, Focus, and Arrangement</a:t>
            </a:r>
          </a:p>
        </p:txBody>
      </p:sp>
      <p:sp>
        <p:nvSpPr>
          <p:cNvPr id="3" name="Text Placeholder 2">
            <a:extLst>
              <a:ext uri="{FF2B5EF4-FFF2-40B4-BE49-F238E27FC236}">
                <a16:creationId xmlns:a16="http://schemas.microsoft.com/office/drawing/2014/main" id="{D697730F-2677-456E-B1DD-B2588DF550DE}"/>
              </a:ext>
            </a:extLst>
          </p:cNvPr>
          <p:cNvSpPr>
            <a:spLocks noGrp="1"/>
          </p:cNvSpPr>
          <p:nvPr>
            <p:ph type="body" idx="1"/>
          </p:nvPr>
        </p:nvSpPr>
        <p:spPr>
          <a:xfrm>
            <a:off x="441135" y="1100249"/>
            <a:ext cx="4050965" cy="3613793"/>
          </a:xfrm>
        </p:spPr>
        <p:txBody>
          <a:bodyPr/>
          <a:lstStyle/>
          <a:p>
            <a:pPr marL="76200" indent="0">
              <a:buNone/>
            </a:pPr>
            <a:r>
              <a:rPr lang="en-US" sz="1700" dirty="0">
                <a:solidFill>
                  <a:schemeClr val="bg2"/>
                </a:solidFill>
              </a:rPr>
              <a:t>“The noise walls on the west side are generally in fair to good condition. The walls exhibited medium to wide cracking in all components and light efflorescence staining. Some posts have exposed reinforcing steel actively corroding. Some posts also showed minor spalling in the lower portions. The majority of posts were out of plumb by 25mm (towards the roadway), with the exception of one post which was 140mm out of plumb. All deflections to vertical posts were assessed over an 1829mm (6ft) height.” </a:t>
            </a:r>
          </a:p>
        </p:txBody>
      </p:sp>
      <p:sp>
        <p:nvSpPr>
          <p:cNvPr id="5" name="TextBox 4">
            <a:extLst>
              <a:ext uri="{FF2B5EF4-FFF2-40B4-BE49-F238E27FC236}">
                <a16:creationId xmlns:a16="http://schemas.microsoft.com/office/drawing/2014/main" id="{279D670E-F242-4DB6-9499-EE8FFBBDE3F8}"/>
              </a:ext>
            </a:extLst>
          </p:cNvPr>
          <p:cNvSpPr txBox="1"/>
          <p:nvPr/>
        </p:nvSpPr>
        <p:spPr>
          <a:xfrm>
            <a:off x="5572904" y="3036859"/>
            <a:ext cx="3597040" cy="1415742"/>
          </a:xfrm>
          <a:prstGeom prst="rect">
            <a:avLst/>
          </a:prstGeom>
          <a:noFill/>
          <a:ln>
            <a:noFill/>
          </a:ln>
        </p:spPr>
        <p:txBody>
          <a:bodyPr spcFirstLastPara="1" wrap="square" lIns="91425" tIns="91425" rIns="91425" bIns="91425" rtlCol="0" anchor="b" anchorCtr="0">
            <a:spAutoFit/>
          </a:bodyPr>
          <a:lstStyle/>
          <a:p>
            <a:r>
              <a:rPr lang="en-US" sz="1600" b="1" dirty="0">
                <a:solidFill>
                  <a:schemeClr val="accent6">
                    <a:lumMod val="75000"/>
                  </a:schemeClr>
                </a:solidFill>
                <a:latin typeface="Franklin Gothic" panose="020B0604020202020204" charset="0"/>
                <a:cs typeface="Franklin Gothic" panose="020B0604020202020204" charset="0"/>
              </a:rPr>
              <a:t>Arrangement: </a:t>
            </a:r>
          </a:p>
          <a:p>
            <a:r>
              <a:rPr lang="en-US" sz="1600" b="1" dirty="0">
                <a:solidFill>
                  <a:schemeClr val="bg2"/>
                </a:solidFill>
                <a:latin typeface="Franklin Gothic" panose="020B0604020202020204" charset="0"/>
                <a:cs typeface="Franklin Gothic" panose="020B0604020202020204" charset="0"/>
              </a:rPr>
              <a:t>1. The rhetorical pattern is analysis. </a:t>
            </a:r>
          </a:p>
          <a:p>
            <a:r>
              <a:rPr lang="en-US" sz="1600" b="1" dirty="0">
                <a:solidFill>
                  <a:schemeClr val="bg2"/>
                </a:solidFill>
                <a:latin typeface="Franklin Gothic" panose="020B0604020202020204" charset="0"/>
                <a:cs typeface="Franklin Gothic" panose="020B0604020202020204" charset="0"/>
              </a:rPr>
              <a:t>2. The paragraph progresses from walls generally, to posts, to deflection of the posts.</a:t>
            </a:r>
          </a:p>
        </p:txBody>
      </p:sp>
      <p:sp>
        <p:nvSpPr>
          <p:cNvPr id="6" name="TextBox 5">
            <a:extLst>
              <a:ext uri="{FF2B5EF4-FFF2-40B4-BE49-F238E27FC236}">
                <a16:creationId xmlns:a16="http://schemas.microsoft.com/office/drawing/2014/main" id="{37A49FC3-439D-4E42-8A8E-F28C80214651}"/>
              </a:ext>
            </a:extLst>
          </p:cNvPr>
          <p:cNvSpPr txBox="1"/>
          <p:nvPr/>
        </p:nvSpPr>
        <p:spPr>
          <a:xfrm>
            <a:off x="5572904" y="1993244"/>
            <a:ext cx="3172289" cy="923299"/>
          </a:xfrm>
          <a:prstGeom prst="rect">
            <a:avLst/>
          </a:prstGeom>
          <a:noFill/>
          <a:ln>
            <a:noFill/>
          </a:ln>
        </p:spPr>
        <p:txBody>
          <a:bodyPr spcFirstLastPara="1" wrap="square" lIns="91425" tIns="91425" rIns="91425" bIns="91425" rtlCol="0" anchor="b" anchorCtr="0">
            <a:spAutoFit/>
          </a:bodyPr>
          <a:lstStyle/>
          <a:p>
            <a:r>
              <a:rPr lang="en-US" sz="1600" b="1" dirty="0">
                <a:solidFill>
                  <a:schemeClr val="accent6">
                    <a:lumMod val="75000"/>
                  </a:schemeClr>
                </a:solidFill>
                <a:latin typeface="Franklin Gothic" panose="020B0604020202020204" charset="0"/>
                <a:cs typeface="Franklin Gothic" panose="020B0604020202020204" charset="0"/>
              </a:rPr>
              <a:t>Focus: </a:t>
            </a:r>
            <a:r>
              <a:rPr lang="en-US" sz="1600" b="1" dirty="0">
                <a:solidFill>
                  <a:schemeClr val="bg2"/>
                </a:solidFill>
                <a:latin typeface="Franklin Gothic" panose="020B0604020202020204" charset="0"/>
                <a:cs typeface="Franklin Gothic" panose="020B0604020202020204" charset="0"/>
              </a:rPr>
              <a:t>The paragraph establishes the single point that the walls are (only) fair to good.</a:t>
            </a:r>
          </a:p>
        </p:txBody>
      </p:sp>
      <p:sp>
        <p:nvSpPr>
          <p:cNvPr id="7" name="TextBox 6">
            <a:extLst>
              <a:ext uri="{FF2B5EF4-FFF2-40B4-BE49-F238E27FC236}">
                <a16:creationId xmlns:a16="http://schemas.microsoft.com/office/drawing/2014/main" id="{5507F5B4-4D50-43C5-861A-87560AFF5B87}"/>
              </a:ext>
            </a:extLst>
          </p:cNvPr>
          <p:cNvSpPr txBox="1"/>
          <p:nvPr/>
        </p:nvSpPr>
        <p:spPr>
          <a:xfrm>
            <a:off x="5572904" y="1069945"/>
            <a:ext cx="3271319" cy="923299"/>
          </a:xfrm>
          <a:prstGeom prst="rect">
            <a:avLst/>
          </a:prstGeom>
          <a:noFill/>
          <a:ln>
            <a:noFill/>
          </a:ln>
        </p:spPr>
        <p:txBody>
          <a:bodyPr spcFirstLastPara="1" wrap="square" lIns="91425" tIns="91425" rIns="91425" bIns="91425" rtlCol="0" anchor="b" anchorCtr="0">
            <a:spAutoFit/>
          </a:bodyPr>
          <a:lstStyle/>
          <a:p>
            <a:r>
              <a:rPr lang="en-US" sz="1600" b="1" dirty="0">
                <a:solidFill>
                  <a:schemeClr val="accent6">
                    <a:lumMod val="75000"/>
                  </a:schemeClr>
                </a:solidFill>
                <a:latin typeface="Franklin Gothic" panose="020B0604020202020204" charset="0"/>
                <a:cs typeface="Franklin Gothic" panose="020B0604020202020204" charset="0"/>
              </a:rPr>
              <a:t>Setup: </a:t>
            </a:r>
            <a:r>
              <a:rPr lang="en-US" sz="1600" b="1" dirty="0">
                <a:solidFill>
                  <a:schemeClr val="bg2"/>
                </a:solidFill>
                <a:latin typeface="Franklin Gothic" panose="020B0604020202020204" charset="0"/>
                <a:cs typeface="Franklin Gothic" panose="020B0604020202020204" charset="0"/>
              </a:rPr>
              <a:t>The first sentence establishes the main claim that frames the rest: “fair to good.”</a:t>
            </a:r>
          </a:p>
        </p:txBody>
      </p:sp>
      <p:cxnSp>
        <p:nvCxnSpPr>
          <p:cNvPr id="9" name="Straight Arrow Connector 8">
            <a:extLst>
              <a:ext uri="{FF2B5EF4-FFF2-40B4-BE49-F238E27FC236}">
                <a16:creationId xmlns:a16="http://schemas.microsoft.com/office/drawing/2014/main" id="{12D0D4AB-79B1-497F-B921-71D97EEB913D}"/>
              </a:ext>
            </a:extLst>
          </p:cNvPr>
          <p:cNvCxnSpPr/>
          <p:nvPr/>
        </p:nvCxnSpPr>
        <p:spPr>
          <a:xfrm flipH="1">
            <a:off x="4692950" y="1411550"/>
            <a:ext cx="754602"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0217903-DBC1-4095-9105-0BA795FD0C3B}"/>
              </a:ext>
            </a:extLst>
          </p:cNvPr>
          <p:cNvCxnSpPr/>
          <p:nvPr/>
        </p:nvCxnSpPr>
        <p:spPr>
          <a:xfrm flipH="1">
            <a:off x="4692950" y="2318552"/>
            <a:ext cx="754602"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FBA7DA-80DC-4715-9579-3C15117A7E54}"/>
              </a:ext>
            </a:extLst>
          </p:cNvPr>
          <p:cNvCxnSpPr/>
          <p:nvPr/>
        </p:nvCxnSpPr>
        <p:spPr>
          <a:xfrm flipH="1">
            <a:off x="4692950" y="3607293"/>
            <a:ext cx="754602" cy="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C1FB72-C479-4BB4-ADA8-5244BC01C3BE}"/>
              </a:ext>
            </a:extLst>
          </p:cNvPr>
          <p:cNvSpPr txBox="1"/>
          <p:nvPr/>
        </p:nvSpPr>
        <p:spPr>
          <a:xfrm>
            <a:off x="5503466" y="4823168"/>
            <a:ext cx="3666478" cy="484718"/>
          </a:xfrm>
          <a:prstGeom prst="rect">
            <a:avLst/>
          </a:prstGeom>
          <a:noFill/>
          <a:ln>
            <a:noFill/>
          </a:ln>
        </p:spPr>
        <p:txBody>
          <a:bodyPr spcFirstLastPara="1" wrap="square" lIns="91425" tIns="91425" rIns="91425" bIns="91425" rtlCol="0" anchor="b" anchorCtr="0">
            <a:spAutoFit/>
          </a:bodyPr>
          <a:lstStyle/>
          <a:p>
            <a:pPr algn="r"/>
            <a:r>
              <a:rPr lang="en-US" sz="900" dirty="0"/>
              <a:t>Example and commentary from Irish p. 153</a:t>
            </a:r>
          </a:p>
          <a:p>
            <a:pPr algn="r"/>
            <a:endParaRPr lang="en-US" sz="1050" b="1" dirty="0"/>
          </a:p>
        </p:txBody>
      </p:sp>
    </p:spTree>
    <p:extLst>
      <p:ext uri="{BB962C8B-B14F-4D97-AF65-F5344CB8AC3E}">
        <p14:creationId xmlns:p14="http://schemas.microsoft.com/office/powerpoint/2010/main" val="31677161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A31E-A585-4695-B0BF-9ABDB2A5E6C7}"/>
              </a:ext>
            </a:extLst>
          </p:cNvPr>
          <p:cNvSpPr>
            <a:spLocks noGrp="1"/>
          </p:cNvSpPr>
          <p:nvPr>
            <p:ph type="title"/>
          </p:nvPr>
        </p:nvSpPr>
        <p:spPr>
          <a:xfrm>
            <a:off x="-97337" y="724200"/>
            <a:ext cx="2136371" cy="616084"/>
          </a:xfrm>
        </p:spPr>
        <p:txBody>
          <a:bodyPr/>
          <a:lstStyle/>
          <a:p>
            <a:r>
              <a:rPr lang="en-US" sz="2200" dirty="0"/>
              <a:t>Example: Another</a:t>
            </a:r>
            <a:br>
              <a:rPr lang="en-US" sz="2200" dirty="0"/>
            </a:br>
            <a:r>
              <a:rPr lang="en-US" sz="2200" dirty="0"/>
              <a:t>Arrangement</a:t>
            </a:r>
          </a:p>
        </p:txBody>
      </p:sp>
      <p:sp>
        <p:nvSpPr>
          <p:cNvPr id="3" name="Subtitle 2">
            <a:extLst>
              <a:ext uri="{FF2B5EF4-FFF2-40B4-BE49-F238E27FC236}">
                <a16:creationId xmlns:a16="http://schemas.microsoft.com/office/drawing/2014/main" id="{71D9725C-775A-42B3-8978-CC59D57D0BB9}"/>
              </a:ext>
            </a:extLst>
          </p:cNvPr>
          <p:cNvSpPr>
            <a:spLocks noGrp="1"/>
          </p:cNvSpPr>
          <p:nvPr>
            <p:ph type="subTitle" idx="1"/>
          </p:nvPr>
        </p:nvSpPr>
        <p:spPr>
          <a:xfrm>
            <a:off x="1068185" y="4827616"/>
            <a:ext cx="1004101" cy="427020"/>
          </a:xfrm>
        </p:spPr>
        <p:txBody>
          <a:bodyPr/>
          <a:lstStyle/>
          <a:p>
            <a:r>
              <a:rPr lang="en-US" sz="1200" dirty="0"/>
              <a:t>Irish p. 161</a:t>
            </a:r>
          </a:p>
        </p:txBody>
      </p:sp>
      <p:sp>
        <p:nvSpPr>
          <p:cNvPr id="4" name="Text Placeholder 3">
            <a:extLst>
              <a:ext uri="{FF2B5EF4-FFF2-40B4-BE49-F238E27FC236}">
                <a16:creationId xmlns:a16="http://schemas.microsoft.com/office/drawing/2014/main" id="{8356F7CD-F3C8-44F0-868A-B7889D413BC4}"/>
              </a:ext>
            </a:extLst>
          </p:cNvPr>
          <p:cNvSpPr>
            <a:spLocks noGrp="1"/>
          </p:cNvSpPr>
          <p:nvPr>
            <p:ph type="body" idx="2"/>
          </p:nvPr>
        </p:nvSpPr>
        <p:spPr/>
        <p:txBody>
          <a:bodyPr/>
          <a:lstStyle/>
          <a:p>
            <a:endParaRPr lang="en-US" dirty="0"/>
          </a:p>
        </p:txBody>
      </p:sp>
      <p:pic>
        <p:nvPicPr>
          <p:cNvPr id="7" name="Picture 6">
            <a:extLst>
              <a:ext uri="{FF2B5EF4-FFF2-40B4-BE49-F238E27FC236}">
                <a16:creationId xmlns:a16="http://schemas.microsoft.com/office/drawing/2014/main" id="{C579E0BF-BE71-4952-9EE4-FE93D0FD169C}"/>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rightnessContrast bright="-20000"/>
                    </a14:imgEffect>
                  </a14:imgLayer>
                </a14:imgProps>
              </a:ext>
            </a:extLst>
          </a:blip>
          <a:srcRect l="2255" r="3118" b="1414"/>
          <a:stretch/>
        </p:blipFill>
        <p:spPr>
          <a:xfrm>
            <a:off x="2039034" y="36368"/>
            <a:ext cx="7065819" cy="5070764"/>
          </a:xfrm>
          <a:prstGeom prst="rect">
            <a:avLst/>
          </a:prstGeom>
          <a:ln w="38100">
            <a:solidFill>
              <a:schemeClr val="tx1"/>
            </a:solidFill>
          </a:ln>
        </p:spPr>
      </p:pic>
    </p:spTree>
    <p:extLst>
      <p:ext uri="{BB962C8B-B14F-4D97-AF65-F5344CB8AC3E}">
        <p14:creationId xmlns:p14="http://schemas.microsoft.com/office/powerpoint/2010/main" val="34205773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0C60-67A4-4C80-977A-8408461AE362}"/>
              </a:ext>
            </a:extLst>
          </p:cNvPr>
          <p:cNvSpPr>
            <a:spLocks noGrp="1"/>
          </p:cNvSpPr>
          <p:nvPr>
            <p:ph type="title"/>
          </p:nvPr>
        </p:nvSpPr>
        <p:spPr>
          <a:xfrm>
            <a:off x="220939" y="113482"/>
            <a:ext cx="8311500" cy="635400"/>
          </a:xfrm>
        </p:spPr>
        <p:txBody>
          <a:bodyPr/>
          <a:lstStyle/>
          <a:p>
            <a:r>
              <a:rPr lang="en-US" dirty="0">
                <a:solidFill>
                  <a:srgbClr val="EB5F0C"/>
                </a:solidFill>
                <a:latin typeface="Bodoni"/>
              </a:rPr>
              <a:t>Word Location and Linking Key Terms</a:t>
            </a:r>
            <a:endParaRPr lang="en-US" dirty="0"/>
          </a:p>
        </p:txBody>
      </p:sp>
      <p:sp>
        <p:nvSpPr>
          <p:cNvPr id="3" name="Text Placeholder 2">
            <a:extLst>
              <a:ext uri="{FF2B5EF4-FFF2-40B4-BE49-F238E27FC236}">
                <a16:creationId xmlns:a16="http://schemas.microsoft.com/office/drawing/2014/main" id="{698AEC76-6E56-4A08-8C29-8C187BA69E52}"/>
              </a:ext>
            </a:extLst>
          </p:cNvPr>
          <p:cNvSpPr>
            <a:spLocks noGrp="1"/>
          </p:cNvSpPr>
          <p:nvPr>
            <p:ph type="body" idx="1"/>
          </p:nvPr>
        </p:nvSpPr>
        <p:spPr>
          <a:xfrm>
            <a:off x="164967" y="856948"/>
            <a:ext cx="8979033" cy="3701605"/>
          </a:xfrm>
        </p:spPr>
        <p:txBody>
          <a:bodyPr/>
          <a:lstStyle/>
          <a:p>
            <a:pPr marL="76200" indent="0">
              <a:buNone/>
            </a:pPr>
            <a:r>
              <a:rPr lang="en-US" dirty="0">
                <a:solidFill>
                  <a:srgbClr val="E46E20"/>
                </a:solidFill>
              </a:rPr>
              <a:t>Unclear paragraph:</a:t>
            </a:r>
          </a:p>
          <a:p>
            <a:pPr marL="76200" indent="0">
              <a:buNone/>
            </a:pPr>
            <a:endParaRPr lang="en-US" sz="1200" dirty="0">
              <a:solidFill>
                <a:srgbClr val="E46E20"/>
              </a:solidFill>
            </a:endParaRPr>
          </a:p>
          <a:p>
            <a:pPr marL="76200" indent="0">
              <a:buNone/>
            </a:pPr>
            <a:r>
              <a:rPr lang="en-US" sz="2100" dirty="0">
                <a:solidFill>
                  <a:schemeClr val="accent1">
                    <a:lumMod val="50000"/>
                  </a:schemeClr>
                </a:solidFill>
              </a:rPr>
              <a:t>During the </a:t>
            </a:r>
            <a:r>
              <a:rPr lang="en-US" sz="2100" b="1" dirty="0">
                <a:solidFill>
                  <a:schemeClr val="accent1">
                    <a:lumMod val="50000"/>
                  </a:schemeClr>
                </a:solidFill>
              </a:rPr>
              <a:t>Pleistocene (about 2.6 million to 12,000 years ago)</a:t>
            </a:r>
            <a:r>
              <a:rPr lang="en-US" sz="2100" dirty="0">
                <a:solidFill>
                  <a:schemeClr val="accent1">
                    <a:lumMod val="50000"/>
                  </a:schemeClr>
                </a:solidFill>
              </a:rPr>
              <a:t>, a variety of large mammals, birds, and reptiles were extinct. </a:t>
            </a:r>
            <a:r>
              <a:rPr lang="en-US" sz="2100" b="1" dirty="0">
                <a:solidFill>
                  <a:schemeClr val="accent1">
                    <a:lumMod val="50000"/>
                  </a:schemeClr>
                </a:solidFill>
              </a:rPr>
              <a:t>The megafauna </a:t>
            </a:r>
            <a:r>
              <a:rPr lang="en-US" sz="2100" dirty="0">
                <a:solidFill>
                  <a:schemeClr val="accent1">
                    <a:lumMod val="50000"/>
                  </a:schemeClr>
                </a:solidFill>
              </a:rPr>
              <a:t>included dire wolves, mammoths, cave bears, giant condors, giant eagles, flightless birds, giant snakes and lizards, and many other animals. </a:t>
            </a:r>
            <a:r>
              <a:rPr lang="en-US" sz="2100" dirty="0" err="1">
                <a:solidFill>
                  <a:schemeClr val="accent1">
                    <a:lumMod val="50000"/>
                  </a:schemeClr>
                </a:solidFill>
              </a:rPr>
              <a:t>Palaeontologists</a:t>
            </a:r>
            <a:r>
              <a:rPr lang="en-US" sz="2100" dirty="0">
                <a:solidFill>
                  <a:schemeClr val="accent1">
                    <a:lumMod val="50000"/>
                  </a:schemeClr>
                </a:solidFill>
              </a:rPr>
              <a:t> are very interested in </a:t>
            </a:r>
            <a:r>
              <a:rPr lang="en-US" sz="2100" b="1" dirty="0">
                <a:solidFill>
                  <a:schemeClr val="accent1">
                    <a:lumMod val="50000"/>
                  </a:schemeClr>
                </a:solidFill>
              </a:rPr>
              <a:t>ice age species</a:t>
            </a:r>
            <a:r>
              <a:rPr lang="en-US" sz="2100" dirty="0">
                <a:solidFill>
                  <a:schemeClr val="accent1">
                    <a:lumMod val="50000"/>
                  </a:schemeClr>
                </a:solidFill>
              </a:rPr>
              <a:t>. Although the migration and expansion of the human population coincides with the extinction of large animals, it is unclear if early hunters caused the extinction of so many creatures. Environmental changes were also associated with the onset of the last glacial cycle. </a:t>
            </a:r>
          </a:p>
          <a:p>
            <a:pPr marL="76200" indent="0">
              <a:buNone/>
            </a:pPr>
            <a:endParaRPr lang="en-US" sz="2200" dirty="0">
              <a:solidFill>
                <a:schemeClr val="accent1">
                  <a:lumMod val="50000"/>
                </a:schemeClr>
              </a:solidFill>
            </a:endParaRPr>
          </a:p>
          <a:p>
            <a:pPr marL="76200" indent="0">
              <a:buNone/>
            </a:pPr>
            <a:r>
              <a:rPr lang="en-US" dirty="0">
                <a:solidFill>
                  <a:srgbClr val="E46E20"/>
                </a:solidFill>
              </a:rPr>
              <a:t>megafauna = ice age species? Pleistocene = ice age? No clear links</a:t>
            </a:r>
          </a:p>
          <a:p>
            <a:pPr marL="76200" indent="0" algn="r">
              <a:buNone/>
            </a:pPr>
            <a:endParaRPr lang="en-US" sz="1000" dirty="0">
              <a:solidFill>
                <a:schemeClr val="accent1">
                  <a:lumMod val="50000"/>
                </a:schemeClr>
              </a:solidFill>
            </a:endParaRPr>
          </a:p>
          <a:p>
            <a:pPr marL="76200" indent="0" algn="r">
              <a:buNone/>
            </a:pPr>
            <a:r>
              <a:rPr lang="en-US" sz="1200" dirty="0">
                <a:solidFill>
                  <a:schemeClr val="accent1">
                    <a:lumMod val="50000"/>
                  </a:schemeClr>
                </a:solidFill>
              </a:rPr>
              <a:t>Hofmann p. 102</a:t>
            </a:r>
          </a:p>
          <a:p>
            <a:endParaRPr lang="en-US" dirty="0">
              <a:solidFill>
                <a:schemeClr val="accent1">
                  <a:lumMod val="50000"/>
                </a:schemeClr>
              </a:solidFill>
            </a:endParaRPr>
          </a:p>
        </p:txBody>
      </p:sp>
    </p:spTree>
    <p:extLst>
      <p:ext uri="{BB962C8B-B14F-4D97-AF65-F5344CB8AC3E}">
        <p14:creationId xmlns:p14="http://schemas.microsoft.com/office/powerpoint/2010/main" val="2654887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FDDF-49CB-4E95-A638-A8C87594A907}"/>
              </a:ext>
            </a:extLst>
          </p:cNvPr>
          <p:cNvSpPr>
            <a:spLocks noGrp="1"/>
          </p:cNvSpPr>
          <p:nvPr>
            <p:ph type="title"/>
          </p:nvPr>
        </p:nvSpPr>
        <p:spPr/>
        <p:txBody>
          <a:bodyPr/>
          <a:lstStyle/>
          <a:p>
            <a:r>
              <a:rPr lang="en-US" sz="2800" dirty="0"/>
              <a:t>Practice Condensing: cut a word, then a sentence</a:t>
            </a:r>
          </a:p>
        </p:txBody>
      </p:sp>
      <p:sp>
        <p:nvSpPr>
          <p:cNvPr id="3" name="Text Placeholder 2">
            <a:extLst>
              <a:ext uri="{FF2B5EF4-FFF2-40B4-BE49-F238E27FC236}">
                <a16:creationId xmlns:a16="http://schemas.microsoft.com/office/drawing/2014/main" id="{FF13E384-7B5D-4800-887E-41F166E85419}"/>
              </a:ext>
            </a:extLst>
          </p:cNvPr>
          <p:cNvSpPr>
            <a:spLocks noGrp="1"/>
          </p:cNvSpPr>
          <p:nvPr>
            <p:ph type="body" idx="1"/>
          </p:nvPr>
        </p:nvSpPr>
        <p:spPr>
          <a:xfrm>
            <a:off x="612636" y="967246"/>
            <a:ext cx="7751246" cy="3498000"/>
          </a:xfrm>
        </p:spPr>
        <p:txBody>
          <a:bodyPr/>
          <a:lstStyle/>
          <a:p>
            <a:pPr marL="76200" indent="0">
              <a:buNone/>
            </a:pPr>
            <a:r>
              <a:rPr lang="en-US" sz="1400" dirty="0">
                <a:latin typeface="+mn-lt"/>
              </a:rPr>
              <a:t>A large variety of environmental models exists, with each model tailored to address specific challenges related to environmental science and </a:t>
            </a:r>
            <a:r>
              <a:rPr lang="en-US" sz="1400" u="sng" dirty="0">
                <a:latin typeface="+mn-lt"/>
                <a:hlinkClick r:id="rId3" tooltip="Learn more about Natural Resource Management from ScienceDirect's AI-generated Topic Pages"/>
              </a:rPr>
              <a:t>natural resource management</a:t>
            </a:r>
            <a:r>
              <a:rPr lang="en-US" sz="1400" dirty="0">
                <a:latin typeface="+mn-lt"/>
              </a:rPr>
              <a:t> (</a:t>
            </a:r>
            <a:r>
              <a:rPr lang="en-US" sz="1400" u="sng" dirty="0">
                <a:latin typeface="+mn-lt"/>
                <a:hlinkClick r:id="rId4"/>
              </a:rPr>
              <a:t>Singh and </a:t>
            </a:r>
            <a:r>
              <a:rPr lang="en-US" sz="1400" u="sng" dirty="0" err="1">
                <a:latin typeface="+mn-lt"/>
                <a:hlinkClick r:id="rId4"/>
              </a:rPr>
              <a:t>Woolhiser</a:t>
            </a:r>
            <a:r>
              <a:rPr lang="en-US" sz="1400" u="sng" dirty="0">
                <a:latin typeface="+mn-lt"/>
                <a:hlinkClick r:id="rId4"/>
              </a:rPr>
              <a:t>, 2002</a:t>
            </a:r>
            <a:r>
              <a:rPr lang="en-US" sz="1400" dirty="0">
                <a:latin typeface="+mn-lt"/>
              </a:rPr>
              <a:t>, </a:t>
            </a:r>
            <a:r>
              <a:rPr lang="en-US" sz="1400" u="sng" dirty="0">
                <a:latin typeface="+mn-lt"/>
                <a:hlinkClick r:id="rId5"/>
              </a:rPr>
              <a:t>Singh et al., 2006</a:t>
            </a:r>
            <a:r>
              <a:rPr lang="en-US" sz="1400" dirty="0">
                <a:latin typeface="+mn-lt"/>
              </a:rPr>
              <a:t>). These models have grown in complexity, with many simulating increasingly detailed processes occurring within environmental systems. When scientists and engineers use models, they must devote significant effort to collect data, construct model inputs, and calibrate and validate model parameters. Many environmental models also require sophisticated </a:t>
            </a:r>
            <a:r>
              <a:rPr lang="en-US" sz="1400" u="sng" dirty="0">
                <a:latin typeface="+mn-lt"/>
                <a:hlinkClick r:id="rId6" tooltip="Learn more about Data Preprocessing from ScienceDirect's AI-generated Topic Pages"/>
              </a:rPr>
              <a:t>data pre-processing</a:t>
            </a:r>
            <a:r>
              <a:rPr lang="en-US" sz="1400" dirty="0">
                <a:latin typeface="+mn-lt"/>
              </a:rPr>
              <a:t> routines, often with many manual steps (e.g., </a:t>
            </a:r>
            <a:r>
              <a:rPr lang="en-US" sz="1400" u="sng" dirty="0" err="1">
                <a:latin typeface="+mn-lt"/>
                <a:hlinkClick r:id="rId7"/>
              </a:rPr>
              <a:t>Billah</a:t>
            </a:r>
            <a:r>
              <a:rPr lang="en-US" sz="1400" u="sng" dirty="0">
                <a:latin typeface="+mn-lt"/>
                <a:hlinkClick r:id="rId7"/>
              </a:rPr>
              <a:t> et al., 2016</a:t>
            </a:r>
            <a:r>
              <a:rPr lang="en-US" sz="1400" dirty="0">
                <a:latin typeface="+mn-lt"/>
              </a:rPr>
              <a:t>). For this reason, many models come with supporting applications such as </a:t>
            </a:r>
            <a:r>
              <a:rPr lang="en-US" sz="1400" u="sng" dirty="0">
                <a:latin typeface="+mn-lt"/>
                <a:hlinkClick r:id="rId8" tooltip="Learn more about Geographic Information System from ScienceDirect's AI-generated Topic Pages"/>
              </a:rPr>
              <a:t>Geographic Information System</a:t>
            </a:r>
            <a:r>
              <a:rPr lang="en-US" sz="1400" dirty="0">
                <a:latin typeface="+mn-lt"/>
              </a:rPr>
              <a:t> (GIS) interfaces, calibration tools, visualization software, and other utility software systems to assist in the </a:t>
            </a:r>
            <a:r>
              <a:rPr lang="en-US" sz="1400" u="sng" dirty="0">
                <a:latin typeface="+mn-lt"/>
                <a:hlinkClick r:id="rId9" tooltip="Learn more about Data Preparation Process from ScienceDirect's AI-generated Topic Pages"/>
              </a:rPr>
              <a:t>data preparation process</a:t>
            </a:r>
            <a:r>
              <a:rPr lang="en-US" sz="1400" dirty="0">
                <a:latin typeface="+mn-lt"/>
              </a:rPr>
              <a:t> (e.g., </a:t>
            </a:r>
            <a:r>
              <a:rPr lang="en-US" sz="1400" u="sng" dirty="0">
                <a:latin typeface="+mn-lt"/>
                <a:hlinkClick r:id="rId10"/>
              </a:rPr>
              <a:t>Winchell et al., 2007</a:t>
            </a:r>
            <a:r>
              <a:rPr lang="en-US" sz="1400" dirty="0">
                <a:latin typeface="+mn-lt"/>
              </a:rPr>
              <a:t>). These data pre-processing steps must be repeated each time a new model is created to simulate a system. This introduces a number of challenges. From a pragmatic perspective, it is an inefficient use of scientists' time. Perhaps more importantly, it inhibits scientists’ ability to reproduce studies that have a significant computational modeling component (</a:t>
            </a:r>
            <a:r>
              <a:rPr lang="en-US" sz="1400" u="sng" dirty="0">
                <a:latin typeface="+mn-lt"/>
                <a:hlinkClick r:id="rId11"/>
              </a:rPr>
              <a:t>David et al., 2016</a:t>
            </a:r>
            <a:r>
              <a:rPr lang="en-US" sz="1400" dirty="0">
                <a:latin typeface="+mn-lt"/>
              </a:rPr>
              <a:t>, </a:t>
            </a:r>
            <a:r>
              <a:rPr lang="en-US" sz="1400" u="sng" dirty="0" err="1">
                <a:latin typeface="+mn-lt"/>
                <a:hlinkClick r:id="rId12"/>
              </a:rPr>
              <a:t>Essawy</a:t>
            </a:r>
            <a:r>
              <a:rPr lang="en-US" sz="1400" u="sng" dirty="0">
                <a:latin typeface="+mn-lt"/>
                <a:hlinkClick r:id="rId12"/>
              </a:rPr>
              <a:t> et al., 2016</a:t>
            </a:r>
            <a:r>
              <a:rPr lang="en-US" sz="1400" dirty="0">
                <a:latin typeface="+mn-lt"/>
              </a:rPr>
              <a:t>, </a:t>
            </a:r>
            <a:r>
              <a:rPr lang="en-US" sz="1400" u="sng" dirty="0">
                <a:latin typeface="+mn-lt"/>
                <a:hlinkClick r:id="rId13"/>
              </a:rPr>
              <a:t>Gil et al., 2016</a:t>
            </a:r>
            <a:r>
              <a:rPr lang="en-US" sz="1400" dirty="0">
                <a:latin typeface="+mn-lt"/>
              </a:rPr>
              <a:t>).				</a:t>
            </a:r>
          </a:p>
          <a:p>
            <a:pPr marL="76200" indent="0">
              <a:buNone/>
            </a:pPr>
            <a:r>
              <a:rPr lang="en-US" sz="1400" dirty="0">
                <a:latin typeface="+mn-lt"/>
              </a:rPr>
              <a:t>					                                               </a:t>
            </a:r>
            <a:r>
              <a:rPr lang="en-US" sz="1000" dirty="0">
                <a:latin typeface="+mn-lt"/>
              </a:rPr>
              <a:t>[191 words]</a:t>
            </a:r>
          </a:p>
          <a:p>
            <a:pPr marL="76200" indent="0">
              <a:buNone/>
            </a:pPr>
            <a:endParaRPr lang="en-US" sz="1000" dirty="0">
              <a:latin typeface="+mn-lt"/>
            </a:endParaRPr>
          </a:p>
          <a:p>
            <a:pPr marL="76200" indent="0">
              <a:buNone/>
            </a:pPr>
            <a:r>
              <a:rPr lang="en-US" sz="1000" dirty="0" err="1">
                <a:latin typeface="+mn-lt"/>
              </a:rPr>
              <a:t>Morsy</a:t>
            </a:r>
            <a:r>
              <a:rPr lang="en-US" sz="1000" dirty="0">
                <a:latin typeface="+mn-lt"/>
              </a:rPr>
              <a:t>, M. M., Goodall, J. L., </a:t>
            </a:r>
            <a:r>
              <a:rPr lang="en-US" sz="1000" dirty="0" err="1">
                <a:latin typeface="+mn-lt"/>
              </a:rPr>
              <a:t>Castronova</a:t>
            </a:r>
            <a:r>
              <a:rPr lang="en-US" sz="1000" dirty="0">
                <a:latin typeface="+mn-lt"/>
              </a:rPr>
              <a:t>, A. M., Dash, P., </a:t>
            </a:r>
            <a:r>
              <a:rPr lang="en-US" sz="1000" dirty="0" err="1">
                <a:latin typeface="+mn-lt"/>
              </a:rPr>
              <a:t>Merwade</a:t>
            </a:r>
            <a:r>
              <a:rPr lang="en-US" sz="1000" dirty="0">
                <a:latin typeface="+mn-lt"/>
              </a:rPr>
              <a:t>, V., Sadler, J. M., ... &amp; </a:t>
            </a:r>
            <a:r>
              <a:rPr lang="en-US" sz="1000" dirty="0" err="1">
                <a:latin typeface="+mn-lt"/>
              </a:rPr>
              <a:t>Tarboton</a:t>
            </a:r>
            <a:r>
              <a:rPr lang="en-US" sz="1000" dirty="0">
                <a:latin typeface="+mn-lt"/>
              </a:rPr>
              <a:t>, D. G. (2017). Design of a metadata framework for environmental models with an example hydrologic application in </a:t>
            </a:r>
            <a:r>
              <a:rPr lang="en-US" sz="1000" dirty="0" err="1">
                <a:latin typeface="+mn-lt"/>
              </a:rPr>
              <a:t>HydroShare</a:t>
            </a:r>
            <a:r>
              <a:rPr lang="en-US" sz="1000" dirty="0">
                <a:latin typeface="+mn-lt"/>
              </a:rPr>
              <a:t>. </a:t>
            </a:r>
            <a:r>
              <a:rPr lang="en-US" sz="1000" i="1" dirty="0">
                <a:latin typeface="+mn-lt"/>
              </a:rPr>
              <a:t>Environmental modelling &amp; software</a:t>
            </a:r>
            <a:r>
              <a:rPr lang="en-US" sz="1000" dirty="0">
                <a:latin typeface="+mn-lt"/>
              </a:rPr>
              <a:t>, </a:t>
            </a:r>
            <a:r>
              <a:rPr lang="en-US" sz="1000" i="1" dirty="0">
                <a:latin typeface="+mn-lt"/>
              </a:rPr>
              <a:t>93</a:t>
            </a:r>
            <a:r>
              <a:rPr lang="en-US" sz="1000" dirty="0">
                <a:latin typeface="+mn-lt"/>
              </a:rPr>
              <a:t>, 13-28.</a:t>
            </a:r>
          </a:p>
          <a:p>
            <a:pPr marL="76200" indent="0">
              <a:buNone/>
            </a:pPr>
            <a:endParaRPr lang="en-US" sz="1000" dirty="0">
              <a:latin typeface="+mn-lt"/>
            </a:endParaRPr>
          </a:p>
          <a:p>
            <a:pPr marL="76200" indent="0">
              <a:buNone/>
            </a:pPr>
            <a:endParaRPr lang="en-US" sz="1200" dirty="0">
              <a:latin typeface="+mn-lt"/>
            </a:endParaRPr>
          </a:p>
        </p:txBody>
      </p:sp>
    </p:spTree>
    <p:extLst>
      <p:ext uri="{BB962C8B-B14F-4D97-AF65-F5344CB8AC3E}">
        <p14:creationId xmlns:p14="http://schemas.microsoft.com/office/powerpoint/2010/main" val="1874814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FDDF-49CB-4E95-A638-A8C87594A907}"/>
              </a:ext>
            </a:extLst>
          </p:cNvPr>
          <p:cNvSpPr>
            <a:spLocks noGrp="1"/>
          </p:cNvSpPr>
          <p:nvPr>
            <p:ph type="title"/>
          </p:nvPr>
        </p:nvSpPr>
        <p:spPr>
          <a:xfrm>
            <a:off x="612636" y="42854"/>
            <a:ext cx="2546200" cy="635400"/>
          </a:xfrm>
        </p:spPr>
        <p:txBody>
          <a:bodyPr/>
          <a:lstStyle/>
          <a:p>
            <a:r>
              <a:rPr lang="en-US" dirty="0"/>
              <a:t>Condensed</a:t>
            </a:r>
          </a:p>
        </p:txBody>
      </p:sp>
      <p:sp>
        <p:nvSpPr>
          <p:cNvPr id="3" name="Text Placeholder 2">
            <a:extLst>
              <a:ext uri="{FF2B5EF4-FFF2-40B4-BE49-F238E27FC236}">
                <a16:creationId xmlns:a16="http://schemas.microsoft.com/office/drawing/2014/main" id="{FF13E384-7B5D-4800-887E-41F166E85419}"/>
              </a:ext>
            </a:extLst>
          </p:cNvPr>
          <p:cNvSpPr>
            <a:spLocks noGrp="1"/>
          </p:cNvSpPr>
          <p:nvPr>
            <p:ph type="body" idx="1"/>
          </p:nvPr>
        </p:nvSpPr>
        <p:spPr>
          <a:xfrm>
            <a:off x="612636" y="967246"/>
            <a:ext cx="7751246" cy="3498000"/>
          </a:xfrm>
        </p:spPr>
        <p:txBody>
          <a:bodyPr/>
          <a:lstStyle/>
          <a:p>
            <a:pPr marL="76200" indent="0">
              <a:buNone/>
            </a:pPr>
            <a:r>
              <a:rPr lang="en-US" sz="1400" dirty="0">
                <a:latin typeface="+mn-lt"/>
              </a:rPr>
              <a:t>Many types of environmental models exist, each tailored to address specific challenges in environmental science and </a:t>
            </a:r>
            <a:r>
              <a:rPr lang="en-US" sz="1400" u="sng" dirty="0">
                <a:latin typeface="+mn-lt"/>
                <a:hlinkClick r:id="rId3" tooltip="Learn more about Natural Resource Management from ScienceDirect's AI-generated Topic Pages"/>
              </a:rPr>
              <a:t>natural resource management</a:t>
            </a:r>
            <a:r>
              <a:rPr lang="en-US" sz="1400" dirty="0">
                <a:latin typeface="+mn-lt"/>
              </a:rPr>
              <a:t> (</a:t>
            </a:r>
            <a:r>
              <a:rPr lang="en-US" sz="1400" u="sng" dirty="0">
                <a:latin typeface="+mn-lt"/>
                <a:hlinkClick r:id="rId4"/>
              </a:rPr>
              <a:t>Singh and </a:t>
            </a:r>
            <a:r>
              <a:rPr lang="en-US" sz="1400" u="sng" dirty="0" err="1">
                <a:latin typeface="+mn-lt"/>
                <a:hlinkClick r:id="rId4"/>
              </a:rPr>
              <a:t>Woolhiser</a:t>
            </a:r>
            <a:r>
              <a:rPr lang="en-US" sz="1400" u="sng" dirty="0">
                <a:latin typeface="+mn-lt"/>
                <a:hlinkClick r:id="rId4"/>
              </a:rPr>
              <a:t>, 2002</a:t>
            </a:r>
            <a:r>
              <a:rPr lang="en-US" sz="1400" dirty="0">
                <a:latin typeface="+mn-lt"/>
              </a:rPr>
              <a:t>, </a:t>
            </a:r>
            <a:r>
              <a:rPr lang="en-US" sz="1400" u="sng" dirty="0">
                <a:latin typeface="+mn-lt"/>
                <a:hlinkClick r:id="rId5"/>
              </a:rPr>
              <a:t>Singh et al., 2006</a:t>
            </a:r>
            <a:r>
              <a:rPr lang="en-US" sz="1400" dirty="0">
                <a:latin typeface="+mn-lt"/>
              </a:rPr>
              <a:t>). These models have grown in complexity, simulating increasingly detailed processes within environmental systems. When scientists and engineers use models, they must devote significant effort to collect data, construct model inputs, and calibrate and validate model parameters. Many environmental models also require sophisticated </a:t>
            </a:r>
            <a:r>
              <a:rPr lang="en-US" sz="1400" u="sng" dirty="0">
                <a:latin typeface="+mn-lt"/>
                <a:hlinkClick r:id="rId6" tooltip="Learn more about Data Preprocessing from ScienceDirect's AI-generated Topic Pages"/>
              </a:rPr>
              <a:t>data pre-processing</a:t>
            </a:r>
            <a:r>
              <a:rPr lang="en-US" sz="1400" dirty="0">
                <a:latin typeface="+mn-lt"/>
              </a:rPr>
              <a:t> routines, often with many manual steps (e.g., </a:t>
            </a:r>
            <a:r>
              <a:rPr lang="en-US" sz="1400" u="sng" dirty="0" err="1">
                <a:latin typeface="+mn-lt"/>
                <a:hlinkClick r:id="rId7"/>
              </a:rPr>
              <a:t>Billah</a:t>
            </a:r>
            <a:r>
              <a:rPr lang="en-US" sz="1400" u="sng" dirty="0">
                <a:latin typeface="+mn-lt"/>
                <a:hlinkClick r:id="rId7"/>
              </a:rPr>
              <a:t> et al., 2016</a:t>
            </a:r>
            <a:r>
              <a:rPr lang="en-US" sz="1400" dirty="0">
                <a:latin typeface="+mn-lt"/>
              </a:rPr>
              <a:t>). For this reason, many models come with supporting applications to assist in the </a:t>
            </a:r>
            <a:r>
              <a:rPr lang="en-US" sz="1400" u="sng" dirty="0">
                <a:latin typeface="+mn-lt"/>
                <a:hlinkClick r:id="rId8" tooltip="Learn more about Data Preparation Process from ScienceDirect's AI-generated Topic Pages"/>
              </a:rPr>
              <a:t>data preparation process</a:t>
            </a:r>
            <a:r>
              <a:rPr lang="en-US" sz="1400" u="sng" dirty="0">
                <a:latin typeface="+mn-lt"/>
              </a:rPr>
              <a:t> </a:t>
            </a:r>
            <a:r>
              <a:rPr lang="en-US" sz="1400" dirty="0">
                <a:latin typeface="+mn-lt"/>
              </a:rPr>
              <a:t>(e.g. </a:t>
            </a:r>
            <a:r>
              <a:rPr lang="en-US" sz="1400" u="sng" dirty="0">
                <a:latin typeface="+mn-lt"/>
                <a:hlinkClick r:id="rId9" tooltip="Learn more about Geographic Information System from ScienceDirect's AI-generated Topic Pages"/>
              </a:rPr>
              <a:t>Geographic Information System</a:t>
            </a:r>
            <a:r>
              <a:rPr lang="en-US" sz="1400" dirty="0">
                <a:latin typeface="+mn-lt"/>
              </a:rPr>
              <a:t> (GIS) interfaces, calibration tools, visualization software, and other utility software systems) (</a:t>
            </a:r>
            <a:r>
              <a:rPr lang="en-US" sz="1400" u="sng" dirty="0">
                <a:latin typeface="+mn-lt"/>
                <a:hlinkClick r:id="rId10"/>
              </a:rPr>
              <a:t>Winchell et al., 2007</a:t>
            </a:r>
            <a:r>
              <a:rPr lang="en-US" sz="1400" dirty="0">
                <a:latin typeface="+mn-lt"/>
              </a:rPr>
              <a:t>). These data pre-processing steps introduce a number of challenges, and pre-processing has become an inefficient use of scientists' time. Perhaps more importantly, the complexity of current pre-processing protocols inhibits scientists’ ability to reproduce studies that have a significant computational modeling component (</a:t>
            </a:r>
            <a:r>
              <a:rPr lang="en-US" sz="1400" u="sng" dirty="0">
                <a:latin typeface="+mn-lt"/>
                <a:hlinkClick r:id="rId11"/>
              </a:rPr>
              <a:t>David et al., 2016</a:t>
            </a:r>
            <a:r>
              <a:rPr lang="en-US" sz="1400" dirty="0">
                <a:latin typeface="+mn-lt"/>
              </a:rPr>
              <a:t>, </a:t>
            </a:r>
            <a:r>
              <a:rPr lang="en-US" sz="1400" u="sng" dirty="0" err="1">
                <a:latin typeface="+mn-lt"/>
                <a:hlinkClick r:id="rId12"/>
              </a:rPr>
              <a:t>Essawy</a:t>
            </a:r>
            <a:r>
              <a:rPr lang="en-US" sz="1400" u="sng" dirty="0">
                <a:latin typeface="+mn-lt"/>
                <a:hlinkClick r:id="rId12"/>
              </a:rPr>
              <a:t> et al., 2016</a:t>
            </a:r>
            <a:r>
              <a:rPr lang="en-US" sz="1400" dirty="0">
                <a:latin typeface="+mn-lt"/>
              </a:rPr>
              <a:t>, </a:t>
            </a:r>
            <a:r>
              <a:rPr lang="en-US" sz="1400" u="sng" dirty="0">
                <a:latin typeface="+mn-lt"/>
                <a:hlinkClick r:id="rId13"/>
              </a:rPr>
              <a:t>Gil et al., 2016</a:t>
            </a:r>
            <a:r>
              <a:rPr lang="en-US" sz="1400" dirty="0">
                <a:latin typeface="+mn-lt"/>
              </a:rPr>
              <a:t>).				</a:t>
            </a:r>
          </a:p>
          <a:p>
            <a:pPr marL="76200" indent="0">
              <a:buNone/>
            </a:pPr>
            <a:r>
              <a:rPr lang="en-US" sz="1400" dirty="0">
                <a:latin typeface="+mn-lt"/>
              </a:rPr>
              <a:t>						         </a:t>
            </a:r>
            <a:r>
              <a:rPr lang="en-US" sz="1000" dirty="0">
                <a:latin typeface="+mn-lt"/>
              </a:rPr>
              <a:t>[170 words] [~11% reduction]</a:t>
            </a:r>
          </a:p>
          <a:p>
            <a:pPr marL="76200" indent="0">
              <a:buNone/>
            </a:pPr>
            <a:endParaRPr lang="en-US" sz="1000" dirty="0">
              <a:latin typeface="+mn-lt"/>
            </a:endParaRPr>
          </a:p>
          <a:p>
            <a:pPr marL="76200" indent="0">
              <a:buNone/>
            </a:pPr>
            <a:endParaRPr lang="en-US" sz="1000" dirty="0">
              <a:latin typeface="+mn-lt"/>
            </a:endParaRPr>
          </a:p>
          <a:p>
            <a:pPr marL="76200" indent="0">
              <a:buNone/>
            </a:pPr>
            <a:r>
              <a:rPr lang="en-US" sz="1000" dirty="0" err="1">
                <a:latin typeface="+mn-lt"/>
              </a:rPr>
              <a:t>Morsy</a:t>
            </a:r>
            <a:r>
              <a:rPr lang="en-US" sz="1000" dirty="0">
                <a:latin typeface="+mn-lt"/>
              </a:rPr>
              <a:t>, M. M., Goodall, J. L., </a:t>
            </a:r>
            <a:r>
              <a:rPr lang="en-US" sz="1000" dirty="0" err="1">
                <a:latin typeface="+mn-lt"/>
              </a:rPr>
              <a:t>Castronova</a:t>
            </a:r>
            <a:r>
              <a:rPr lang="en-US" sz="1000" dirty="0">
                <a:latin typeface="+mn-lt"/>
              </a:rPr>
              <a:t>, A. M., Dash, P., </a:t>
            </a:r>
            <a:r>
              <a:rPr lang="en-US" sz="1000" dirty="0" err="1">
                <a:latin typeface="+mn-lt"/>
              </a:rPr>
              <a:t>Merwade</a:t>
            </a:r>
            <a:r>
              <a:rPr lang="en-US" sz="1000" dirty="0">
                <a:latin typeface="+mn-lt"/>
              </a:rPr>
              <a:t>, V., Sadler, J. M., ... &amp; </a:t>
            </a:r>
            <a:r>
              <a:rPr lang="en-US" sz="1000" dirty="0" err="1">
                <a:latin typeface="+mn-lt"/>
              </a:rPr>
              <a:t>Tarboton</a:t>
            </a:r>
            <a:r>
              <a:rPr lang="en-US" sz="1000" dirty="0">
                <a:latin typeface="+mn-lt"/>
              </a:rPr>
              <a:t>, D. G. (2017). Design of a metadata framework for environmental models with an example hydrologic application in </a:t>
            </a:r>
            <a:r>
              <a:rPr lang="en-US" sz="1000" dirty="0" err="1">
                <a:latin typeface="+mn-lt"/>
              </a:rPr>
              <a:t>HydroShare</a:t>
            </a:r>
            <a:r>
              <a:rPr lang="en-US" sz="1000" dirty="0">
                <a:latin typeface="+mn-lt"/>
              </a:rPr>
              <a:t>. </a:t>
            </a:r>
            <a:r>
              <a:rPr lang="en-US" sz="1000" i="1" dirty="0">
                <a:latin typeface="+mn-lt"/>
              </a:rPr>
              <a:t>Environmental modelling &amp; software</a:t>
            </a:r>
            <a:r>
              <a:rPr lang="en-US" sz="1000" dirty="0">
                <a:latin typeface="+mn-lt"/>
              </a:rPr>
              <a:t>, </a:t>
            </a:r>
            <a:r>
              <a:rPr lang="en-US" sz="1000" i="1" dirty="0">
                <a:latin typeface="+mn-lt"/>
              </a:rPr>
              <a:t>93</a:t>
            </a:r>
            <a:r>
              <a:rPr lang="en-US" sz="1000" dirty="0">
                <a:latin typeface="+mn-lt"/>
              </a:rPr>
              <a:t>, 13-28.</a:t>
            </a:r>
          </a:p>
          <a:p>
            <a:pPr marL="76200" indent="0">
              <a:buNone/>
            </a:pPr>
            <a:endParaRPr lang="en-US" sz="1000" dirty="0">
              <a:latin typeface="+mn-lt"/>
            </a:endParaRPr>
          </a:p>
          <a:p>
            <a:pPr marL="76200" indent="0">
              <a:buNone/>
            </a:pPr>
            <a:endParaRPr lang="en-US" sz="1200" dirty="0">
              <a:latin typeface="+mn-lt"/>
            </a:endParaRPr>
          </a:p>
        </p:txBody>
      </p:sp>
    </p:spTree>
    <p:extLst>
      <p:ext uri="{BB962C8B-B14F-4D97-AF65-F5344CB8AC3E}">
        <p14:creationId xmlns:p14="http://schemas.microsoft.com/office/powerpoint/2010/main" val="4075568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9F7D24-52B9-4D5F-AF70-D2BC62C68880}"/>
              </a:ext>
            </a:extLst>
          </p:cNvPr>
          <p:cNvSpPr>
            <a:spLocks noGrp="1"/>
          </p:cNvSpPr>
          <p:nvPr>
            <p:ph type="title"/>
          </p:nvPr>
        </p:nvSpPr>
        <p:spPr>
          <a:xfrm>
            <a:off x="612636" y="42854"/>
            <a:ext cx="5692914" cy="635400"/>
          </a:xfrm>
        </p:spPr>
        <p:txBody>
          <a:bodyPr/>
          <a:lstStyle/>
          <a:p>
            <a:r>
              <a:rPr lang="en-US" dirty="0"/>
              <a:t>Condensed with Markup</a:t>
            </a:r>
          </a:p>
        </p:txBody>
      </p:sp>
      <p:sp>
        <p:nvSpPr>
          <p:cNvPr id="7" name="TextBox 6">
            <a:extLst>
              <a:ext uri="{FF2B5EF4-FFF2-40B4-BE49-F238E27FC236}">
                <a16:creationId xmlns:a16="http://schemas.microsoft.com/office/drawing/2014/main" id="{AC65E4CB-09E5-4E35-B9F0-78B234877556}"/>
              </a:ext>
            </a:extLst>
          </p:cNvPr>
          <p:cNvSpPr txBox="1"/>
          <p:nvPr/>
        </p:nvSpPr>
        <p:spPr>
          <a:xfrm>
            <a:off x="438150" y="1142495"/>
            <a:ext cx="8162925" cy="3600955"/>
          </a:xfrm>
          <a:prstGeom prst="rect">
            <a:avLst/>
          </a:prstGeom>
          <a:noFill/>
          <a:ln>
            <a:noFill/>
          </a:ln>
        </p:spPr>
        <p:txBody>
          <a:bodyPr spcFirstLastPara="1" wrap="square" lIns="91425" tIns="91425" rIns="91425" bIns="91425" rtlCol="0" anchor="b" anchorCtr="0">
            <a:spAutoFit/>
          </a:bodyPr>
          <a:lstStyle/>
          <a:p>
            <a:r>
              <a:rPr lang="en-US" sz="1200" b="1" dirty="0">
                <a:solidFill>
                  <a:schemeClr val="tx1"/>
                </a:solidFill>
                <a:latin typeface="+mn-lt"/>
              </a:rPr>
              <a:t>Many types </a:t>
            </a:r>
            <a:r>
              <a:rPr lang="en-US" sz="1200" strike="sngStrike" dirty="0">
                <a:latin typeface="+mn-lt"/>
              </a:rPr>
              <a:t>A large variety</a:t>
            </a:r>
            <a:r>
              <a:rPr lang="en-US" sz="1200" dirty="0">
                <a:latin typeface="+mn-lt"/>
              </a:rPr>
              <a:t> of environmental models exist</a:t>
            </a:r>
            <a:r>
              <a:rPr lang="en-US" sz="1200" strike="sngStrike" dirty="0">
                <a:latin typeface="+mn-lt"/>
              </a:rPr>
              <a:t>s</a:t>
            </a:r>
            <a:r>
              <a:rPr lang="en-US" sz="1200" dirty="0">
                <a:latin typeface="+mn-lt"/>
              </a:rPr>
              <a:t>, </a:t>
            </a:r>
            <a:r>
              <a:rPr lang="en-US" sz="1200" strike="sngStrike" dirty="0">
                <a:latin typeface="+mn-lt"/>
              </a:rPr>
              <a:t>with</a:t>
            </a:r>
            <a:r>
              <a:rPr lang="en-US" sz="1200" dirty="0">
                <a:latin typeface="+mn-lt"/>
              </a:rPr>
              <a:t> each </a:t>
            </a:r>
            <a:r>
              <a:rPr lang="en-US" sz="1200" strike="sngStrike" dirty="0">
                <a:latin typeface="+mn-lt"/>
              </a:rPr>
              <a:t>model</a:t>
            </a:r>
            <a:r>
              <a:rPr lang="en-US" sz="1200" dirty="0">
                <a:latin typeface="+mn-lt"/>
              </a:rPr>
              <a:t> tailored to address specific challenges related to environmental science and </a:t>
            </a:r>
            <a:r>
              <a:rPr lang="en-US" sz="1200" u="sng" dirty="0">
                <a:latin typeface="+mn-lt"/>
                <a:hlinkClick r:id="rId3" tooltip="Learn more about Natural Resource Management from ScienceDirect's AI-generated Topic Pages"/>
              </a:rPr>
              <a:t>natural resource management</a:t>
            </a:r>
            <a:r>
              <a:rPr lang="en-US" sz="1200" dirty="0">
                <a:latin typeface="+mn-lt"/>
              </a:rPr>
              <a:t> (</a:t>
            </a:r>
            <a:r>
              <a:rPr lang="en-US" sz="1200" u="sng" dirty="0">
                <a:latin typeface="+mn-lt"/>
                <a:hlinkClick r:id="rId4"/>
              </a:rPr>
              <a:t>Singh and </a:t>
            </a:r>
            <a:r>
              <a:rPr lang="en-US" sz="1200" u="sng" dirty="0" err="1">
                <a:latin typeface="+mn-lt"/>
                <a:hlinkClick r:id="rId4"/>
              </a:rPr>
              <a:t>Woolhiser</a:t>
            </a:r>
            <a:r>
              <a:rPr lang="en-US" sz="1200" u="sng" dirty="0">
                <a:latin typeface="+mn-lt"/>
                <a:hlinkClick r:id="rId4"/>
              </a:rPr>
              <a:t>, 2002</a:t>
            </a:r>
            <a:r>
              <a:rPr lang="en-US" sz="1200" dirty="0">
                <a:latin typeface="+mn-lt"/>
              </a:rPr>
              <a:t>, </a:t>
            </a:r>
            <a:r>
              <a:rPr lang="en-US" sz="1200" u="sng" dirty="0">
                <a:latin typeface="+mn-lt"/>
                <a:hlinkClick r:id="rId5"/>
              </a:rPr>
              <a:t>Singh et al., 2006</a:t>
            </a:r>
            <a:r>
              <a:rPr lang="en-US" sz="1200" dirty="0">
                <a:latin typeface="+mn-lt"/>
              </a:rPr>
              <a:t>). These models have grown in complexity, </a:t>
            </a:r>
            <a:r>
              <a:rPr lang="en-US" sz="1200" strike="sngStrike" dirty="0">
                <a:latin typeface="+mn-lt"/>
              </a:rPr>
              <a:t>with many </a:t>
            </a:r>
            <a:r>
              <a:rPr lang="en-US" sz="1200" dirty="0">
                <a:latin typeface="+mn-lt"/>
              </a:rPr>
              <a:t>simulating increasingly detailed processes occurring within environmental systems. When scientists and engineers use models, they must devote significant effort to collect data, construct model inputs, and calibrate and validate model parameters. Many environmental models also require sophisticated </a:t>
            </a:r>
            <a:r>
              <a:rPr lang="en-US" sz="1200" u="sng" dirty="0">
                <a:latin typeface="+mn-lt"/>
                <a:hlinkClick r:id="rId6" tooltip="Learn more about Data Preprocessing from ScienceDirect's AI-generated Topic Pages"/>
              </a:rPr>
              <a:t>data pre-processing</a:t>
            </a:r>
            <a:r>
              <a:rPr lang="en-US" sz="1200" dirty="0">
                <a:latin typeface="+mn-lt"/>
              </a:rPr>
              <a:t> routines, often with many manual steps (e.g., </a:t>
            </a:r>
            <a:r>
              <a:rPr lang="en-US" sz="1200" u="sng" dirty="0" err="1">
                <a:latin typeface="+mn-lt"/>
                <a:hlinkClick r:id="rId7"/>
              </a:rPr>
              <a:t>Billah</a:t>
            </a:r>
            <a:r>
              <a:rPr lang="en-US" sz="1200" u="sng" dirty="0">
                <a:latin typeface="+mn-lt"/>
                <a:hlinkClick r:id="rId7"/>
              </a:rPr>
              <a:t> et al., 2016</a:t>
            </a:r>
            <a:r>
              <a:rPr lang="en-US" sz="1200" dirty="0">
                <a:latin typeface="+mn-lt"/>
              </a:rPr>
              <a:t>). For this reason, many models come with supporting applications </a:t>
            </a:r>
            <a:r>
              <a:rPr lang="en-US" sz="1200" b="1" dirty="0">
                <a:solidFill>
                  <a:schemeClr val="tx1"/>
                </a:solidFill>
                <a:latin typeface="+mn-lt"/>
              </a:rPr>
              <a:t>^</a:t>
            </a:r>
            <a:r>
              <a:rPr lang="en-US" sz="1200" strike="sngStrike" dirty="0">
                <a:latin typeface="+mn-lt"/>
              </a:rPr>
              <a:t>such as</a:t>
            </a:r>
            <a:r>
              <a:rPr lang="en-US" sz="1200" b="1" dirty="0">
                <a:solidFill>
                  <a:schemeClr val="tx1"/>
                </a:solidFill>
                <a:latin typeface="+mn-lt"/>
              </a:rPr>
              <a:t> (</a:t>
            </a:r>
            <a:r>
              <a:rPr lang="en-US" sz="1200" u="sng" dirty="0">
                <a:latin typeface="+mn-lt"/>
                <a:hlinkClick r:id="rId8" tooltip="Learn more about Geographic Information System from ScienceDirect's AI-generated Topic Pages"/>
              </a:rPr>
              <a:t>Geographic Information System</a:t>
            </a:r>
            <a:r>
              <a:rPr lang="en-US" sz="1200" dirty="0">
                <a:latin typeface="+mn-lt"/>
              </a:rPr>
              <a:t> (GIS) interfaces, calibration tools, visualization software, and other utility software systems</a:t>
            </a:r>
            <a:r>
              <a:rPr lang="en-US" sz="1200" b="1" dirty="0">
                <a:solidFill>
                  <a:schemeClr val="tx1"/>
                </a:solidFill>
                <a:latin typeface="+mn-lt"/>
              </a:rPr>
              <a:t>)</a:t>
            </a:r>
            <a:r>
              <a:rPr lang="en-US" sz="1200" dirty="0">
                <a:latin typeface="+mn-lt"/>
              </a:rPr>
              <a:t> *to assist in the </a:t>
            </a:r>
            <a:r>
              <a:rPr lang="en-US" sz="1200" u="sng" dirty="0">
                <a:latin typeface="+mn-lt"/>
                <a:hlinkClick r:id="rId9" tooltip="Learn more about Data Preparation Process from ScienceDirect's AI-generated Topic Pages"/>
              </a:rPr>
              <a:t>data preparation process</a:t>
            </a:r>
            <a:r>
              <a:rPr lang="en-US" sz="1200" u="sng" dirty="0">
                <a:latin typeface="+mn-lt"/>
              </a:rPr>
              <a:t>*</a:t>
            </a:r>
            <a:r>
              <a:rPr lang="en-US" sz="1200" dirty="0">
                <a:latin typeface="+mn-lt"/>
              </a:rPr>
              <a:t> (</a:t>
            </a:r>
            <a:r>
              <a:rPr lang="en-US" sz="1200" strike="sngStrike" dirty="0">
                <a:latin typeface="+mn-lt"/>
              </a:rPr>
              <a:t>e.g., </a:t>
            </a:r>
            <a:r>
              <a:rPr lang="en-US" sz="1200" u="sng" dirty="0">
                <a:latin typeface="+mn-lt"/>
                <a:hlinkClick r:id="rId10"/>
              </a:rPr>
              <a:t>Winchell et al., 2007</a:t>
            </a:r>
            <a:r>
              <a:rPr lang="en-US" sz="1200" dirty="0">
                <a:latin typeface="+mn-lt"/>
              </a:rPr>
              <a:t>). </a:t>
            </a:r>
            <a:r>
              <a:rPr lang="en-US" sz="1200" strike="sngStrike" dirty="0">
                <a:latin typeface="+mn-lt"/>
              </a:rPr>
              <a:t>These data pre-processing steps must be repeated each time a new model is created to simulate a system. This </a:t>
            </a:r>
            <a:r>
              <a:rPr lang="en-US" sz="1200" b="1" dirty="0">
                <a:solidFill>
                  <a:schemeClr val="tx1"/>
                </a:solidFill>
                <a:latin typeface="+mn-lt"/>
              </a:rPr>
              <a:t>These data preprocessing steps </a:t>
            </a:r>
            <a:r>
              <a:rPr lang="en-US" sz="1200" dirty="0">
                <a:latin typeface="+mn-lt"/>
              </a:rPr>
              <a:t>introduce</a:t>
            </a:r>
            <a:r>
              <a:rPr lang="en-US" sz="1200" strike="sngStrike" dirty="0">
                <a:latin typeface="+mn-lt"/>
              </a:rPr>
              <a:t>s</a:t>
            </a:r>
            <a:r>
              <a:rPr lang="en-US" sz="1200" dirty="0">
                <a:latin typeface="+mn-lt"/>
              </a:rPr>
              <a:t> a number of challenges</a:t>
            </a:r>
            <a:r>
              <a:rPr lang="en-US" sz="1200" strike="sngStrike" dirty="0">
                <a:latin typeface="+mn-lt"/>
              </a:rPr>
              <a:t>. From a pragmatic perspective, it is</a:t>
            </a:r>
            <a:r>
              <a:rPr lang="en-US" sz="1200" b="1" dirty="0">
                <a:solidFill>
                  <a:schemeClr val="tx1"/>
                </a:solidFill>
                <a:latin typeface="+mn-lt"/>
              </a:rPr>
              <a:t> , and pre-processing has become </a:t>
            </a:r>
            <a:r>
              <a:rPr lang="en-US" sz="1200" dirty="0">
                <a:latin typeface="+mn-lt"/>
              </a:rPr>
              <a:t>an inefficient use of scientists' time. Perhaps more importantly, </a:t>
            </a:r>
            <a:r>
              <a:rPr lang="en-US" sz="1200" strike="sngStrike" dirty="0">
                <a:latin typeface="+mn-lt"/>
              </a:rPr>
              <a:t>it</a:t>
            </a:r>
            <a:r>
              <a:rPr lang="en-US" sz="1200" dirty="0">
                <a:latin typeface="+mn-lt"/>
              </a:rPr>
              <a:t> </a:t>
            </a:r>
            <a:r>
              <a:rPr lang="en-US" sz="1200" b="1" dirty="0">
                <a:solidFill>
                  <a:schemeClr val="tx1"/>
                </a:solidFill>
                <a:latin typeface="+mn-lt"/>
              </a:rPr>
              <a:t>the complexity of current pre-processing protocols </a:t>
            </a:r>
            <a:r>
              <a:rPr lang="en-US" sz="1200" dirty="0">
                <a:latin typeface="+mn-lt"/>
              </a:rPr>
              <a:t>inhibits scientists’ ability to reproduce studies that have a significant computational modeling component (</a:t>
            </a:r>
            <a:r>
              <a:rPr lang="en-US" sz="1200" u="sng" dirty="0">
                <a:latin typeface="+mn-lt"/>
                <a:hlinkClick r:id="rId11"/>
              </a:rPr>
              <a:t>David et al., 2016</a:t>
            </a:r>
            <a:r>
              <a:rPr lang="en-US" sz="1200" dirty="0">
                <a:latin typeface="+mn-lt"/>
              </a:rPr>
              <a:t>, </a:t>
            </a:r>
            <a:r>
              <a:rPr lang="en-US" sz="1200" u="sng" dirty="0" err="1">
                <a:latin typeface="+mn-lt"/>
                <a:hlinkClick r:id="rId12"/>
              </a:rPr>
              <a:t>Essawy</a:t>
            </a:r>
            <a:r>
              <a:rPr lang="en-US" sz="1200" u="sng" dirty="0">
                <a:latin typeface="+mn-lt"/>
                <a:hlinkClick r:id="rId12"/>
              </a:rPr>
              <a:t> et al., 2016</a:t>
            </a:r>
            <a:r>
              <a:rPr lang="en-US" sz="1200" dirty="0">
                <a:latin typeface="+mn-lt"/>
              </a:rPr>
              <a:t>, </a:t>
            </a:r>
            <a:r>
              <a:rPr lang="en-US" sz="1200" u="sng" dirty="0">
                <a:latin typeface="+mn-lt"/>
                <a:hlinkClick r:id="rId13"/>
              </a:rPr>
              <a:t>Gil et al., 2016</a:t>
            </a:r>
            <a:r>
              <a:rPr lang="en-US" sz="1200" dirty="0">
                <a:latin typeface="+mn-lt"/>
              </a:rPr>
              <a:t>).	</a:t>
            </a:r>
          </a:p>
          <a:p>
            <a:endParaRPr lang="en-US" sz="1200" dirty="0">
              <a:solidFill>
                <a:schemeClr val="tx1"/>
              </a:solidFill>
              <a:latin typeface="+mn-lt"/>
            </a:endParaRPr>
          </a:p>
          <a:p>
            <a:r>
              <a:rPr lang="en-US" sz="1200" dirty="0">
                <a:solidFill>
                  <a:schemeClr val="tx1"/>
                </a:solidFill>
                <a:latin typeface="+mn-lt"/>
              </a:rPr>
              <a:t>[? Do we need the “for this reason…” sentence? Does it go here?] </a:t>
            </a:r>
            <a:r>
              <a:rPr lang="en-US" sz="1200" dirty="0">
                <a:latin typeface="+mn-lt"/>
              </a:rPr>
              <a:t>	                                               [170 words]</a:t>
            </a:r>
          </a:p>
          <a:p>
            <a:endParaRPr lang="en-US" sz="1200" dirty="0">
              <a:latin typeface="+mn-lt"/>
            </a:endParaRPr>
          </a:p>
          <a:p>
            <a:endParaRPr lang="en-US" sz="1200" dirty="0">
              <a:latin typeface="+mn-lt"/>
            </a:endParaRPr>
          </a:p>
          <a:p>
            <a:r>
              <a:rPr lang="en-US" sz="900" dirty="0" err="1">
                <a:latin typeface="+mn-lt"/>
              </a:rPr>
              <a:t>Morsy</a:t>
            </a:r>
            <a:r>
              <a:rPr lang="en-US" sz="900" dirty="0">
                <a:latin typeface="+mn-lt"/>
              </a:rPr>
              <a:t>, M. M., Goodall, J. L., </a:t>
            </a:r>
            <a:r>
              <a:rPr lang="en-US" sz="900" dirty="0" err="1">
                <a:latin typeface="+mn-lt"/>
              </a:rPr>
              <a:t>Castronova</a:t>
            </a:r>
            <a:r>
              <a:rPr lang="en-US" sz="900" dirty="0">
                <a:latin typeface="+mn-lt"/>
              </a:rPr>
              <a:t>, A. M., Dash, P., </a:t>
            </a:r>
            <a:r>
              <a:rPr lang="en-US" sz="900" dirty="0" err="1">
                <a:latin typeface="+mn-lt"/>
              </a:rPr>
              <a:t>Merwade</a:t>
            </a:r>
            <a:r>
              <a:rPr lang="en-US" sz="900" dirty="0">
                <a:latin typeface="+mn-lt"/>
              </a:rPr>
              <a:t>, V., Sadler, J. M., ... &amp; </a:t>
            </a:r>
            <a:r>
              <a:rPr lang="en-US" sz="900" dirty="0" err="1">
                <a:latin typeface="+mn-lt"/>
              </a:rPr>
              <a:t>Tarboton</a:t>
            </a:r>
            <a:r>
              <a:rPr lang="en-US" sz="900" dirty="0">
                <a:latin typeface="+mn-lt"/>
              </a:rPr>
              <a:t>, D. G. (2017). Design of a metadata framework for environmental models with an example hydrologic application in </a:t>
            </a:r>
            <a:r>
              <a:rPr lang="en-US" sz="900" dirty="0" err="1">
                <a:latin typeface="+mn-lt"/>
              </a:rPr>
              <a:t>HydroShare</a:t>
            </a:r>
            <a:r>
              <a:rPr lang="en-US" sz="900" dirty="0">
                <a:latin typeface="+mn-lt"/>
              </a:rPr>
              <a:t>. </a:t>
            </a:r>
            <a:r>
              <a:rPr lang="en-US" sz="900" i="1" dirty="0">
                <a:latin typeface="+mn-lt"/>
              </a:rPr>
              <a:t>Environmental modelling &amp; software</a:t>
            </a:r>
            <a:r>
              <a:rPr lang="en-US" sz="900" dirty="0">
                <a:latin typeface="+mn-lt"/>
              </a:rPr>
              <a:t>, </a:t>
            </a:r>
            <a:r>
              <a:rPr lang="en-US" sz="900" i="1" dirty="0">
                <a:latin typeface="+mn-lt"/>
              </a:rPr>
              <a:t>93</a:t>
            </a:r>
            <a:r>
              <a:rPr lang="en-US" sz="900" dirty="0">
                <a:latin typeface="+mn-lt"/>
              </a:rPr>
              <a:t>, 13-28.</a:t>
            </a:r>
          </a:p>
        </p:txBody>
      </p:sp>
    </p:spTree>
    <p:extLst>
      <p:ext uri="{BB962C8B-B14F-4D97-AF65-F5344CB8AC3E}">
        <p14:creationId xmlns:p14="http://schemas.microsoft.com/office/powerpoint/2010/main" val="2250884534"/>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8697</TotalTime>
  <Words>10622</Words>
  <Application>Microsoft Office PowerPoint</Application>
  <PresentationFormat>On-screen Show (16:9)</PresentationFormat>
  <Paragraphs>795</Paragraphs>
  <Slides>97</Slides>
  <Notes>97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97</vt:i4>
      </vt:variant>
    </vt:vector>
  </HeadingPairs>
  <TitlesOfParts>
    <vt:vector size="111" baseType="lpstr">
      <vt:lpstr>Comic Sans MS</vt:lpstr>
      <vt:lpstr>ITC Franklin Gothic Std Demi Condensed</vt:lpstr>
      <vt:lpstr>Arial Black</vt:lpstr>
      <vt:lpstr>Bodoni</vt:lpstr>
      <vt:lpstr>Courier New</vt:lpstr>
      <vt:lpstr>Wingdings</vt:lpstr>
      <vt:lpstr>Harlow Solid Italic</vt:lpstr>
      <vt:lpstr>Times New Roman</vt:lpstr>
      <vt:lpstr>Batang</vt:lpstr>
      <vt:lpstr>Raleway</vt:lpstr>
      <vt:lpstr>Franklin Gothic</vt:lpstr>
      <vt:lpstr>Arial</vt:lpstr>
      <vt:lpstr>Lato</vt:lpstr>
      <vt:lpstr>Swiss</vt:lpstr>
      <vt:lpstr>PowerPoint Presentation</vt:lpstr>
      <vt:lpstr>Overview</vt:lpstr>
      <vt:lpstr>Principles</vt:lpstr>
      <vt:lpstr>PowerPoint Presentation</vt:lpstr>
      <vt:lpstr>Picture Your Imaginary Reader</vt:lpstr>
      <vt:lpstr>PowerPoint Presentation</vt:lpstr>
      <vt:lpstr>What do we need from a good paragraph?</vt:lpstr>
      <vt:lpstr>Common Paragraph Troubles</vt:lpstr>
      <vt:lpstr>Tips and Tricks for Revising Your Own Writing</vt:lpstr>
      <vt:lpstr>Structure</vt:lpstr>
      <vt:lpstr>What is a Paragraph? </vt:lpstr>
      <vt:lpstr>Principles</vt:lpstr>
      <vt:lpstr>Principles</vt:lpstr>
      <vt:lpstr>Topic Sentences or “Setup”</vt:lpstr>
      <vt:lpstr>Principles</vt:lpstr>
      <vt:lpstr>Principles</vt:lpstr>
      <vt:lpstr>The Middle: Pattern of Organization </vt:lpstr>
      <vt:lpstr>Another Arrangement</vt:lpstr>
      <vt:lpstr>Concluding Sentences: Not Transitions</vt:lpstr>
      <vt:lpstr>Concluding Sentences</vt:lpstr>
      <vt:lpstr>Detangle Topic/Concluding Sentences to Improve Clarity</vt:lpstr>
      <vt:lpstr>Principles</vt:lpstr>
      <vt:lpstr>Cohesion</vt:lpstr>
      <vt:lpstr>Cohesion</vt:lpstr>
      <vt:lpstr>Parallelism: Keep Your Pattern Consistent</vt:lpstr>
      <vt:lpstr>Parallelism: Topic Order</vt:lpstr>
      <vt:lpstr>Parallelism and Sentences</vt:lpstr>
      <vt:lpstr>Parallelism: keep your subject consistent </vt:lpstr>
      <vt:lpstr>Move from Familiar to New Info Within &amp; Across Sentences</vt:lpstr>
      <vt:lpstr>Example Paragraph</vt:lpstr>
      <vt:lpstr>Example Paragraph</vt:lpstr>
      <vt:lpstr>Known Info vs. New Info?</vt:lpstr>
      <vt:lpstr>Example Paragraph</vt:lpstr>
      <vt:lpstr>Word Location</vt:lpstr>
      <vt:lpstr>Word Location </vt:lpstr>
      <vt:lpstr>Word Location </vt:lpstr>
      <vt:lpstr>PowerPoint Presentation</vt:lpstr>
      <vt:lpstr>PowerPoint Presentation</vt:lpstr>
      <vt:lpstr>PowerPoint Presentation</vt:lpstr>
      <vt:lpstr>Cohesion &amp; Passive Voice</vt:lpstr>
      <vt:lpstr>Key Terms      </vt:lpstr>
      <vt:lpstr>Key Terms</vt:lpstr>
      <vt:lpstr>Examples</vt:lpstr>
      <vt:lpstr>Example Paragraph</vt:lpstr>
      <vt:lpstr>Key Terms and Shell Nouns    </vt:lpstr>
      <vt:lpstr>Shell Nouns</vt:lpstr>
      <vt:lpstr>Example</vt:lpstr>
      <vt:lpstr>Transitions</vt:lpstr>
      <vt:lpstr>Transitions: Specify the Relationship</vt:lpstr>
      <vt:lpstr>Transitions: Choosing the Relationship</vt:lpstr>
      <vt:lpstr>Transitions: Tone &amp; Context</vt:lpstr>
      <vt:lpstr>Corpus Software</vt:lpstr>
      <vt:lpstr>Example: COCA search “in addition”</vt:lpstr>
      <vt:lpstr>Example: COCA search “additionally”</vt:lpstr>
      <vt:lpstr>“In addition” &gt; “Additionally”  </vt:lpstr>
      <vt:lpstr>Condensing</vt:lpstr>
      <vt:lpstr>Be Concise</vt:lpstr>
      <vt:lpstr>How can your reader tell which information is important? </vt:lpstr>
      <vt:lpstr>What can we cut? Master List</vt:lpstr>
      <vt:lpstr>Omit Excessive Detail</vt:lpstr>
      <vt:lpstr>“Overview” Words: Verbs to Omit  </vt:lpstr>
      <vt:lpstr>Empty Phrases</vt:lpstr>
      <vt:lpstr>Empty Phrases</vt:lpstr>
      <vt:lpstr>“It…that” phrases are often empty fillers</vt:lpstr>
      <vt:lpstr>Concision Practice</vt:lpstr>
      <vt:lpstr>Negative vs. Positive Expressions</vt:lpstr>
      <vt:lpstr>Don’t Overuse Intensifiers</vt:lpstr>
      <vt:lpstr>Don’t Overuse Hedges</vt:lpstr>
      <vt:lpstr>Hedges and Intensifiers: Use Judiciously</vt:lpstr>
      <vt:lpstr>Useful Transitions vs. Empty Phrases</vt:lpstr>
      <vt:lpstr>Final Tip for Cutting</vt:lpstr>
      <vt:lpstr>Principles Refresher</vt:lpstr>
      <vt:lpstr>PowerPoint Presentation</vt:lpstr>
      <vt:lpstr>PowerPoint Presentation</vt:lpstr>
      <vt:lpstr>PowerPoint Presentation</vt:lpstr>
      <vt:lpstr>References</vt:lpstr>
      <vt:lpstr>Examples from Published Articles</vt:lpstr>
      <vt:lpstr>PowerPoint Presentation</vt:lpstr>
      <vt:lpstr>More Examples &amp; Practice</vt:lpstr>
      <vt:lpstr>Sample Paragraph 1    (Hofmann pp. 93-5)</vt:lpstr>
      <vt:lpstr>Sample Paragraph 1</vt:lpstr>
      <vt:lpstr>Sample Paragraph 1</vt:lpstr>
      <vt:lpstr>Sample Paragraph 1: First Revision</vt:lpstr>
      <vt:lpstr>What did we do? </vt:lpstr>
      <vt:lpstr>What did we do? </vt:lpstr>
      <vt:lpstr>Sample Paragraph 1: Additional Revision</vt:lpstr>
      <vt:lpstr>What did we do? </vt:lpstr>
      <vt:lpstr>Example: Is this Cohesive?</vt:lpstr>
      <vt:lpstr>PowerPoint Presentation</vt:lpstr>
      <vt:lpstr>Possible Revision</vt:lpstr>
      <vt:lpstr>PowerPoint Presentation</vt:lpstr>
      <vt:lpstr>Example: Setup, Focus, and Arrangement</vt:lpstr>
      <vt:lpstr>Example: Another Arrangement</vt:lpstr>
      <vt:lpstr>Word Location and Linking Key Terms</vt:lpstr>
      <vt:lpstr>Practice Condensing: cut a word, then a sentence</vt:lpstr>
      <vt:lpstr>Condensed</vt:lpstr>
      <vt:lpstr>Condensed with Markup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consultants</dc:title>
  <dc:creator>Natalie</dc:creator>
  <cp:lastModifiedBy>Natalie Thompson</cp:lastModifiedBy>
  <cp:revision>324</cp:revision>
  <dcterms:modified xsi:type="dcterms:W3CDTF">2022-08-12T16:01:21Z</dcterms:modified>
</cp:coreProperties>
</file>