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2044"/>
    <a:srgbClr val="E46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3"/>
    <p:restoredTop sz="91429"/>
  </p:normalViewPr>
  <p:slideViewPr>
    <p:cSldViewPr snapToGrid="0" snapToObjects="1">
      <p:cViewPr varScale="1">
        <p:scale>
          <a:sx n="103" d="100"/>
          <a:sy n="103" d="100"/>
        </p:scale>
        <p:origin x="23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1307BA-047E-1445-9381-046445DF4F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8AF116-1D3C-434C-B07A-0797CB0D8F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249F3-145C-5D4D-AB48-4DB08DB37400}" type="datetimeFigureOut">
              <a:rPr lang="en-US" smtClean="0"/>
              <a:t>7/18/22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B75387-DD40-E540-A747-DAB62ADE79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6FCB62-F0C4-DC47-ADB9-2180FFEC54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FABE3-F4FF-F24C-860E-4C8234FCA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90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5C400-4B50-9D4C-9B24-CB5A042BB55F}" type="datetimeFigureOut">
              <a:rPr lang="en-US" smtClean="0"/>
              <a:t>7/18/22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A78B2-EA55-4B4D-8FE7-1D1B7F229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6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43000"/>
            <a:ext cx="39941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is a text only version of this tree navigable by headings available as 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6A78B2-EA55-4B4D-8FE7-1D1B7F2297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75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7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3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8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09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8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9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3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66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63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5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D033C-3C47-494E-B887-8C6015B306EE}" type="datetimeFigureOut">
              <a:rPr lang="en-US" smtClean="0"/>
              <a:t>7/18/22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72EE9-E1C8-0145-BE11-C13EFDA8E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954E480-4050-DB46-A268-3336E848A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072572" y="2560306"/>
            <a:ext cx="10058400" cy="1152524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Franklin Gothic Medium Cond" panose="020B0606030402020204" pitchFamily="34" charset="0"/>
              </a:rPr>
              <a:t>Countable</a:t>
            </a:r>
            <a:r>
              <a:rPr lang="en-US" sz="3200" dirty="0">
                <a:latin typeface="Franklin Gothic Medium Cond" panose="020B0606030402020204" pitchFamily="34" charset="0"/>
              </a:rPr>
              <a:t> or </a:t>
            </a:r>
            <a:r>
              <a:rPr lang="en-US" sz="3200" b="1" dirty="0">
                <a:latin typeface="Franklin Gothic Medium Cond" panose="020B0606030402020204" pitchFamily="34" charset="0"/>
              </a:rPr>
              <a:t>Noncountable</a:t>
            </a:r>
            <a:r>
              <a:rPr lang="en-US" sz="3200" dirty="0">
                <a:latin typeface="Franklin Gothic Medium Cond" panose="020B0606030402020204" pitchFamily="34" charset="0"/>
              </a:rPr>
              <a:t>?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8869575D-725D-1B41-AC35-918074C5591B}"/>
              </a:ext>
            </a:extLst>
          </p:cNvPr>
          <p:cNvSpPr txBox="1">
            <a:spLocks/>
          </p:cNvSpPr>
          <p:nvPr/>
        </p:nvSpPr>
        <p:spPr>
          <a:xfrm>
            <a:off x="-1607823" y="4071108"/>
            <a:ext cx="7543800" cy="391596"/>
          </a:xfrm>
          <a:prstGeom prst="rect">
            <a:avLst/>
          </a:prstGeom>
        </p:spPr>
        <p:txBody>
          <a:bodyPr vert="horz" lIns="75438" tIns="37719" rIns="75438" bIns="37719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latin typeface="Franklin Gothic Medium Cond" panose="020B0606030402020204" pitchFamily="34" charset="0"/>
              </a:rPr>
              <a:t>Singular </a:t>
            </a:r>
            <a:r>
              <a:rPr lang="en-US" sz="3200" dirty="0">
                <a:latin typeface="Franklin Gothic Medium Cond" panose="020B0606030402020204" pitchFamily="34" charset="0"/>
              </a:rPr>
              <a:t>or </a:t>
            </a:r>
            <a:r>
              <a:rPr lang="en-US" sz="3200" b="1" dirty="0">
                <a:latin typeface="Franklin Gothic Medium Cond" panose="020B0606030402020204" pitchFamily="34" charset="0"/>
              </a:rPr>
              <a:t>Plural</a:t>
            </a:r>
            <a:r>
              <a:rPr lang="en-US" sz="3200" dirty="0">
                <a:latin typeface="Franklin Gothic Medium Cond" panose="020B0606030402020204" pitchFamily="34" charset="0"/>
              </a:rPr>
              <a:t> ?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13B1E29-E900-6B4D-9773-496DEFC5712D}"/>
              </a:ext>
            </a:extLst>
          </p:cNvPr>
          <p:cNvSpPr txBox="1">
            <a:spLocks/>
          </p:cNvSpPr>
          <p:nvPr/>
        </p:nvSpPr>
        <p:spPr>
          <a:xfrm>
            <a:off x="2994317" y="4060788"/>
            <a:ext cx="5961698" cy="391596"/>
          </a:xfrm>
          <a:prstGeom prst="rect">
            <a:avLst/>
          </a:prstGeom>
        </p:spPr>
        <p:txBody>
          <a:bodyPr vert="horz" lIns="75438" tIns="37719" rIns="75438" bIns="37719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latin typeface="Franklin Gothic Medium Cond" panose="020B0606030402020204" pitchFamily="34" charset="0"/>
              </a:rPr>
              <a:t>Singular </a:t>
            </a:r>
            <a:r>
              <a:rPr lang="en-US" sz="3200" dirty="0">
                <a:latin typeface="Franklin Gothic Medium Cond" panose="020B0606030402020204" pitchFamily="34" charset="0"/>
              </a:rPr>
              <a:t>or </a:t>
            </a:r>
            <a:r>
              <a:rPr lang="en-US" sz="3200" b="1" dirty="0">
                <a:latin typeface="Franklin Gothic Medium Cond" panose="020B0606030402020204" pitchFamily="34" charset="0"/>
              </a:rPr>
              <a:t>Plural</a:t>
            </a:r>
            <a:r>
              <a:rPr lang="en-US" sz="3200" dirty="0">
                <a:latin typeface="Franklin Gothic Medium Cond" panose="020B0606030402020204" pitchFamily="34" charset="0"/>
              </a:rPr>
              <a:t> ?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67EFBEC-E72F-AB41-8DE8-7EA946F375DC}"/>
              </a:ext>
            </a:extLst>
          </p:cNvPr>
          <p:cNvSpPr txBox="1">
            <a:spLocks/>
          </p:cNvSpPr>
          <p:nvPr/>
        </p:nvSpPr>
        <p:spPr>
          <a:xfrm>
            <a:off x="5965473" y="4993218"/>
            <a:ext cx="1771880" cy="391596"/>
          </a:xfrm>
          <a:prstGeom prst="rect">
            <a:avLst/>
          </a:prstGeom>
        </p:spPr>
        <p:txBody>
          <a:bodyPr vert="horz" lIns="75438" tIns="37719" rIns="75438" bIns="37719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>
                <a:latin typeface="Franklin Gothic Medium Cond" panose="020B0606030402020204" pitchFamily="34" charset="0"/>
              </a:rPr>
              <a:t>Noncount = no plural forms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CA031C0-CD22-CF41-8257-E280FF0C88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76696" y="4850845"/>
            <a:ext cx="7707" cy="1512841"/>
          </a:xfrm>
          <a:prstGeom prst="straightConnector1">
            <a:avLst/>
          </a:prstGeom>
          <a:ln w="57150">
            <a:solidFill>
              <a:srgbClr val="E46B2A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F67306D-385B-1040-9243-0240AB5F5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43451" y="4957110"/>
            <a:ext cx="0" cy="137255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7227601-50F4-BF46-855D-AD890263A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216408" y="4850845"/>
            <a:ext cx="0" cy="1420457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9953F1E-3C5E-954F-BD84-817B6EBC1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39879" y="4594703"/>
            <a:ext cx="14093" cy="37760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9" name="Subtitle 2">
            <a:extLst>
              <a:ext uri="{FF2B5EF4-FFF2-40B4-BE49-F238E27FC236}">
                <a16:creationId xmlns:a16="http://schemas.microsoft.com/office/drawing/2014/main" id="{D4A5F895-DE23-7643-828E-060C47E44142}"/>
              </a:ext>
            </a:extLst>
          </p:cNvPr>
          <p:cNvSpPr txBox="1">
            <a:spLocks/>
          </p:cNvSpPr>
          <p:nvPr/>
        </p:nvSpPr>
        <p:spPr>
          <a:xfrm>
            <a:off x="-41674" y="6373464"/>
            <a:ext cx="2902268" cy="391596"/>
          </a:xfrm>
          <a:prstGeom prst="rect">
            <a:avLst/>
          </a:prstGeom>
        </p:spPr>
        <p:txBody>
          <a:bodyPr vert="horz" lIns="75438" tIns="37719" rIns="75438" bIns="37719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950" b="1" dirty="0">
                <a:solidFill>
                  <a:srgbClr val="E46B2A"/>
                </a:solidFill>
                <a:latin typeface="Franklin Gothic Heavy" panose="020B0603020102020204" pitchFamily="34" charset="0"/>
              </a:rPr>
              <a:t>A/AN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C434DD88-053A-D549-8A7A-7F6157B10660}"/>
              </a:ext>
            </a:extLst>
          </p:cNvPr>
          <p:cNvSpPr txBox="1">
            <a:spLocks/>
          </p:cNvSpPr>
          <p:nvPr/>
        </p:nvSpPr>
        <p:spPr>
          <a:xfrm>
            <a:off x="7513601" y="6271302"/>
            <a:ext cx="2402341" cy="391596"/>
          </a:xfrm>
          <a:prstGeom prst="rect">
            <a:avLst/>
          </a:prstGeom>
        </p:spPr>
        <p:txBody>
          <a:bodyPr vert="horz" lIns="75438" tIns="37719" rIns="75438" bIns="37719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950" b="1" dirty="0">
                <a:solidFill>
                  <a:srgbClr val="122044"/>
                </a:solidFill>
                <a:latin typeface="Franklin Gothic Heavy" panose="020B0603020102020204" pitchFamily="34" charset="0"/>
              </a:rPr>
              <a:t>THE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C7C57998-1DC8-0B46-9A01-82079BEF4CDC}"/>
              </a:ext>
            </a:extLst>
          </p:cNvPr>
          <p:cNvSpPr txBox="1">
            <a:spLocks/>
          </p:cNvSpPr>
          <p:nvPr/>
        </p:nvSpPr>
        <p:spPr>
          <a:xfrm>
            <a:off x="2070649" y="6351562"/>
            <a:ext cx="5503182" cy="391596"/>
          </a:xfrm>
          <a:prstGeom prst="rect">
            <a:avLst/>
          </a:prstGeom>
        </p:spPr>
        <p:txBody>
          <a:bodyPr vert="horz" lIns="75438" tIns="37719" rIns="75438" bIns="37719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950" b="1" dirty="0">
                <a:solidFill>
                  <a:srgbClr val="00B0F0"/>
                </a:solidFill>
                <a:latin typeface="Franklin Gothic Heavy" panose="020B0603020102020204" pitchFamily="34" charset="0"/>
              </a:rPr>
              <a:t>&lt;NO ARTICLE&gt;</a:t>
            </a:r>
          </a:p>
        </p:txBody>
      </p: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8C178988-8FFE-014A-B4CD-1312B3C06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0" idx="0"/>
          </p:cNvCxnSpPr>
          <p:nvPr/>
        </p:nvCxnSpPr>
        <p:spPr>
          <a:xfrm rot="16200000" flipH="1">
            <a:off x="5183911" y="2740441"/>
            <a:ext cx="4102844" cy="2958878"/>
          </a:xfrm>
          <a:prstGeom prst="bentConnector3">
            <a:avLst>
              <a:gd name="adj1" fmla="val 18007"/>
            </a:avLst>
          </a:prstGeom>
          <a:ln w="57150">
            <a:solidFill>
              <a:srgbClr val="12204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B3C38534-4520-B34E-A608-3EC0A352A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" idx="0"/>
          </p:cNvCxnSpPr>
          <p:nvPr/>
        </p:nvCxnSpPr>
        <p:spPr>
          <a:xfrm rot="16200000" flipH="1">
            <a:off x="1336576" y="3243607"/>
            <a:ext cx="1060516" cy="594486"/>
          </a:xfrm>
          <a:prstGeom prst="bentConnector3">
            <a:avLst>
              <a:gd name="adj1" fmla="val 15511"/>
            </a:avLst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>
            <a:extLst>
              <a:ext uri="{FF2B5EF4-FFF2-40B4-BE49-F238E27FC236}">
                <a16:creationId xmlns:a16="http://schemas.microsoft.com/office/drawing/2014/main" id="{167CA598-37F0-1843-BA43-9B0D55C60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>
            <a:off x="4193914" y="3048613"/>
            <a:ext cx="1070054" cy="974935"/>
          </a:xfrm>
          <a:prstGeom prst="bentConnector3">
            <a:avLst>
              <a:gd name="adj1" fmla="val 50000"/>
            </a:avLst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>
            <a:extLst>
              <a:ext uri="{FF2B5EF4-FFF2-40B4-BE49-F238E27FC236}">
                <a16:creationId xmlns:a16="http://schemas.microsoft.com/office/drawing/2014/main" id="{53B2EE60-5E4A-B14D-9667-DD48BA1BD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2590571" y="1978943"/>
            <a:ext cx="718456" cy="695164"/>
          </a:xfrm>
          <a:prstGeom prst="bentConnector3">
            <a:avLst>
              <a:gd name="adj1" fmla="val 50000"/>
            </a:avLst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0E62B41E-6689-BD47-AC60-A84003A63A14}"/>
              </a:ext>
            </a:extLst>
          </p:cNvPr>
          <p:cNvSpPr/>
          <p:nvPr/>
        </p:nvSpPr>
        <p:spPr>
          <a:xfrm>
            <a:off x="677598" y="2990469"/>
            <a:ext cx="87722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Experiments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Studies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Authors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Cookies</a:t>
            </a: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3ECF9DD-45B3-CE49-8937-8D843A85E9AB}"/>
              </a:ext>
            </a:extLst>
          </p:cNvPr>
          <p:cNvSpPr/>
          <p:nvPr/>
        </p:nvSpPr>
        <p:spPr>
          <a:xfrm>
            <a:off x="3402510" y="3010592"/>
            <a:ext cx="78162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Research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Homework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Rice</a:t>
            </a: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A48D9D4-E742-D047-B9BD-559C6975EF34}"/>
              </a:ext>
            </a:extLst>
          </p:cNvPr>
          <p:cNvSpPr/>
          <p:nvPr/>
        </p:nvSpPr>
        <p:spPr>
          <a:xfrm>
            <a:off x="2677261" y="4490186"/>
            <a:ext cx="87722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Experiments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Studies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Authors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Cookies</a:t>
            </a: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078A4CC-9859-4E46-8EE2-8D33B1A2B1C1}"/>
              </a:ext>
            </a:extLst>
          </p:cNvPr>
          <p:cNvSpPr/>
          <p:nvPr/>
        </p:nvSpPr>
        <p:spPr>
          <a:xfrm>
            <a:off x="1149719" y="4497542"/>
            <a:ext cx="81631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Experiment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Study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Author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Cookie</a:t>
            </a: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662E35D-0587-814D-8616-5C7510FD0A3C}"/>
              </a:ext>
            </a:extLst>
          </p:cNvPr>
          <p:cNvSpPr/>
          <p:nvPr/>
        </p:nvSpPr>
        <p:spPr>
          <a:xfrm>
            <a:off x="5119156" y="4426323"/>
            <a:ext cx="78162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Research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Homework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Rice</a:t>
            </a: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A553A32-4A57-8D41-9D4F-56A53DF5CFEE}"/>
              </a:ext>
            </a:extLst>
          </p:cNvPr>
          <p:cNvSpPr/>
          <p:nvPr/>
        </p:nvSpPr>
        <p:spPr>
          <a:xfrm>
            <a:off x="6849392" y="4376555"/>
            <a:ext cx="906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strike="sngStrike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Researches</a:t>
            </a:r>
          </a:p>
          <a:p>
            <a:pPr algn="r"/>
            <a:r>
              <a:rPr lang="en-US" sz="1200" strike="sngStrik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Homeworks</a:t>
            </a:r>
            <a:endParaRPr lang="en-US" sz="1200" strike="sngStrike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r>
              <a:rPr lang="en-US" sz="1200" strike="sngStrik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Rices</a:t>
            </a:r>
            <a:endParaRPr lang="en-US" sz="1200" strike="sngStrike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E616702-BC12-5240-85CD-3212C43E206A}"/>
              </a:ext>
            </a:extLst>
          </p:cNvPr>
          <p:cNvSpPr/>
          <p:nvPr/>
        </p:nvSpPr>
        <p:spPr>
          <a:xfrm>
            <a:off x="6426569" y="1859586"/>
            <a:ext cx="35042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-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Unique/only 1 exists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: the sun, the beginning, The UN</a:t>
            </a:r>
          </a:p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-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Specified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: the ones on top, the beaker I got for my birthday</a:t>
            </a:r>
          </a:p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-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Previously mentioned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: the beaker was then…</a:t>
            </a:r>
          </a:p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-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Shared knowledge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  <a:sym typeface="Wingdings" pitchFamily="2" charset="2"/>
              </a:rPr>
              <a:t> (you &amp; audience): it’s in the cabinet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BF266C5-0FA4-6B42-A2A8-1F7AC1D4E6C6}"/>
              </a:ext>
            </a:extLst>
          </p:cNvPr>
          <p:cNvSpPr/>
          <p:nvPr/>
        </p:nvSpPr>
        <p:spPr>
          <a:xfrm>
            <a:off x="129112" y="1816026"/>
            <a:ext cx="315394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-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First mention, unknown to audience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: I used a beaker</a:t>
            </a:r>
          </a:p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-</a:t>
            </a:r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Generalizations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: mice are common lab subjects</a:t>
            </a: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  <a:p>
            <a:pPr algn="r"/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D79BC3F-DDC7-E748-876A-5455877EDF17}"/>
              </a:ext>
            </a:extLst>
          </p:cNvPr>
          <p:cNvSpPr txBox="1">
            <a:spLocks/>
          </p:cNvSpPr>
          <p:nvPr/>
        </p:nvSpPr>
        <p:spPr>
          <a:xfrm>
            <a:off x="1906191" y="1565921"/>
            <a:ext cx="5961698" cy="391596"/>
          </a:xfrm>
          <a:prstGeom prst="rect">
            <a:avLst/>
          </a:prstGeom>
        </p:spPr>
        <p:txBody>
          <a:bodyPr vert="horz" lIns="75438" tIns="37719" rIns="75438" bIns="37719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latin typeface="Franklin Gothic Medium Cond" panose="020B0606030402020204" pitchFamily="34" charset="0"/>
              </a:rPr>
              <a:t>General  </a:t>
            </a:r>
            <a:r>
              <a:rPr lang="en-US" sz="3200" dirty="0">
                <a:latin typeface="Franklin Gothic Medium Cond" panose="020B0606030402020204" pitchFamily="34" charset="0"/>
              </a:rPr>
              <a:t>or  </a:t>
            </a:r>
            <a:r>
              <a:rPr lang="en-US" sz="3200" b="1" dirty="0">
                <a:latin typeface="Franklin Gothic Medium Cond" panose="020B0606030402020204" pitchFamily="34" charset="0"/>
              </a:rPr>
              <a:t>Specific</a:t>
            </a:r>
            <a:r>
              <a:rPr lang="en-US" sz="3200" dirty="0">
                <a:latin typeface="Franklin Gothic Medium Cond" panose="020B0606030402020204" pitchFamily="34" charset="0"/>
              </a:rPr>
              <a:t>?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1C9EB50-FC4E-E14E-B49C-C0100D7096D8}"/>
              </a:ext>
            </a:extLst>
          </p:cNvPr>
          <p:cNvSpPr/>
          <p:nvPr/>
        </p:nvSpPr>
        <p:spPr>
          <a:xfrm>
            <a:off x="3880315" y="1018553"/>
            <a:ext cx="18838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anose="020B0606030402020204" pitchFamily="34" charset="0"/>
              </a:rPr>
              <a:t>Is the noun…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6BC338-4383-4944-9053-AC48EEA5B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8149" y="527269"/>
            <a:ext cx="7543800" cy="61424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122044"/>
                </a:solidFill>
                <a:latin typeface="Franklin Gothic Demi Cond" panose="020B0603020102020204" pitchFamily="34" charset="0"/>
              </a:rPr>
              <a:t>Article Decision Tree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16E56B8-B71F-6340-A34C-BD0D57F14FF9}"/>
              </a:ext>
            </a:extLst>
          </p:cNvPr>
          <p:cNvSpPr txBox="1"/>
          <p:nvPr/>
        </p:nvSpPr>
        <p:spPr>
          <a:xfrm>
            <a:off x="496669" y="7222080"/>
            <a:ext cx="9419273" cy="813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85" dirty="0">
                <a:solidFill>
                  <a:schemeClr val="bg1">
                    <a:lumMod val="50000"/>
                  </a:schemeClr>
                </a:solidFill>
              </a:rPr>
              <a:t>Simplified Article Decision Tree with notes | UVA Engineering Graduate Writing Lab 2021 | by Kelly J Cunningham</a:t>
            </a:r>
          </a:p>
          <a:p>
            <a:pPr algn="ctr"/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There is a text only version of this tree navigable by headings available as well</a:t>
            </a:r>
          </a:p>
          <a:p>
            <a:pPr algn="ctr"/>
            <a:endParaRPr lang="en-US" sz="1485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411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9972</TotalTime>
  <Words>177</Words>
  <Application>Microsoft Macintosh PowerPoint</Application>
  <PresentationFormat>Custom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Franklin Gothic Demi Cond</vt:lpstr>
      <vt:lpstr>Franklin Gothic Heavy</vt:lpstr>
      <vt:lpstr>Franklin Gothic Medium Cond</vt:lpstr>
      <vt:lpstr>Office Theme</vt:lpstr>
      <vt:lpstr>Article Decision Tree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Articles</dc:title>
  <dc:creator>Microsoft Office User</dc:creator>
  <cp:lastModifiedBy>Cunningham, Kelly J. (kjc5z)</cp:lastModifiedBy>
  <cp:revision>19</cp:revision>
  <cp:lastPrinted>2019-04-09T13:40:15Z</cp:lastPrinted>
  <dcterms:created xsi:type="dcterms:W3CDTF">2019-03-29T14:46:49Z</dcterms:created>
  <dcterms:modified xsi:type="dcterms:W3CDTF">2022-07-18T21:21:00Z</dcterms:modified>
</cp:coreProperties>
</file>