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355"/>
    <a:srgbClr val="E65E9E"/>
    <a:srgbClr val="DF9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88" autoAdjust="0"/>
  </p:normalViewPr>
  <p:slideViewPr>
    <p:cSldViewPr snapToGrid="0">
      <p:cViewPr varScale="1">
        <p:scale>
          <a:sx n="96" d="100"/>
          <a:sy n="96" d="100"/>
        </p:scale>
        <p:origin x="762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3990ed487c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Intros 10:15 – 10:20</a:t>
            </a:r>
            <a:endParaRPr dirty="0"/>
          </a:p>
        </p:txBody>
      </p:sp>
      <p:sp>
        <p:nvSpPr>
          <p:cNvPr id="58" name="Google Shape;58;g33990ed487c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3990ed487c_2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chemeClr val="dk2"/>
                </a:solidFill>
              </a:rPr>
              <a:t>Bart/Sandra</a:t>
            </a:r>
            <a:r>
              <a:rPr lang="en-US" sz="1200" dirty="0">
                <a:solidFill>
                  <a:schemeClr val="dk2"/>
                </a:solidFill>
              </a:rPr>
              <a:t> 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27;g33990ed487c_2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3990ed487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Bart and Sandra</a:t>
            </a:r>
            <a:endParaRPr dirty="0"/>
          </a:p>
        </p:txBody>
      </p:sp>
      <p:sp>
        <p:nvSpPr>
          <p:cNvPr id="135" name="Google Shape;135;g33990ed487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3990ed487c_2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33990ed487c_2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3990ed487c_2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/>
              <a:t>Observations: Bart &amp; Sandra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65" name="Google Shape;65;g33990ed487c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3990ed487c_2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chemeClr val="dk2"/>
                </a:solidFill>
              </a:rPr>
              <a:t>Miriam/Nicole</a:t>
            </a:r>
            <a:endParaRPr lang="en-US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g33990ed487c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3990ed487c_2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chemeClr val="dk2"/>
                </a:solidFill>
              </a:rPr>
              <a:t>Beth/Matt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80;g33990ed487c_2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3990ed487c_2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/>
              <a:t>Observations: </a:t>
            </a:r>
            <a:r>
              <a:rPr lang="en-US" dirty="0"/>
              <a:t>Miriam &amp; Nicole</a:t>
            </a:r>
            <a:endParaRPr lang="en-US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g33990ed487c_2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3990ed487c_2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chemeClr val="dk2"/>
                </a:solidFill>
              </a:rPr>
              <a:t>Bart/Sandra</a:t>
            </a:r>
            <a:r>
              <a:rPr lang="en-US" sz="1200" dirty="0">
                <a:solidFill>
                  <a:schemeClr val="dk2"/>
                </a:solidFill>
              </a:rPr>
              <a:t> 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g33990ed487c_2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3990ed487c_2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chemeClr val="dk2"/>
                </a:solidFill>
              </a:rPr>
              <a:t>Beth/Matt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g33990ed487c_2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3990ed487c_2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/>
              <a:t>Observations: </a:t>
            </a:r>
            <a:r>
              <a:rPr lang="en-US" dirty="0"/>
              <a:t>Beth &amp; Matt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g33990ed487c_2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3990ed487c_2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chemeClr val="dk2"/>
                </a:solidFill>
              </a:rPr>
              <a:t>Miriam/Nicole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g33990ed487c_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166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er.ahaslides.com/presentation/640989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er.ahaslides.com/presentation/640989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er.ahaslides.com/presentation/640989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0" y="798513"/>
            <a:ext cx="9144000" cy="1425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rgbClr val="E65E9E"/>
                </a:solidFill>
              </a:rPr>
              <a:t>The Power of Partnership: Collaboration between translational science programs and academic health sciences libraries</a:t>
            </a:r>
            <a:endParaRPr sz="2800" b="1" dirty="0">
              <a:solidFill>
                <a:srgbClr val="E65E9E"/>
              </a:solidFill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454818" y="2507050"/>
            <a:ext cx="4260300" cy="23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324"/>
              <a:buNone/>
            </a:pPr>
            <a:endParaRPr sz="7107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lang="en" sz="4600" b="1" dirty="0">
                <a:solidFill>
                  <a:srgbClr val="231F4D"/>
                </a:solidFill>
                <a:highlight>
                  <a:srgbClr val="FFFFFF"/>
                </a:highlight>
              </a:rPr>
              <a:t>Matthew R. Allen, PhD</a:t>
            </a:r>
            <a:endParaRPr sz="4600" b="1" dirty="0">
              <a:solidFill>
                <a:srgbClr val="231F4D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947"/>
              <a:buNone/>
            </a:pPr>
            <a:r>
              <a:rPr lang="en" sz="3800" dirty="0">
                <a:solidFill>
                  <a:srgbClr val="231F4D"/>
                </a:solidFill>
                <a:highlight>
                  <a:srgbClr val="FFFFFF"/>
                </a:highlight>
              </a:rPr>
              <a:t>Indiana Clinical and Translational Sciences Institute</a:t>
            </a:r>
            <a:endParaRPr sz="3800" dirty="0">
              <a:solidFill>
                <a:srgbClr val="231F4D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947"/>
              <a:buNone/>
            </a:pPr>
            <a:r>
              <a:rPr lang="en" sz="3800" dirty="0">
                <a:solidFill>
                  <a:srgbClr val="231F4D"/>
                </a:solidFill>
                <a:highlight>
                  <a:srgbClr val="FFFFFF"/>
                </a:highlight>
              </a:rPr>
              <a:t>Indiana University School of Medicine</a:t>
            </a:r>
            <a:endParaRPr sz="3800" dirty="0">
              <a:solidFill>
                <a:srgbClr val="231F4D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endParaRPr sz="4600" b="1" dirty="0">
              <a:solidFill>
                <a:srgbClr val="231F4D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lang="en" sz="4600" b="1" dirty="0">
                <a:solidFill>
                  <a:srgbClr val="231F4D"/>
                </a:solidFill>
                <a:highlight>
                  <a:srgbClr val="FFFFFF"/>
                </a:highlight>
              </a:rPr>
              <a:t>Miriam A. Bredella, MD, MBA</a:t>
            </a:r>
            <a:endParaRPr sz="4600" b="1" dirty="0">
              <a:solidFill>
                <a:srgbClr val="231F4D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947"/>
              <a:buNone/>
            </a:pPr>
            <a:r>
              <a:rPr lang="en" sz="3800" dirty="0">
                <a:solidFill>
                  <a:srgbClr val="231F4D"/>
                </a:solidFill>
                <a:highlight>
                  <a:srgbClr val="FFFFFF"/>
                </a:highlight>
              </a:rPr>
              <a:t>NYU Clinical and Translational Science Institute</a:t>
            </a:r>
            <a:br>
              <a:rPr lang="en" sz="3800" dirty="0">
                <a:solidFill>
                  <a:srgbClr val="231F4D"/>
                </a:solidFill>
                <a:highlight>
                  <a:srgbClr val="FFFFFF"/>
                </a:highlight>
              </a:rPr>
            </a:br>
            <a:r>
              <a:rPr lang="en" sz="3800" dirty="0">
                <a:solidFill>
                  <a:srgbClr val="231F4D"/>
                </a:solidFill>
                <a:highlight>
                  <a:srgbClr val="FFFFFF"/>
                </a:highlight>
              </a:rPr>
              <a:t>NYU Langone Health </a:t>
            </a:r>
            <a:endParaRPr sz="3800" dirty="0">
              <a:solidFill>
                <a:srgbClr val="231F4D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endParaRPr sz="4600" b="1" dirty="0">
              <a:solidFill>
                <a:srgbClr val="231F4D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lang="en" sz="4600" b="1" dirty="0">
                <a:solidFill>
                  <a:srgbClr val="231F4D"/>
                </a:solidFill>
                <a:highlight>
                  <a:srgbClr val="FFFFFF"/>
                </a:highlight>
              </a:rPr>
              <a:t>Sandra Burks, RN, BSN, CRC</a:t>
            </a:r>
            <a:endParaRPr sz="4600" b="1" dirty="0">
              <a:solidFill>
                <a:srgbClr val="231F4D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947"/>
              <a:buNone/>
            </a:pPr>
            <a:r>
              <a:rPr lang="en" sz="3800" dirty="0">
                <a:solidFill>
                  <a:srgbClr val="091B3F"/>
                </a:solidFill>
                <a:highlight>
                  <a:srgbClr val="FFFFFF"/>
                </a:highlight>
              </a:rPr>
              <a:t>Integrated Translational Health Research Institute of Virginia</a:t>
            </a:r>
            <a:br>
              <a:rPr lang="en" sz="3800" dirty="0">
                <a:solidFill>
                  <a:srgbClr val="091B3F"/>
                </a:solidFill>
                <a:highlight>
                  <a:srgbClr val="FFFFFF"/>
                </a:highlight>
              </a:rPr>
            </a:br>
            <a:r>
              <a:rPr lang="en" sz="3800" dirty="0">
                <a:solidFill>
                  <a:srgbClr val="091B3F"/>
                </a:solidFill>
                <a:highlight>
                  <a:srgbClr val="FFFFFF"/>
                </a:highlight>
              </a:rPr>
              <a:t>University of Virginia</a:t>
            </a:r>
            <a:endParaRPr sz="3800" dirty="0">
              <a:solidFill>
                <a:srgbClr val="091B3F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endParaRPr sz="4600" b="1" dirty="0">
              <a:solidFill>
                <a:srgbClr val="231F4D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2681"/>
              <a:buNone/>
            </a:pPr>
            <a:endParaRPr sz="5507" dirty="0"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4285"/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4826869" y="2622183"/>
            <a:ext cx="4013700" cy="23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51428"/>
              <a:buNone/>
            </a:pPr>
            <a:endParaRPr sz="35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lang="en" sz="4600" b="1" dirty="0">
                <a:solidFill>
                  <a:srgbClr val="231F4D"/>
                </a:solidFill>
                <a:highlight>
                  <a:srgbClr val="FFFFFF"/>
                </a:highlight>
              </a:rPr>
              <a:t>Nicole Contaxis, MLIS, MA</a:t>
            </a:r>
            <a:endParaRPr sz="4600" b="1" dirty="0">
              <a:solidFill>
                <a:srgbClr val="231F4D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947"/>
              <a:buNone/>
            </a:pPr>
            <a:r>
              <a:rPr lang="en" sz="3800" dirty="0">
                <a:solidFill>
                  <a:srgbClr val="231F4D"/>
                </a:solidFill>
                <a:highlight>
                  <a:srgbClr val="FFFFFF"/>
                </a:highlight>
              </a:rPr>
              <a:t>NYU Health Sciences Library</a:t>
            </a:r>
            <a:endParaRPr sz="3800" dirty="0">
              <a:solidFill>
                <a:srgbClr val="231F4D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947"/>
              <a:buNone/>
            </a:pPr>
            <a:r>
              <a:rPr lang="en" sz="3800" dirty="0">
                <a:solidFill>
                  <a:srgbClr val="231F4D"/>
                </a:solidFill>
                <a:highlight>
                  <a:srgbClr val="FFFFFF"/>
                </a:highlight>
              </a:rPr>
              <a:t>NYU Langone Health</a:t>
            </a:r>
            <a:endParaRPr sz="3800" dirty="0">
              <a:solidFill>
                <a:srgbClr val="231F4D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428"/>
              <a:buNone/>
            </a:pPr>
            <a:endParaRPr sz="3500" b="1" dirty="0">
              <a:solidFill>
                <a:srgbClr val="231F4D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lang="en" sz="4600" b="1" dirty="0">
                <a:solidFill>
                  <a:srgbClr val="231F4D"/>
                </a:solidFill>
                <a:highlight>
                  <a:srgbClr val="FFFFFF"/>
                </a:highlight>
              </a:rPr>
              <a:t>Bart Ragon, EdD, MLIS</a:t>
            </a:r>
            <a:endParaRPr sz="4600" b="1" dirty="0">
              <a:solidFill>
                <a:srgbClr val="231F4D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947"/>
              <a:buNone/>
            </a:pPr>
            <a:r>
              <a:rPr lang="en" sz="3800" dirty="0">
                <a:solidFill>
                  <a:srgbClr val="231F4D"/>
                </a:solidFill>
                <a:highlight>
                  <a:srgbClr val="FFFFFF"/>
                </a:highlight>
              </a:rPr>
              <a:t>UVA Health Sciences Library</a:t>
            </a:r>
            <a:endParaRPr sz="3800" dirty="0">
              <a:solidFill>
                <a:srgbClr val="231F4D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947"/>
              <a:buNone/>
            </a:pPr>
            <a:r>
              <a:rPr lang="en" sz="3800" dirty="0">
                <a:solidFill>
                  <a:srgbClr val="231F4D"/>
                </a:solidFill>
                <a:highlight>
                  <a:srgbClr val="FFFFFF"/>
                </a:highlight>
              </a:rPr>
              <a:t>integrated Translational Health Research Institute of Virginia</a:t>
            </a:r>
            <a:endParaRPr sz="3800" dirty="0">
              <a:solidFill>
                <a:srgbClr val="231F4D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428"/>
              <a:buNone/>
            </a:pPr>
            <a:endParaRPr sz="3500" b="1" dirty="0">
              <a:solidFill>
                <a:srgbClr val="231F4D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lang="en" sz="4600" b="1" dirty="0">
                <a:solidFill>
                  <a:srgbClr val="231F4D"/>
                </a:solidFill>
                <a:highlight>
                  <a:srgbClr val="FFFFFF"/>
                </a:highlight>
              </a:rPr>
              <a:t>Elizabeth C. Whipple, MLS</a:t>
            </a:r>
            <a:endParaRPr sz="4600" b="1" dirty="0">
              <a:solidFill>
                <a:srgbClr val="231F4D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947"/>
              <a:buNone/>
            </a:pPr>
            <a:r>
              <a:rPr lang="en" sz="3800" dirty="0">
                <a:solidFill>
                  <a:srgbClr val="231F4D"/>
                </a:solidFill>
                <a:highlight>
                  <a:srgbClr val="FFFFFF"/>
                </a:highlight>
              </a:rPr>
              <a:t>Johns Hopkins University, Welch Medical Library</a:t>
            </a:r>
            <a:endParaRPr sz="3800" dirty="0">
              <a:solidFill>
                <a:srgbClr val="231F4D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947"/>
              <a:buNone/>
            </a:pPr>
            <a:r>
              <a:rPr lang="en" sz="3800" dirty="0">
                <a:solidFill>
                  <a:srgbClr val="231F4D"/>
                </a:solidFill>
                <a:highlight>
                  <a:srgbClr val="FFFFFF"/>
                </a:highlight>
              </a:rPr>
              <a:t>Indiana University School of Medicine, Ruth Lilly Medical Library</a:t>
            </a:r>
            <a:endParaRPr sz="3800" dirty="0">
              <a:solidFill>
                <a:srgbClr val="231F4D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428"/>
              <a:buNone/>
            </a:pPr>
            <a:endParaRPr sz="3500" b="1" dirty="0">
              <a:solidFill>
                <a:srgbClr val="231F4D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4285"/>
              <a:buNone/>
            </a:pPr>
            <a:r>
              <a:rPr lang="en" dirty="0"/>
              <a:t> 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8E563A-94DB-290B-F086-360FBDD04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223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-1" y="373555"/>
            <a:ext cx="9143999" cy="15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857"/>
              <a:buFont typeface="Play"/>
              <a:buNone/>
            </a:pPr>
            <a:r>
              <a:rPr lang="en" sz="2000" dirty="0">
                <a:solidFill>
                  <a:srgbClr val="252355"/>
                </a:solidFill>
              </a:rPr>
              <a:t>How collaborations between health sciences libraries and translational science programs can foster translating research findings into clinical practice</a:t>
            </a:r>
            <a:endParaRPr sz="2000" dirty="0">
              <a:solidFill>
                <a:srgbClr val="252355"/>
              </a:solidFill>
            </a:endParaRPr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628650" y="1781092"/>
            <a:ext cx="4239900" cy="3362408"/>
          </a:xfrm>
          <a:prstGeom prst="rect">
            <a:avLst/>
          </a:prstGeom>
          <a:solidFill>
            <a:srgbClr val="252355"/>
          </a:solidFill>
          <a:ln w="38100">
            <a:solidFill>
              <a:srgbClr val="E65E9E"/>
            </a:solidFill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9685" indent="0" algn="ctr">
              <a:lnSpc>
                <a:spcPct val="80000"/>
              </a:lnSpc>
              <a:buClr>
                <a:schemeClr val="bg1"/>
              </a:buClr>
              <a:buSzPts val="1090"/>
              <a:buNone/>
            </a:pPr>
            <a:r>
              <a:rPr lang="en" b="1" dirty="0">
                <a:solidFill>
                  <a:schemeClr val="bg1"/>
                </a:solidFill>
              </a:rPr>
              <a:t>Concept</a:t>
            </a:r>
            <a:endParaRPr lang="en" dirty="0">
              <a:solidFill>
                <a:schemeClr val="bg1"/>
              </a:solidFill>
            </a:endParaRPr>
          </a:p>
          <a:p>
            <a:pPr marL="305435" indent="-285750">
              <a:lnSpc>
                <a:spcPct val="80000"/>
              </a:lnSpc>
              <a:buClr>
                <a:schemeClr val="bg1"/>
              </a:buClr>
              <a:buSzPts val="1090"/>
            </a:pPr>
            <a:endParaRPr lang="en" sz="1430" dirty="0">
              <a:solidFill>
                <a:schemeClr val="bg1"/>
              </a:solidFill>
            </a:endParaRPr>
          </a:p>
          <a:p>
            <a:pPr marL="398463" indent="-282575">
              <a:lnSpc>
                <a:spcPct val="80000"/>
              </a:lnSpc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chemeClr val="bg1"/>
                </a:solidFill>
              </a:rPr>
              <a:t>Provide resources that support for research dissemination and communication </a:t>
            </a:r>
          </a:p>
          <a:p>
            <a:pPr marL="398463" indent="-282575">
              <a:lnSpc>
                <a:spcPct val="80000"/>
              </a:lnSpc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chemeClr val="bg1"/>
                </a:solidFill>
              </a:rPr>
              <a:t>Support workshops on research rigor and reproducibility, IRB and/or IACUC, team science, data management and sharing.</a:t>
            </a:r>
          </a:p>
          <a:p>
            <a:pPr marL="398463" indent="-282575">
              <a:lnSpc>
                <a:spcPct val="80000"/>
              </a:lnSpc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chemeClr val="bg1"/>
                </a:solidFill>
              </a:rPr>
              <a:t>Facilitate collaboration with community based health organizations and other members of the community with available resources and services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5159675" y="1781092"/>
            <a:ext cx="3555600" cy="3362408"/>
          </a:xfrm>
          <a:prstGeom prst="rect">
            <a:avLst/>
          </a:prstGeom>
          <a:solidFill>
            <a:srgbClr val="DF9355"/>
          </a:solidFill>
          <a:ln w="38100">
            <a:solidFill>
              <a:srgbClr val="E65E9E"/>
            </a:solidFill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Application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" sz="1377" dirty="0">
              <a:solidFill>
                <a:schemeClr val="tx1"/>
              </a:solidFill>
            </a:endParaRPr>
          </a:p>
          <a:p>
            <a:pPr marL="398463" indent="-282575">
              <a:buSzPct val="125000"/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chemeClr val="tx1"/>
                </a:solidFill>
              </a:rPr>
              <a:t>Educate research community on the process/tools/resources reducing the time the researcher needs to spend on administrative duties and can focus on the science </a:t>
            </a:r>
          </a:p>
          <a:p>
            <a:pPr marL="398463" indent="-282575">
              <a:buSzPct val="125000"/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chemeClr val="tx1"/>
                </a:solidFill>
              </a:rPr>
              <a:t>Working together to respond to policy that impact the research community (DMSP, Nelson, ELNs, Data Science etc).</a:t>
            </a:r>
          </a:p>
          <a:p>
            <a:pPr marL="398463" indent="-282575">
              <a:buSzPct val="125000"/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chemeClr val="tx1"/>
                </a:solidFill>
              </a:rPr>
              <a:t>Funding opportunity identification  </a:t>
            </a:r>
          </a:p>
          <a:p>
            <a:pPr marL="398463" indent="-282575">
              <a:buSzPct val="125000"/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chemeClr val="tx1"/>
                </a:solidFill>
              </a:rPr>
              <a:t>Assistance with presentations and other scholarly formats (presentation studio, audio booth)</a:t>
            </a:r>
            <a:endParaRPr sz="14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606955-A68A-68ED-3F31-00DF39544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2233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/>
          <p:nvPr/>
        </p:nvSpPr>
        <p:spPr>
          <a:xfrm>
            <a:off x="2275" y="15775"/>
            <a:ext cx="9139450" cy="5143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" name="Google Shape;138;p24" descr="Audience Questions 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1525" y="1491575"/>
            <a:ext cx="3548164" cy="3548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684F6C-8682-EBEE-8ABF-DD05DB978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75" y="15775"/>
            <a:ext cx="9144000" cy="6223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/>
          <p:nvPr/>
        </p:nvSpPr>
        <p:spPr>
          <a:xfrm>
            <a:off x="2275" y="15775"/>
            <a:ext cx="9139450" cy="5143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5"/>
          <p:cNvSpPr txBox="1"/>
          <p:nvPr/>
        </p:nvSpPr>
        <p:spPr>
          <a:xfrm>
            <a:off x="9027025" y="-235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145" name="Google Shape;145;p25" descr="Final Thoughts 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4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8F3CDC-EC09-97A1-070B-AAB890607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75" y="15775"/>
            <a:ext cx="9144000" cy="6223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-12" y="622334"/>
            <a:ext cx="91440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</a:pPr>
            <a:r>
              <a:rPr lang="en" dirty="0">
                <a:solidFill>
                  <a:srgbClr val="252355"/>
                </a:solidFill>
              </a:rPr>
              <a:t>How might libraries contribute to the mission of translational science hubs (TSH)? </a:t>
            </a:r>
            <a:endParaRPr dirty="0">
              <a:solidFill>
                <a:srgbClr val="252355"/>
              </a:solidFill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7198028" y="4856788"/>
            <a:ext cx="1945972" cy="28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55000" lnSpcReduction="20000"/>
          </a:bodyPr>
          <a:lstStyle/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6666"/>
              <a:buNone/>
            </a:pPr>
            <a:endParaRPr dirty="0"/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6666"/>
              <a:buNone/>
            </a:pPr>
            <a:endParaRPr dirty="0"/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6666"/>
              <a:buNone/>
            </a:pPr>
            <a:endParaRPr dirty="0"/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ct val="116666"/>
              <a:buNone/>
            </a:pPr>
            <a:endParaRPr dirty="0"/>
          </a:p>
        </p:txBody>
      </p:sp>
      <p:pic>
        <p:nvPicPr>
          <p:cNvPr id="69" name="Google Shape;69;p15" descr="single abstract question mark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6551" y="1712068"/>
            <a:ext cx="2748608" cy="274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AAA567-7BA5-5B05-B8A7-8981309FD8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" y="0"/>
            <a:ext cx="9144000" cy="6223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-1" y="523102"/>
            <a:ext cx="9143999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857"/>
              <a:buFont typeface="Play"/>
              <a:buNone/>
            </a:pPr>
            <a:r>
              <a:rPr lang="en-US" sz="2000" dirty="0">
                <a:solidFill>
                  <a:srgbClr val="252355"/>
                </a:solidFill>
              </a:rPr>
              <a:t>How academic health sciences libraries can contribute to the mission of translational science programs</a:t>
            </a: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628650" y="1431851"/>
            <a:ext cx="3874200" cy="3711648"/>
          </a:xfrm>
          <a:prstGeom prst="rect">
            <a:avLst/>
          </a:prstGeom>
          <a:solidFill>
            <a:srgbClr val="252355"/>
          </a:solidFill>
          <a:ln w="25400">
            <a:solidFill>
              <a:srgbClr val="E65E9E"/>
            </a:solidFill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chemeClr val="bg1"/>
              </a:buClr>
              <a:buNone/>
            </a:pPr>
            <a:r>
              <a:rPr lang="en" b="1" dirty="0">
                <a:solidFill>
                  <a:schemeClr val="bg1"/>
                </a:solidFill>
              </a:rPr>
              <a:t>Concept</a:t>
            </a:r>
            <a:r>
              <a:rPr lang="en" sz="1600" dirty="0">
                <a:solidFill>
                  <a:schemeClr val="bg1"/>
                </a:solidFill>
              </a:rPr>
              <a:t>  </a:t>
            </a: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br>
              <a:rPr lang="en" sz="1600" dirty="0">
                <a:solidFill>
                  <a:schemeClr val="bg1"/>
                </a:solidFill>
              </a:rPr>
            </a:br>
            <a:br>
              <a:rPr lang="en" sz="1600" dirty="0">
                <a:solidFill>
                  <a:schemeClr val="bg1"/>
                </a:solidFill>
              </a:rPr>
            </a:br>
            <a:r>
              <a:rPr lang="en" sz="1600" dirty="0">
                <a:solidFill>
                  <a:schemeClr val="bg1"/>
                </a:solidFill>
              </a:rPr>
              <a:t>Training and education, including</a:t>
            </a:r>
          </a:p>
          <a:p>
            <a:pPr marL="398463" indent="-223838">
              <a:spcBef>
                <a:spcPts val="0"/>
              </a:spcBef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chemeClr val="bg1"/>
                </a:solidFill>
              </a:rPr>
              <a:t>Workforce development </a:t>
            </a:r>
          </a:p>
          <a:p>
            <a:pPr marL="398463" indent="-223838">
              <a:spcBef>
                <a:spcPts val="0"/>
              </a:spcBef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chemeClr val="bg1"/>
                </a:solidFill>
              </a:rPr>
              <a:t>Curriculum integration </a:t>
            </a:r>
            <a:br>
              <a:rPr lang="en" sz="1400" dirty="0">
                <a:solidFill>
                  <a:schemeClr val="bg1"/>
                </a:solidFill>
              </a:rPr>
            </a:br>
            <a:endParaRPr lang="en" sz="14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en" sz="1600" dirty="0">
                <a:solidFill>
                  <a:schemeClr val="bg1"/>
                </a:solidFill>
              </a:rPr>
              <a:t>Outreach and communication of institutional resources </a:t>
            </a:r>
          </a:p>
          <a:p>
            <a:pPr marL="398463" indent="-223838">
              <a:spcBef>
                <a:spcPts val="0"/>
              </a:spcBef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chemeClr val="bg1"/>
                </a:solidFill>
              </a:rPr>
              <a:t>From idea to implementation, libraries have contact with research teams and can provide guidance on institutional resources, including those housed by the CTSA </a:t>
            </a:r>
            <a:endParaRPr sz="1400" dirty="0">
              <a:solidFill>
                <a:schemeClr val="bg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endParaRPr dirty="0"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4959750" y="1431850"/>
            <a:ext cx="3555600" cy="3711649"/>
          </a:xfrm>
          <a:prstGeom prst="rect">
            <a:avLst/>
          </a:prstGeom>
          <a:solidFill>
            <a:srgbClr val="DF9355"/>
          </a:solidFill>
          <a:ln w="25400">
            <a:solidFill>
              <a:srgbClr val="E65E9E"/>
            </a:solidFill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</a:rPr>
              <a:t>Application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600" dirty="0">
                <a:solidFill>
                  <a:schemeClr val="tx1"/>
                </a:solidFill>
              </a:rPr>
            </a:br>
            <a:r>
              <a:rPr lang="en" sz="1600" dirty="0">
                <a:solidFill>
                  <a:schemeClr val="tx1"/>
                </a:solidFill>
              </a:rPr>
              <a:t>Workforce education</a:t>
            </a:r>
            <a:endParaRPr lang="en" sz="1400" dirty="0">
              <a:solidFill>
                <a:schemeClr val="tx1"/>
              </a:solidFill>
            </a:endParaRPr>
          </a:p>
          <a:p>
            <a:pPr marL="398463" indent="-282575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" sz="1300" dirty="0">
                <a:solidFill>
                  <a:schemeClr val="tx1"/>
                </a:solidFill>
              </a:rPr>
              <a:t>Data management including data management for clinical studies</a:t>
            </a:r>
          </a:p>
          <a:p>
            <a:pPr marL="398463" indent="-282575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" sz="1300" dirty="0">
                <a:solidFill>
                  <a:schemeClr val="tx1"/>
                </a:solidFill>
              </a:rPr>
              <a:t>Data policies like the NIH Data Management and Sharing policy</a:t>
            </a:r>
          </a:p>
          <a:p>
            <a:pPr marL="398463" indent="-282575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" sz="1300" dirty="0">
                <a:solidFill>
                  <a:schemeClr val="tx1"/>
                </a:solidFill>
              </a:rPr>
              <a:t>Coding in R and Python</a:t>
            </a:r>
          </a:p>
          <a:p>
            <a:pPr marL="398463" indent="-282575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" sz="1300" dirty="0">
                <a:solidFill>
                  <a:schemeClr val="tx1"/>
                </a:solidFill>
              </a:rPr>
              <a:t>Git and GitHub</a:t>
            </a:r>
          </a:p>
          <a:p>
            <a:pPr marL="398463" indent="-282575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" sz="1300" dirty="0">
                <a:solidFill>
                  <a:schemeClr val="tx1"/>
                </a:solidFill>
              </a:rPr>
              <a:t>Data collection in REDCap </a:t>
            </a:r>
            <a:endParaRPr sz="13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/>
                </a:solidFill>
              </a:rPr>
              <a:t>Trainee education and curriculum integration </a:t>
            </a:r>
          </a:p>
          <a:p>
            <a:pPr marL="398463" indent="-282575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" sz="1300" dirty="0">
                <a:solidFill>
                  <a:schemeClr val="tx1"/>
                </a:solidFill>
              </a:rPr>
              <a:t>Rigor and Reproducibility</a:t>
            </a:r>
          </a:p>
          <a:p>
            <a:pPr marL="398463" indent="-282575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" sz="1300" dirty="0">
                <a:solidFill>
                  <a:schemeClr val="tx1"/>
                </a:solidFill>
              </a:rPr>
              <a:t>Data ethics </a:t>
            </a:r>
          </a:p>
          <a:p>
            <a:pPr marL="398463" indent="-282575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" sz="1300" dirty="0">
                <a:solidFill>
                  <a:schemeClr val="tx1"/>
                </a:solidFill>
              </a:rPr>
              <a:t>Python and R for PhD students </a:t>
            </a:r>
          </a:p>
          <a:p>
            <a:pPr marL="398463" indent="-282575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" sz="1300" dirty="0">
                <a:solidFill>
                  <a:schemeClr val="tx1"/>
                </a:solidFill>
              </a:rPr>
              <a:t>Research practicums for residents</a:t>
            </a:r>
            <a:endParaRPr sz="13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3EBA42-37CC-0601-919A-8C670DE76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223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628650" y="1505120"/>
            <a:ext cx="3840900" cy="3597629"/>
          </a:xfrm>
          <a:prstGeom prst="rect">
            <a:avLst/>
          </a:prstGeom>
          <a:solidFill>
            <a:srgbClr val="252355"/>
          </a:solidFill>
          <a:ln w="38100">
            <a:solidFill>
              <a:srgbClr val="E65E9E"/>
            </a:solidFill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635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b="1" dirty="0">
                <a:solidFill>
                  <a:schemeClr val="bg1"/>
                </a:solidFill>
              </a:rPr>
              <a:t>Concept</a:t>
            </a:r>
          </a:p>
          <a:p>
            <a:pPr marL="63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  <a:buNone/>
            </a:pPr>
            <a:endParaRPr lang="en" dirty="0">
              <a:solidFill>
                <a:schemeClr val="bg1"/>
              </a:solidFill>
            </a:endParaRPr>
          </a:p>
          <a:p>
            <a:pPr marL="63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  <a:buNone/>
            </a:pPr>
            <a:endParaRPr lang="en" dirty="0">
              <a:solidFill>
                <a:schemeClr val="bg1"/>
              </a:solidFill>
            </a:endParaRPr>
          </a:p>
          <a:p>
            <a:pPr marL="63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  <a:buNone/>
            </a:pPr>
            <a:r>
              <a:rPr lang="en" sz="1600" dirty="0">
                <a:solidFill>
                  <a:schemeClr val="bg1"/>
                </a:solidFill>
              </a:rPr>
              <a:t>Workforce Development</a:t>
            </a:r>
          </a:p>
          <a:p>
            <a:pPr marL="398463" indent="-282575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chemeClr val="bg1"/>
                </a:solidFill>
              </a:rPr>
              <a:t>Supporting pathway programs, from high school through graduate studies</a:t>
            </a:r>
          </a:p>
          <a:p>
            <a:pPr marL="398463" indent="-282575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chemeClr val="bg1"/>
                </a:solidFill>
              </a:rPr>
              <a:t>Developing research skills and introducing tools</a:t>
            </a:r>
          </a:p>
          <a:p>
            <a:pPr marL="398463" indent="-282575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chemeClr val="bg1"/>
                </a:solidFill>
              </a:rPr>
              <a:t>Align library expertise within CTSA priorities to strengthen a plethora of CTSA programming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-1" y="479144"/>
            <a:ext cx="9143999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857"/>
              <a:buFont typeface="Play"/>
              <a:buNone/>
            </a:pPr>
            <a:r>
              <a:rPr lang="en" sz="2000" dirty="0">
                <a:solidFill>
                  <a:srgbClr val="252355"/>
                </a:solidFill>
              </a:rPr>
              <a:t>How academic health sciences libraries can contribute to the mission of translational science progrms?</a:t>
            </a:r>
            <a:endParaRPr sz="2000" dirty="0">
              <a:solidFill>
                <a:srgbClr val="252355"/>
              </a:solidFill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5104250" y="1505120"/>
            <a:ext cx="3555600" cy="3638379"/>
          </a:xfrm>
          <a:prstGeom prst="rect">
            <a:avLst/>
          </a:prstGeom>
          <a:solidFill>
            <a:srgbClr val="DF9355"/>
          </a:solidFill>
          <a:ln w="38100">
            <a:solidFill>
              <a:srgbClr val="E65E9E"/>
            </a:solidFill>
          </a:ln>
        </p:spPr>
        <p:txBody>
          <a:bodyPr spcFirstLastPara="1" wrap="square" lIns="68575" tIns="34275" rIns="68575" bIns="34275" anchor="t" anchorCtr="0">
            <a:normAutofit fontScale="62500" lnSpcReduction="20000"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2857"/>
              <a:buFont typeface="Arial"/>
              <a:buNone/>
            </a:pPr>
            <a:r>
              <a:rPr lang="en-US" sz="2900" b="1" dirty="0">
                <a:solidFill>
                  <a:schemeClr val="tx1"/>
                </a:solidFill>
              </a:rPr>
              <a:t>Application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2857"/>
              <a:buFont typeface="Arial"/>
              <a:buNone/>
            </a:pPr>
            <a:endParaRPr lang="en-US" sz="23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2857"/>
              <a:buFont typeface="Arial"/>
              <a:buNone/>
            </a:pPr>
            <a:r>
              <a:rPr lang="en-US" sz="2300" dirty="0">
                <a:solidFill>
                  <a:schemeClr val="tx1"/>
                </a:solidFill>
              </a:rPr>
              <a:t>Workforce Development</a:t>
            </a:r>
          </a:p>
          <a:p>
            <a:pPr lvl="0" indent="-2825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Formal teaching (including DMP and ELN training)</a:t>
            </a:r>
          </a:p>
          <a:p>
            <a:pPr lvl="0" indent="-2825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tx1"/>
                </a:solidFill>
              </a:rPr>
              <a:t>Panel presentations</a:t>
            </a:r>
            <a:endParaRPr sz="2000" dirty="0">
              <a:solidFill>
                <a:schemeClr val="tx1"/>
              </a:solidFill>
            </a:endParaRPr>
          </a:p>
          <a:p>
            <a:pPr lvl="0" indent="-2825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tx1"/>
                </a:solidFill>
              </a:rPr>
              <a:t>Small group career talks</a:t>
            </a:r>
            <a:endParaRPr sz="20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en" sz="2300" dirty="0">
                <a:solidFill>
                  <a:schemeClr val="tx1"/>
                </a:solidFill>
              </a:rPr>
              <a:t>Librarians involvement in CTSA programs:</a:t>
            </a:r>
            <a:endParaRPr sz="2300" dirty="0">
              <a:solidFill>
                <a:schemeClr val="tx1"/>
              </a:solidFill>
            </a:endParaRPr>
          </a:p>
          <a:p>
            <a:pPr lvl="0" indent="-2825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tx1"/>
                </a:solidFill>
              </a:rPr>
              <a:t>Hub Development</a:t>
            </a:r>
            <a:endParaRPr sz="2000" dirty="0">
              <a:solidFill>
                <a:schemeClr val="tx1"/>
              </a:solidFill>
            </a:endParaRPr>
          </a:p>
          <a:p>
            <a:pPr lvl="0" indent="-2825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tx1"/>
                </a:solidFill>
              </a:rPr>
              <a:t>Evaluation &amp; Tracking</a:t>
            </a:r>
            <a:endParaRPr sz="2000" dirty="0">
              <a:solidFill>
                <a:schemeClr val="tx1"/>
              </a:solidFill>
            </a:endParaRPr>
          </a:p>
          <a:p>
            <a:pPr marL="457200" lvl="1" indent="-2825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tx1"/>
                </a:solidFill>
              </a:rPr>
              <a:t>Social network analysis tools</a:t>
            </a:r>
            <a:endParaRPr sz="2000" dirty="0">
              <a:solidFill>
                <a:schemeClr val="tx1"/>
              </a:solidFill>
            </a:endParaRPr>
          </a:p>
          <a:p>
            <a:pPr marL="457200" lvl="1" indent="-2825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tx1"/>
                </a:solidFill>
              </a:rPr>
              <a:t>Cross-CTSA work on classifying publications along the translational science spectrum</a:t>
            </a:r>
            <a:endParaRPr sz="2000" dirty="0">
              <a:solidFill>
                <a:schemeClr val="tx1"/>
              </a:solidFill>
            </a:endParaRPr>
          </a:p>
          <a:p>
            <a:pPr lvl="0" indent="-2825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tx1"/>
                </a:solidFill>
              </a:rPr>
              <a:t>CHEP (Health Engagement Program)</a:t>
            </a:r>
            <a:endParaRPr sz="20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377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6A6D48-CE28-03D7-8E08-1400DFC93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223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0" y="686475"/>
            <a:ext cx="91440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857"/>
              <a:buFont typeface="Play"/>
              <a:buNone/>
            </a:pPr>
            <a:r>
              <a:rPr lang="en" sz="2000" dirty="0">
                <a:solidFill>
                  <a:srgbClr val="252355"/>
                </a:solidFill>
              </a:rPr>
              <a:t>What words promote best practices for effective collaborations and partnerships between TSH and libraries?</a:t>
            </a:r>
            <a:endParaRPr sz="2000" dirty="0">
              <a:solidFill>
                <a:srgbClr val="252355"/>
              </a:solidFill>
            </a:endParaRPr>
          </a:p>
        </p:txBody>
      </p:sp>
      <p:pic>
        <p:nvPicPr>
          <p:cNvPr id="92" name="Google Shape;92;p18" descr="questions marks 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0581" y="1880507"/>
            <a:ext cx="2702838" cy="270283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7429275" y="3995325"/>
            <a:ext cx="173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7DDBB9-6C7E-1EB0-1861-84B4582F53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223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-1" y="510101"/>
            <a:ext cx="9143999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</a:pPr>
            <a:r>
              <a:rPr lang="en" sz="2000" dirty="0">
                <a:solidFill>
                  <a:srgbClr val="252355"/>
                </a:solidFill>
              </a:rPr>
              <a:t>What are some best practices for building and maintaining effective partnerships?</a:t>
            </a:r>
            <a:endParaRPr sz="2000" dirty="0">
              <a:solidFill>
                <a:srgbClr val="252355"/>
              </a:solidFill>
            </a:endParaRPr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562125" y="1614115"/>
            <a:ext cx="4239900" cy="3529385"/>
          </a:xfrm>
          <a:prstGeom prst="rect">
            <a:avLst/>
          </a:prstGeom>
          <a:solidFill>
            <a:srgbClr val="252355"/>
          </a:solidFill>
          <a:ln w="38100">
            <a:solidFill>
              <a:srgbClr val="E65E9E"/>
            </a:solidFill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9685" lvl="0" indent="0" algn="ctr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  <a:buSzPts val="1090"/>
              <a:buNone/>
            </a:pPr>
            <a:r>
              <a:rPr lang="en" b="1" dirty="0">
                <a:solidFill>
                  <a:schemeClr val="bg1"/>
                </a:solidFill>
              </a:rPr>
              <a:t>Concept</a:t>
            </a:r>
          </a:p>
          <a:p>
            <a:pPr marL="19685" lvl="0" indent="0" algn="ctr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  <a:buSzPts val="1090"/>
              <a:buNone/>
            </a:pPr>
            <a:endParaRPr lang="en" sz="1430" dirty="0">
              <a:solidFill>
                <a:schemeClr val="bg1"/>
              </a:solidFill>
            </a:endParaRPr>
          </a:p>
          <a:p>
            <a:pPr marL="398463" indent="-282575">
              <a:lnSpc>
                <a:spcPct val="80000"/>
              </a:lnSpc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chemeClr val="bg1"/>
                </a:solidFill>
              </a:rPr>
              <a:t>Shared goals that recognize the strengths of each entity and how this shared vision creates positive outcomes for all parties.  </a:t>
            </a:r>
          </a:p>
          <a:p>
            <a:pPr marL="398463" indent="-282575">
              <a:lnSpc>
                <a:spcPct val="80000"/>
              </a:lnSpc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chemeClr val="bg1"/>
                </a:solidFill>
              </a:rPr>
              <a:t>Serve as active members of the translational science program leadership team. </a:t>
            </a:r>
          </a:p>
          <a:p>
            <a:pPr marL="398463" indent="-282575">
              <a:lnSpc>
                <a:spcPct val="80000"/>
              </a:lnSpc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chemeClr val="bg1"/>
                </a:solidFill>
              </a:rPr>
              <a:t>Regular opportunities for information sharing, participating in workgroups and committees,  involvement in shared decision making.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5159675" y="1614115"/>
            <a:ext cx="3555600" cy="3529385"/>
          </a:xfrm>
          <a:prstGeom prst="rect">
            <a:avLst/>
          </a:prstGeom>
          <a:solidFill>
            <a:srgbClr val="DF9355"/>
          </a:solidFill>
          <a:ln w="38100">
            <a:solidFill>
              <a:srgbClr val="E65E9E"/>
            </a:solidFill>
          </a:ln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chemeClr val="tx1"/>
                </a:solidFill>
              </a:rPr>
              <a:t>Application </a:t>
            </a: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 marL="398463" indent="-282575">
              <a:lnSpc>
                <a:spcPct val="100000"/>
              </a:lnSpc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" sz="1500" dirty="0">
                <a:solidFill>
                  <a:schemeClr val="tx1"/>
                </a:solidFill>
              </a:rPr>
              <a:t>Co-lead Strategic Management Element (management of Operations Committee)</a:t>
            </a:r>
          </a:p>
          <a:p>
            <a:pPr marL="398463" indent="-282575">
              <a:lnSpc>
                <a:spcPct val="100000"/>
              </a:lnSpc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" sz="1500" dirty="0">
                <a:solidFill>
                  <a:schemeClr val="tx1"/>
                </a:solidFill>
              </a:rPr>
              <a:t>Participate on Workgroups</a:t>
            </a:r>
          </a:p>
          <a:p>
            <a:pPr marL="855663" lvl="2" indent="-282575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" sz="1500" dirty="0">
                <a:solidFill>
                  <a:schemeClr val="tx1"/>
                </a:solidFill>
              </a:rPr>
              <a:t>Adaptive Capacity Workgroup</a:t>
            </a:r>
          </a:p>
          <a:p>
            <a:pPr marL="855663" lvl="2" indent="-282575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" sz="1500" dirty="0">
                <a:solidFill>
                  <a:schemeClr val="tx1"/>
                </a:solidFill>
              </a:rPr>
              <a:t>Translational Science Impact Workgroup</a:t>
            </a:r>
          </a:p>
          <a:p>
            <a:pPr marL="855663" lvl="2" indent="-282575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" sz="1500" dirty="0">
                <a:solidFill>
                  <a:schemeClr val="tx1"/>
                </a:solidFill>
              </a:rPr>
              <a:t>LHS-CTSA Partnerships workgroup</a:t>
            </a:r>
            <a:endParaRPr sz="1500" dirty="0">
              <a:solidFill>
                <a:schemeClr val="tx1"/>
              </a:solidFill>
            </a:endParaRPr>
          </a:p>
          <a:p>
            <a:pPr marL="398463" lvl="0" indent="-282575">
              <a:lnSpc>
                <a:spcPct val="100000"/>
              </a:lnSpc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" sz="1500" dirty="0">
                <a:solidFill>
                  <a:schemeClr val="tx1"/>
                </a:solidFill>
              </a:rPr>
              <a:t>Shared dissemination efforts</a:t>
            </a:r>
          </a:p>
          <a:p>
            <a:pPr marL="855663" lvl="2" indent="-282575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" sz="1500">
                <a:solidFill>
                  <a:schemeClr val="tx1"/>
                </a:solidFill>
              </a:rPr>
              <a:t>Papers/Posters</a:t>
            </a:r>
            <a:endParaRPr lang="en" sz="1500" dirty="0">
              <a:solidFill>
                <a:schemeClr val="tx1"/>
              </a:solidFill>
            </a:endParaRPr>
          </a:p>
          <a:p>
            <a:pPr marL="855663" lvl="2" indent="-282575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" sz="1500" dirty="0">
                <a:solidFill>
                  <a:schemeClr val="tx1"/>
                </a:solidFill>
              </a:rPr>
              <a:t>Presentations </a:t>
            </a:r>
          </a:p>
          <a:p>
            <a:pPr marL="855663" lvl="2" indent="-282575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" sz="1500" dirty="0">
                <a:solidFill>
                  <a:schemeClr val="tx1"/>
                </a:solidFill>
              </a:rPr>
              <a:t>Conferences</a:t>
            </a:r>
            <a:endParaRPr sz="15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6E90B6-DA24-5A98-349C-C94CC9C14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223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-1" y="505955"/>
            <a:ext cx="9143999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</a:pPr>
            <a:r>
              <a:rPr lang="en" sz="2000" dirty="0">
                <a:solidFill>
                  <a:srgbClr val="252355"/>
                </a:solidFill>
              </a:rPr>
              <a:t>What are some best practices for building and maintaining effective partnerships?</a:t>
            </a:r>
            <a:endParaRPr sz="2000" dirty="0">
              <a:solidFill>
                <a:srgbClr val="252355"/>
              </a:solidFill>
            </a:endParaRPr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628650" y="1637682"/>
            <a:ext cx="3574800" cy="3505817"/>
          </a:xfrm>
          <a:prstGeom prst="rect">
            <a:avLst/>
          </a:prstGeom>
          <a:solidFill>
            <a:srgbClr val="252355"/>
          </a:solidFill>
          <a:ln w="38100">
            <a:solidFill>
              <a:srgbClr val="E65E9E"/>
            </a:solidFill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chemeClr val="bg1"/>
              </a:buClr>
              <a:buNone/>
            </a:pPr>
            <a:r>
              <a:rPr lang="en" b="1" dirty="0">
                <a:solidFill>
                  <a:schemeClr val="bg1"/>
                </a:solidFill>
              </a:rPr>
              <a:t>Concept</a:t>
            </a:r>
          </a:p>
          <a:p>
            <a:pPr marL="398463" lvl="0" indent="-28257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chemeClr val="bg1"/>
                </a:solidFill>
              </a:rPr>
              <a:t>Be a good partner</a:t>
            </a:r>
            <a:endParaRPr sz="1400" dirty="0">
              <a:solidFill>
                <a:schemeClr val="bg1"/>
              </a:solidFill>
            </a:endParaRPr>
          </a:p>
          <a:p>
            <a:pPr marL="398463" lvl="0" indent="-2825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chemeClr val="bg1"/>
                </a:solidFill>
              </a:rPr>
              <a:t>Find mutually beneficial projects</a:t>
            </a:r>
            <a:endParaRPr sz="1400" dirty="0">
              <a:solidFill>
                <a:schemeClr val="bg1"/>
              </a:solidFill>
            </a:endParaRPr>
          </a:p>
          <a:p>
            <a:pPr marL="398463" lvl="0" indent="-2825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chemeClr val="bg1"/>
                </a:solidFill>
              </a:rPr>
              <a:t>Establish attainable goals, then build on them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5104250" y="1637682"/>
            <a:ext cx="3555600" cy="3505818"/>
          </a:xfrm>
          <a:prstGeom prst="rect">
            <a:avLst/>
          </a:prstGeom>
          <a:solidFill>
            <a:srgbClr val="DF9355"/>
          </a:solidFill>
          <a:ln w="38100">
            <a:solidFill>
              <a:srgbClr val="E65E9E"/>
            </a:solidFill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tx1"/>
                </a:solidFill>
              </a:rPr>
              <a:t>Application </a:t>
            </a:r>
            <a:br>
              <a:rPr lang="en-US" sz="1400" b="1" dirty="0">
                <a:solidFill>
                  <a:schemeClr val="tx1"/>
                </a:solidFill>
              </a:rPr>
            </a:br>
            <a:endParaRPr lang="en-US" sz="1400" b="1" dirty="0">
              <a:solidFill>
                <a:schemeClr val="tx1"/>
              </a:solidFill>
            </a:endParaRPr>
          </a:p>
          <a:p>
            <a:pPr marL="398463" indent="-282575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Summer Research Program (IMPRS)</a:t>
            </a:r>
          </a:p>
          <a:p>
            <a:pPr marL="398463" indent="-282575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Getting students published, DOIs for scholarly products</a:t>
            </a:r>
          </a:p>
          <a:p>
            <a:pPr marL="398463" indent="-282575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Posters online in an Open Access (OA) repository</a:t>
            </a:r>
          </a:p>
          <a:p>
            <a:pPr marL="398463" indent="-282575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Research toolbox &amp; skills development (ORCID, scholarly dissemination), highlighting research accomplishments</a:t>
            </a:r>
          </a:p>
          <a:p>
            <a:pPr marL="398463" indent="-282575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Students gaining research experience and having something tangible to point before the publication comes out. Can talk more specifically about their research experience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BF629E-6014-A9C8-051C-1B9FFB5D1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834"/>
            <a:ext cx="9144000" cy="6223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0" y="658242"/>
            <a:ext cx="9144000" cy="78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</a:pPr>
            <a:r>
              <a:rPr lang="en" sz="2000" dirty="0">
                <a:solidFill>
                  <a:srgbClr val="252355"/>
                </a:solidFill>
              </a:rPr>
              <a:t>Which options describe how libraries and TSA hubs can translate research findings into clinical practice?</a:t>
            </a:r>
            <a:endParaRPr sz="2000" dirty="0">
              <a:solidFill>
                <a:srgbClr val="252355"/>
              </a:solidFill>
            </a:endParaRPr>
          </a:p>
        </p:txBody>
      </p:sp>
      <p:pic>
        <p:nvPicPr>
          <p:cNvPr id="116" name="Google Shape;116;p21" descr="questions marks 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6761" y="1572817"/>
            <a:ext cx="3017478" cy="3017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835BA7-24FF-316D-16B9-4D509EAC1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223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-1" y="622334"/>
            <a:ext cx="9143999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857"/>
              <a:buFont typeface="Play"/>
              <a:buNone/>
            </a:pPr>
            <a:r>
              <a:rPr lang="en" sz="2000" dirty="0">
                <a:solidFill>
                  <a:srgbClr val="252355"/>
                </a:solidFill>
              </a:rPr>
              <a:t>How collaborations between health sciences libraries and translational science programs can foster translating research findings into clinical practice</a:t>
            </a:r>
            <a:endParaRPr sz="2000" dirty="0">
              <a:solidFill>
                <a:srgbClr val="252355"/>
              </a:solidFill>
            </a:endParaRPr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628650" y="1592653"/>
            <a:ext cx="3840900" cy="3544658"/>
          </a:xfrm>
          <a:prstGeom prst="rect">
            <a:avLst/>
          </a:prstGeom>
          <a:solidFill>
            <a:srgbClr val="252355"/>
          </a:solidFill>
          <a:ln w="38100">
            <a:solidFill>
              <a:srgbClr val="E65E9E"/>
            </a:solidFill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397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400"/>
              <a:buNone/>
            </a:pPr>
            <a:r>
              <a:rPr lang="en" b="1" dirty="0">
                <a:solidFill>
                  <a:schemeClr val="bg1"/>
                </a:solidFill>
              </a:rPr>
              <a:t>Concept</a:t>
            </a:r>
            <a:endParaRPr lang="en" dirty="0">
              <a:solidFill>
                <a:schemeClr val="bg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endParaRPr lang="en" dirty="0">
              <a:solidFill>
                <a:schemeClr val="bg1"/>
              </a:solidFill>
            </a:endParaRPr>
          </a:p>
          <a:p>
            <a:pPr marL="1397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400"/>
              <a:buNone/>
            </a:pPr>
            <a:r>
              <a:rPr lang="en" sz="1600" dirty="0">
                <a:solidFill>
                  <a:schemeClr val="bg1"/>
                </a:solidFill>
              </a:rPr>
              <a:t>Collaboration on </a:t>
            </a:r>
            <a:r>
              <a:rPr lang="en" sz="1600" b="1" i="1" dirty="0">
                <a:solidFill>
                  <a:schemeClr val="bg1"/>
                </a:solidFill>
              </a:rPr>
              <a:t>infrastructure development</a:t>
            </a:r>
            <a:r>
              <a:rPr lang="en" sz="1600" dirty="0">
                <a:solidFill>
                  <a:schemeClr val="bg1"/>
                </a:solidFill>
              </a:rPr>
              <a:t> can:</a:t>
            </a:r>
          </a:p>
          <a:p>
            <a:pPr marL="515938" indent="-282575">
              <a:spcBef>
                <a:spcPts val="0"/>
              </a:spcBef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chemeClr val="bg1"/>
                </a:solidFill>
              </a:rPr>
              <a:t>Reduce researcher administrative burden</a:t>
            </a:r>
          </a:p>
          <a:p>
            <a:pPr marL="515938" indent="-282575">
              <a:spcBef>
                <a:spcPts val="0"/>
              </a:spcBef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chemeClr val="bg1"/>
                </a:solidFill>
              </a:rPr>
              <a:t>Facilitate communication across disciplines and across the translational science spectrum </a:t>
            </a:r>
            <a:br>
              <a:rPr lang="en" dirty="0">
                <a:solidFill>
                  <a:schemeClr val="bg1"/>
                </a:solidFill>
              </a:rPr>
            </a:br>
            <a:endParaRPr dirty="0">
              <a:solidFill>
                <a:schemeClr val="bg1"/>
              </a:solidFill>
            </a:endParaRPr>
          </a:p>
          <a:p>
            <a:pPr marL="1397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400"/>
              <a:buNone/>
            </a:pPr>
            <a:r>
              <a:rPr lang="en" sz="1600" dirty="0">
                <a:solidFill>
                  <a:schemeClr val="bg1"/>
                </a:solidFill>
              </a:rPr>
              <a:t>Collaboration on </a:t>
            </a:r>
            <a:r>
              <a:rPr lang="en" sz="1600" b="1" i="1" dirty="0">
                <a:solidFill>
                  <a:schemeClr val="bg1"/>
                </a:solidFill>
              </a:rPr>
              <a:t>open science initiatives</a:t>
            </a:r>
            <a:r>
              <a:rPr lang="en" sz="1600" dirty="0">
                <a:solidFill>
                  <a:schemeClr val="bg1"/>
                </a:solidFill>
              </a:rPr>
              <a:t> can: </a:t>
            </a:r>
          </a:p>
          <a:p>
            <a:pPr marL="515938" indent="-282575">
              <a:spcBef>
                <a:spcPts val="0"/>
              </a:spcBef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chemeClr val="bg1"/>
                </a:solidFill>
              </a:rPr>
              <a:t>Improve the reach and dissemination of translational science research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4765800" y="1592653"/>
            <a:ext cx="3840900" cy="3552158"/>
          </a:xfrm>
          <a:prstGeom prst="rect">
            <a:avLst/>
          </a:prstGeom>
          <a:solidFill>
            <a:srgbClr val="DF9355"/>
          </a:solidFill>
          <a:ln w="38100">
            <a:solidFill>
              <a:srgbClr val="E65E9E"/>
            </a:solidFill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Application</a:t>
            </a:r>
            <a:endParaRPr lang="en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377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/>
                </a:solidFill>
              </a:rPr>
              <a:t>Research concierge services: </a:t>
            </a:r>
            <a:endParaRPr sz="1600" dirty="0">
              <a:solidFill>
                <a:schemeClr val="tx1"/>
              </a:solidFill>
            </a:endParaRPr>
          </a:p>
          <a:p>
            <a:pPr marL="398463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chemeClr val="tx1"/>
                </a:solidFill>
              </a:rPr>
              <a:t>To provide support for researchers so that they can find the services and resources they need when they need it </a:t>
            </a:r>
            <a:endParaRPr sz="14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/>
                </a:solidFill>
              </a:rPr>
              <a:t>NYU Data Catalog: </a:t>
            </a:r>
            <a:endParaRPr sz="1600" dirty="0">
              <a:solidFill>
                <a:schemeClr val="tx1"/>
              </a:solidFill>
            </a:endParaRPr>
          </a:p>
          <a:p>
            <a:pPr marL="398463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chemeClr val="tx1"/>
                </a:solidFill>
              </a:rPr>
              <a:t>To support data discovery tools that help researchers share protected data and find data for secondary analysis</a:t>
            </a:r>
            <a:endParaRPr sz="14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77" dirty="0">
                <a:solidFill>
                  <a:schemeClr val="tx1"/>
                </a:solidFill>
              </a:rPr>
              <a:t> </a:t>
            </a:r>
            <a:endParaRPr sz="8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/>
                </a:solidFill>
              </a:rPr>
              <a:t>Find A Collaborator: </a:t>
            </a:r>
            <a:endParaRPr sz="1600" dirty="0">
              <a:solidFill>
                <a:schemeClr val="tx1"/>
              </a:solidFill>
            </a:endParaRPr>
          </a:p>
          <a:p>
            <a:pPr marL="398463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chemeClr val="tx1"/>
                </a:solidFill>
              </a:rPr>
              <a:t>To help researchers find collaborators across disciplines and across the translational science spectrum</a:t>
            </a:r>
            <a:endParaRPr sz="14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785B8C-5C7F-FE5C-7F42-BD5452D81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223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861</Words>
  <Application>Microsoft Office PowerPoint</Application>
  <PresentationFormat>On-screen Show (16:9)</PresentationFormat>
  <Paragraphs>142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Play</vt:lpstr>
      <vt:lpstr>Simple Light</vt:lpstr>
      <vt:lpstr>The Power of Partnership: Collaboration between translational science programs and academic health sciences libraries</vt:lpstr>
      <vt:lpstr>How might libraries contribute to the mission of translational science hubs (TSH)? </vt:lpstr>
      <vt:lpstr>How academic health sciences libraries can contribute to the mission of translational science programs</vt:lpstr>
      <vt:lpstr>How academic health sciences libraries can contribute to the mission of translational science progrms?</vt:lpstr>
      <vt:lpstr>What words promote best practices for effective collaborations and partnerships between TSH and libraries?</vt:lpstr>
      <vt:lpstr>What are some best practices for building and maintaining effective partnerships?</vt:lpstr>
      <vt:lpstr>What are some best practices for building and maintaining effective partnerships?</vt:lpstr>
      <vt:lpstr>Which options describe how libraries and TSA hubs can translate research findings into clinical practice?</vt:lpstr>
      <vt:lpstr>How collaborations between health sciences libraries and translational science programs can foster translating research findings into clinical practice</vt:lpstr>
      <vt:lpstr>How collaborations between health sciences libraries and translational science programs can foster translating research findings into clinical practice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Bart Ragon</dc:creator>
  <cp:lastModifiedBy>Ragon, Bart (br5n)</cp:lastModifiedBy>
  <cp:revision>22</cp:revision>
  <dcterms:modified xsi:type="dcterms:W3CDTF">2025-04-16T13:00:35Z</dcterms:modified>
</cp:coreProperties>
</file>