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7.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8.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9.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0.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1.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5" r:id="rId1"/>
    <p:sldMasterId id="2147483666" r:id="rId2"/>
  </p:sldMasterIdLst>
  <p:notesMasterIdLst>
    <p:notesMasterId r:id="rId17"/>
  </p:notesMasterIdLst>
  <p:sldIdLst>
    <p:sldId id="256" r:id="rId3"/>
    <p:sldId id="258" r:id="rId4"/>
    <p:sldId id="271" r:id="rId5"/>
    <p:sldId id="259" r:id="rId6"/>
    <p:sldId id="260" r:id="rId7"/>
    <p:sldId id="262" r:id="rId8"/>
    <p:sldId id="263" r:id="rId9"/>
    <p:sldId id="264" r:id="rId10"/>
    <p:sldId id="265" r:id="rId11"/>
    <p:sldId id="266" r:id="rId12"/>
    <p:sldId id="267" r:id="rId13"/>
    <p:sldId id="268" r:id="rId14"/>
    <p:sldId id="270" r:id="rId15"/>
    <p:sldId id="257" r:id="rId16"/>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706"/>
    <p:restoredTop sz="72426"/>
  </p:normalViewPr>
  <p:slideViewPr>
    <p:cSldViewPr snapToGrid="0" snapToObjects="1">
      <p:cViewPr>
        <p:scale>
          <a:sx n="70" d="100"/>
          <a:sy n="70" d="100"/>
        </p:scale>
        <p:origin x="2448" y="1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oleObject" Target="file:////Users/ecr2c/Desktop/temp/ETD%20Stats/work-list.csv" TargetMode="External"/></Relationships>
</file>

<file path=ppt/charts/_rels/chart2.xml.rels><?xml version="1.0" encoding="UTF-8" standalone="yes"?>
<Relationships xmlns="http://schemas.openxmlformats.org/package/2006/relationships"><Relationship Id="rId1" Type="http://schemas.microsoft.com/office/2011/relationships/chartStyle" Target="style2.xml"/><Relationship Id="rId2" Type="http://schemas.microsoft.com/office/2011/relationships/chartColorStyle" Target="colors2.xml"/><Relationship Id="rId3" Type="http://schemas.openxmlformats.org/officeDocument/2006/relationships/oleObject" Target="file:////Users/ecr2c/Desktop/temp/ETD%20Stats/work-list.csv" TargetMode="External"/></Relationships>
</file>

<file path=ppt/charts/_rels/chart3.xml.rels><?xml version="1.0" encoding="UTF-8" standalone="yes"?>
<Relationships xmlns="http://schemas.openxmlformats.org/package/2006/relationships"><Relationship Id="rId1" Type="http://schemas.microsoft.com/office/2011/relationships/chartStyle" Target="style3.xml"/><Relationship Id="rId2" Type="http://schemas.microsoft.com/office/2011/relationships/chartColorStyle" Target="colors3.xml"/><Relationship Id="rId3" Type="http://schemas.openxmlformats.org/officeDocument/2006/relationships/oleObject" Target="file:////Users/ecr2c/Desktop/temp/ETD%20Stats/work-list.csv" TargetMode="External"/></Relationships>
</file>

<file path=ppt/charts/_rels/chart4.xml.rels><?xml version="1.0" encoding="UTF-8" standalone="yes"?>
<Relationships xmlns="http://schemas.openxmlformats.org/package/2006/relationships"><Relationship Id="rId1" Type="http://schemas.microsoft.com/office/2011/relationships/chartStyle" Target="style4.xml"/><Relationship Id="rId2" Type="http://schemas.microsoft.com/office/2011/relationships/chartColorStyle" Target="colors4.xml"/><Relationship Id="rId3" Type="http://schemas.openxmlformats.org/officeDocument/2006/relationships/oleObject" Target="file:////Users/ecr2c/Desktop/temp/ETD%20Stats/work-list.csv" TargetMode="External"/></Relationships>
</file>

<file path=ppt/charts/_rels/chart5.xml.rels><?xml version="1.0" encoding="UTF-8" standalone="yes"?>
<Relationships xmlns="http://schemas.openxmlformats.org/package/2006/relationships"><Relationship Id="rId1" Type="http://schemas.microsoft.com/office/2011/relationships/chartStyle" Target="style5.xml"/><Relationship Id="rId2" Type="http://schemas.microsoft.com/office/2011/relationships/chartColorStyle" Target="colors5.xml"/><Relationship Id="rId3" Type="http://schemas.openxmlformats.org/officeDocument/2006/relationships/oleObject" Target="file:////Users/ecr2c/Desktop/temp/ETD%20Stats/work-list.csv" TargetMode="External"/></Relationships>
</file>

<file path=ppt/charts/_rels/chart6.xml.rels><?xml version="1.0" encoding="UTF-8" standalone="yes"?>
<Relationships xmlns="http://schemas.openxmlformats.org/package/2006/relationships"><Relationship Id="rId1" Type="http://schemas.microsoft.com/office/2011/relationships/chartStyle" Target="style6.xml"/><Relationship Id="rId2" Type="http://schemas.microsoft.com/office/2011/relationships/chartColorStyle" Target="colors6.xml"/><Relationship Id="rId3" Type="http://schemas.openxmlformats.org/officeDocument/2006/relationships/oleObject" Target="file:////Users/ecr2c/Desktop/temp/ETD%20Stats/work-list.csv" TargetMode="External"/></Relationships>
</file>

<file path=ppt/charts/_rels/chart7.xml.rels><?xml version="1.0" encoding="UTF-8" standalone="yes"?>
<Relationships xmlns="http://schemas.openxmlformats.org/package/2006/relationships"><Relationship Id="rId1" Type="http://schemas.microsoft.com/office/2011/relationships/chartStyle" Target="style7.xml"/><Relationship Id="rId2" Type="http://schemas.microsoft.com/office/2011/relationships/chartColorStyle" Target="colors7.xml"/><Relationship Id="rId3" Type="http://schemas.openxmlformats.org/officeDocument/2006/relationships/oleObject" Target="file:////Users/ecr2c/Desktop/temp/ETD%20Stats/work-list.csv"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areaChart>
        <c:grouping val="stacked"/>
        <c:varyColors val="0"/>
        <c:ser>
          <c:idx val="0"/>
          <c:order val="0"/>
          <c:tx>
            <c:strRef>
              <c:f>All!$G$1</c:f>
              <c:strCache>
                <c:ptCount val="1"/>
                <c:pt idx="0">
                  <c:v>Cumulative</c:v>
                </c:pt>
              </c:strCache>
            </c:strRef>
          </c:tx>
          <c:spPr>
            <a:solidFill>
              <a:schemeClr val="accent6"/>
            </a:solidFill>
            <a:ln>
              <a:noFill/>
            </a:ln>
            <a:effectLst/>
          </c:spPr>
          <c:dLbls>
            <c:dLbl>
              <c:idx val="2"/>
              <c:layout>
                <c:manualLayout>
                  <c:x val="0.0194444444444444"/>
                  <c:y val="-0.0185185185185185"/>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horzOverflow="clip" vert="horz" wrap="square" lIns="38100" tIns="19050" rIns="38100" bIns="19050" numCol="1"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a:noFill/>
                  <a:ln>
                    <a:noFill/>
                  </a:ln>
                </c15:spPr>
                <c15:layout/>
                <c15:showLeaderLines val="1"/>
                <c15:leaderLines>
                  <c:spPr>
                    <a:ln w="9525" cap="flat" cmpd="sng" algn="ctr">
                      <a:solidFill>
                        <a:schemeClr val="tx1">
                          <a:lumMod val="35000"/>
                          <a:lumOff val="65000"/>
                        </a:schemeClr>
                      </a:solidFill>
                      <a:round/>
                    </a:ln>
                    <a:effectLst/>
                  </c:spPr>
                </c15:leaderLines>
              </c:ext>
            </c:extLst>
          </c:dLbls>
          <c:cat>
            <c:numRef>
              <c:f>All!$F$2:$F$10</c:f>
              <c:numCache>
                <c:formatCode>General</c:formatCode>
                <c:ptCount val="9"/>
                <c:pt idx="0">
                  <c:v>2009.0</c:v>
                </c:pt>
                <c:pt idx="1">
                  <c:v>2010.0</c:v>
                </c:pt>
                <c:pt idx="2">
                  <c:v>2011.0</c:v>
                </c:pt>
                <c:pt idx="3">
                  <c:v>2012.0</c:v>
                </c:pt>
                <c:pt idx="4">
                  <c:v>2013.0</c:v>
                </c:pt>
                <c:pt idx="5">
                  <c:v>2014.0</c:v>
                </c:pt>
                <c:pt idx="6">
                  <c:v>2015.0</c:v>
                </c:pt>
                <c:pt idx="7">
                  <c:v>2016.0</c:v>
                </c:pt>
                <c:pt idx="8">
                  <c:v>2017.0</c:v>
                </c:pt>
              </c:numCache>
            </c:numRef>
          </c:cat>
          <c:val>
            <c:numRef>
              <c:f>All!$G$2:$G$10</c:f>
              <c:numCache>
                <c:formatCode>General</c:formatCode>
                <c:ptCount val="9"/>
                <c:pt idx="0">
                  <c:v>0.0</c:v>
                </c:pt>
                <c:pt idx="1">
                  <c:v>0.0</c:v>
                </c:pt>
                <c:pt idx="2">
                  <c:v>136.0</c:v>
                </c:pt>
                <c:pt idx="3">
                  <c:v>1078.0</c:v>
                </c:pt>
                <c:pt idx="4">
                  <c:v>1410.0</c:v>
                </c:pt>
                <c:pt idx="5">
                  <c:v>3129.0</c:v>
                </c:pt>
                <c:pt idx="6">
                  <c:v>3742.0</c:v>
                </c:pt>
                <c:pt idx="7">
                  <c:v>4567.0</c:v>
                </c:pt>
                <c:pt idx="8">
                  <c:v>5659.0</c:v>
                </c:pt>
              </c:numCache>
            </c:numRef>
          </c:val>
        </c:ser>
        <c:dLbls>
          <c:showLegendKey val="0"/>
          <c:showVal val="0"/>
          <c:showCatName val="0"/>
          <c:showSerName val="0"/>
          <c:showPercent val="0"/>
          <c:showBubbleSize val="0"/>
        </c:dLbls>
        <c:axId val="-54036976"/>
        <c:axId val="-54048208"/>
      </c:areaChart>
      <c:catAx>
        <c:axId val="-5403697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4048208"/>
        <c:crosses val="autoZero"/>
        <c:auto val="1"/>
        <c:lblAlgn val="ctr"/>
        <c:lblOffset val="100"/>
        <c:noMultiLvlLbl val="0"/>
      </c:catAx>
      <c:valAx>
        <c:axId val="-54048208"/>
        <c:scaling>
          <c:orientation val="minMax"/>
        </c:scaling>
        <c:delete val="1"/>
        <c:axPos val="l"/>
        <c:majorGridlines>
          <c:spPr>
            <a:ln w="9525" cap="flat" cmpd="sng" algn="ctr">
              <a:noFill/>
              <a:round/>
            </a:ln>
            <a:effectLst/>
          </c:spPr>
        </c:majorGridlines>
        <c:majorTickMark val="none"/>
        <c:minorTickMark val="none"/>
        <c:tickLblPos val="nextTo"/>
        <c:crossAx val="-54036976"/>
        <c:crosses val="autoZero"/>
        <c:crossBetween val="midCat"/>
      </c:valAx>
      <c:spPr>
        <a:noFill/>
        <a:ln>
          <a:noFill/>
        </a:ln>
        <a:effectLst/>
      </c:spPr>
    </c:plotArea>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areaChart>
        <c:grouping val="stacked"/>
        <c:varyColors val="0"/>
        <c:ser>
          <c:idx val="0"/>
          <c:order val="0"/>
          <c:tx>
            <c:strRef>
              <c:f>All!$G$1</c:f>
              <c:strCache>
                <c:ptCount val="1"/>
                <c:pt idx="0">
                  <c:v>Cumulative</c:v>
                </c:pt>
              </c:strCache>
            </c:strRef>
          </c:tx>
          <c:spPr>
            <a:solidFill>
              <a:schemeClr val="accent6"/>
            </a:solidFill>
            <a:ln>
              <a:noFill/>
            </a:ln>
            <a:effectLst/>
          </c:spPr>
          <c:dLbls>
            <c:dLbl>
              <c:idx val="2"/>
              <c:delete val="1"/>
              <c:extLst>
                <c:ext xmlns:c15="http://schemas.microsoft.com/office/drawing/2012/chart" uri="{CE6537A1-D6FC-4f65-9D91-7224C49458BB}"/>
              </c:extLst>
            </c:dLbl>
            <c:spPr>
              <a:noFill/>
              <a:ln>
                <a:noFill/>
              </a:ln>
              <a:effectLst/>
            </c:spPr>
            <c:txPr>
              <a:bodyPr rot="0" spcFirstLastPara="1" vertOverflow="ellipsis" horzOverflow="clip" vert="horz" wrap="square" lIns="38100" tIns="19050" rIns="38100" bIns="19050" numCol="1"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a:noFill/>
                  <a:ln>
                    <a:noFill/>
                  </a:ln>
                </c15:spPr>
                <c15:layout/>
                <c15:showLeaderLines val="1"/>
                <c15:leaderLines>
                  <c:spPr>
                    <a:ln w="9525" cap="flat" cmpd="sng" algn="ctr">
                      <a:solidFill>
                        <a:schemeClr val="tx1">
                          <a:lumMod val="35000"/>
                          <a:lumOff val="65000"/>
                        </a:schemeClr>
                      </a:solidFill>
                      <a:round/>
                    </a:ln>
                    <a:effectLst/>
                  </c:spPr>
                </c15:leaderLines>
              </c:ext>
            </c:extLst>
          </c:dLbls>
          <c:cat>
            <c:numRef>
              <c:f>All!$F$2:$F$10</c:f>
              <c:numCache>
                <c:formatCode>General</c:formatCode>
                <c:ptCount val="9"/>
                <c:pt idx="0">
                  <c:v>2009.0</c:v>
                </c:pt>
                <c:pt idx="1">
                  <c:v>2010.0</c:v>
                </c:pt>
                <c:pt idx="2">
                  <c:v>2011.0</c:v>
                </c:pt>
                <c:pt idx="3">
                  <c:v>2012.0</c:v>
                </c:pt>
                <c:pt idx="4">
                  <c:v>2013.0</c:v>
                </c:pt>
                <c:pt idx="5">
                  <c:v>2014.0</c:v>
                </c:pt>
                <c:pt idx="6">
                  <c:v>2015.0</c:v>
                </c:pt>
                <c:pt idx="7">
                  <c:v>2016.0</c:v>
                </c:pt>
                <c:pt idx="8">
                  <c:v>2017.0</c:v>
                </c:pt>
              </c:numCache>
            </c:numRef>
          </c:cat>
          <c:val>
            <c:numRef>
              <c:f>All!$G$2:$G$10</c:f>
              <c:numCache>
                <c:formatCode>General</c:formatCode>
                <c:ptCount val="9"/>
                <c:pt idx="0">
                  <c:v>0.0</c:v>
                </c:pt>
                <c:pt idx="1">
                  <c:v>0.0</c:v>
                </c:pt>
                <c:pt idx="2">
                  <c:v>136.0</c:v>
                </c:pt>
                <c:pt idx="3">
                  <c:v>1078.0</c:v>
                </c:pt>
                <c:pt idx="4">
                  <c:v>1410.0</c:v>
                </c:pt>
                <c:pt idx="5">
                  <c:v>3129.0</c:v>
                </c:pt>
                <c:pt idx="6">
                  <c:v>3742.0</c:v>
                </c:pt>
                <c:pt idx="7">
                  <c:v>4567.0</c:v>
                </c:pt>
                <c:pt idx="8">
                  <c:v>5659.0</c:v>
                </c:pt>
              </c:numCache>
            </c:numRef>
          </c:val>
        </c:ser>
        <c:dLbls>
          <c:showLegendKey val="0"/>
          <c:showVal val="0"/>
          <c:showCatName val="0"/>
          <c:showSerName val="0"/>
          <c:showPercent val="0"/>
          <c:showBubbleSize val="0"/>
        </c:dLbls>
        <c:axId val="28468336"/>
        <c:axId val="28471088"/>
      </c:areaChart>
      <c:catAx>
        <c:axId val="2846833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8471088"/>
        <c:crosses val="autoZero"/>
        <c:auto val="1"/>
        <c:lblAlgn val="ctr"/>
        <c:lblOffset val="100"/>
        <c:noMultiLvlLbl val="0"/>
      </c:catAx>
      <c:valAx>
        <c:axId val="28471088"/>
        <c:scaling>
          <c:orientation val="minMax"/>
        </c:scaling>
        <c:delete val="1"/>
        <c:axPos val="l"/>
        <c:majorGridlines>
          <c:spPr>
            <a:ln w="9525" cap="flat" cmpd="sng" algn="ctr">
              <a:noFill/>
              <a:round/>
            </a:ln>
            <a:effectLst/>
          </c:spPr>
        </c:majorGridlines>
        <c:majorTickMark val="none"/>
        <c:minorTickMark val="none"/>
        <c:tickLblPos val="nextTo"/>
        <c:crossAx val="28468336"/>
        <c:crosses val="autoZero"/>
        <c:crossBetween val="midCat"/>
      </c:valAx>
      <c:spPr>
        <a:noFill/>
        <a:ln>
          <a:noFill/>
        </a:ln>
        <a:effectLst/>
      </c:spPr>
    </c:plotArea>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areaChart>
        <c:grouping val="stacked"/>
        <c:varyColors val="0"/>
        <c:ser>
          <c:idx val="0"/>
          <c:order val="0"/>
          <c:tx>
            <c:strRef>
              <c:f>All!$G$1</c:f>
              <c:strCache>
                <c:ptCount val="1"/>
                <c:pt idx="0">
                  <c:v>Cumulative</c:v>
                </c:pt>
              </c:strCache>
            </c:strRef>
          </c:tx>
          <c:spPr>
            <a:solidFill>
              <a:schemeClr val="accent6"/>
            </a:solidFill>
            <a:ln>
              <a:noFill/>
            </a:ln>
            <a:effectLst/>
          </c:spPr>
          <c:dLbls>
            <c:dLbl>
              <c:idx val="2"/>
              <c:delete val="1"/>
              <c:extLst>
                <c:ext xmlns:c15="http://schemas.microsoft.com/office/drawing/2012/chart" uri="{CE6537A1-D6FC-4f65-9D91-7224C49458BB}"/>
              </c:extLst>
            </c:dLbl>
            <c:dLbl>
              <c:idx val="3"/>
              <c:delete val="1"/>
              <c:extLst>
                <c:ext xmlns:c15="http://schemas.microsoft.com/office/drawing/2012/chart" uri="{CE6537A1-D6FC-4f65-9D91-7224C49458BB}"/>
              </c:extLst>
            </c:dLbl>
            <c:dLbl>
              <c:idx val="4"/>
              <c:delete val="1"/>
              <c:extLst>
                <c:ext xmlns:c15="http://schemas.microsoft.com/office/drawing/2012/chart" uri="{CE6537A1-D6FC-4f65-9D91-7224C49458BB}"/>
              </c:extLst>
            </c:dLbl>
            <c:dLbl>
              <c:idx val="6"/>
              <c:layout>
                <c:manualLayout>
                  <c:x val="-0.00833333333333333"/>
                  <c:y val="-0.0231481481481481"/>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horzOverflow="clip" vert="horz" wrap="square" lIns="38100" tIns="19050" rIns="38100" bIns="19050" numCol="1"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a:noFill/>
                  <a:ln>
                    <a:noFill/>
                  </a:ln>
                </c15:spPr>
                <c15:layout/>
                <c15:showLeaderLines val="1"/>
                <c15:leaderLines>
                  <c:spPr>
                    <a:ln w="9525" cap="flat" cmpd="sng" algn="ctr">
                      <a:solidFill>
                        <a:schemeClr val="tx1">
                          <a:lumMod val="35000"/>
                          <a:lumOff val="65000"/>
                        </a:schemeClr>
                      </a:solidFill>
                      <a:round/>
                    </a:ln>
                    <a:effectLst/>
                  </c:spPr>
                </c15:leaderLines>
              </c:ext>
            </c:extLst>
          </c:dLbls>
          <c:cat>
            <c:numRef>
              <c:f>All!$F$2:$F$10</c:f>
              <c:numCache>
                <c:formatCode>General</c:formatCode>
                <c:ptCount val="9"/>
                <c:pt idx="0">
                  <c:v>2009.0</c:v>
                </c:pt>
                <c:pt idx="1">
                  <c:v>2010.0</c:v>
                </c:pt>
                <c:pt idx="2">
                  <c:v>2011.0</c:v>
                </c:pt>
                <c:pt idx="3">
                  <c:v>2012.0</c:v>
                </c:pt>
                <c:pt idx="4">
                  <c:v>2013.0</c:v>
                </c:pt>
                <c:pt idx="5">
                  <c:v>2014.0</c:v>
                </c:pt>
                <c:pt idx="6">
                  <c:v>2015.0</c:v>
                </c:pt>
                <c:pt idx="7">
                  <c:v>2016.0</c:v>
                </c:pt>
                <c:pt idx="8">
                  <c:v>2017.0</c:v>
                </c:pt>
              </c:numCache>
            </c:numRef>
          </c:cat>
          <c:val>
            <c:numRef>
              <c:f>All!$G$2:$G$10</c:f>
              <c:numCache>
                <c:formatCode>General</c:formatCode>
                <c:ptCount val="9"/>
                <c:pt idx="0">
                  <c:v>0.0</c:v>
                </c:pt>
                <c:pt idx="1">
                  <c:v>0.0</c:v>
                </c:pt>
                <c:pt idx="2">
                  <c:v>136.0</c:v>
                </c:pt>
                <c:pt idx="3">
                  <c:v>1078.0</c:v>
                </c:pt>
                <c:pt idx="4">
                  <c:v>1410.0</c:v>
                </c:pt>
                <c:pt idx="5">
                  <c:v>3129.0</c:v>
                </c:pt>
                <c:pt idx="6">
                  <c:v>3742.0</c:v>
                </c:pt>
                <c:pt idx="7">
                  <c:v>4567.0</c:v>
                </c:pt>
                <c:pt idx="8">
                  <c:v>5659.0</c:v>
                </c:pt>
              </c:numCache>
            </c:numRef>
          </c:val>
        </c:ser>
        <c:dLbls>
          <c:showLegendKey val="0"/>
          <c:showVal val="0"/>
          <c:showCatName val="0"/>
          <c:showSerName val="0"/>
          <c:showPercent val="0"/>
          <c:showBubbleSize val="0"/>
        </c:dLbls>
        <c:axId val="-52862368"/>
        <c:axId val="-52860048"/>
      </c:areaChart>
      <c:catAx>
        <c:axId val="-5286236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2860048"/>
        <c:crosses val="autoZero"/>
        <c:auto val="1"/>
        <c:lblAlgn val="ctr"/>
        <c:lblOffset val="100"/>
        <c:noMultiLvlLbl val="0"/>
      </c:catAx>
      <c:valAx>
        <c:axId val="-52860048"/>
        <c:scaling>
          <c:orientation val="minMax"/>
        </c:scaling>
        <c:delete val="1"/>
        <c:axPos val="l"/>
        <c:majorGridlines>
          <c:spPr>
            <a:ln w="9525" cap="flat" cmpd="sng" algn="ctr">
              <a:noFill/>
              <a:round/>
            </a:ln>
            <a:effectLst/>
          </c:spPr>
        </c:majorGridlines>
        <c:numFmt formatCode="General" sourceLinked="0"/>
        <c:majorTickMark val="none"/>
        <c:minorTickMark val="none"/>
        <c:tickLblPos val="nextTo"/>
        <c:crossAx val="-52862368"/>
        <c:crosses val="autoZero"/>
        <c:crossBetween val="midCat"/>
      </c:valAx>
      <c:spPr>
        <a:noFill/>
        <a:ln>
          <a:noFill/>
        </a:ln>
        <a:effectLst/>
      </c:spPr>
    </c:plotArea>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areaChart>
        <c:grouping val="stacked"/>
        <c:varyColors val="0"/>
        <c:ser>
          <c:idx val="0"/>
          <c:order val="0"/>
          <c:tx>
            <c:strRef>
              <c:f>All!$G$1</c:f>
              <c:strCache>
                <c:ptCount val="1"/>
                <c:pt idx="0">
                  <c:v>Cumulative</c:v>
                </c:pt>
              </c:strCache>
            </c:strRef>
          </c:tx>
          <c:spPr>
            <a:solidFill>
              <a:schemeClr val="accent6"/>
            </a:solidFill>
            <a:ln>
              <a:noFill/>
            </a:ln>
            <a:effectLst/>
          </c:spPr>
          <c:dLbls>
            <c:dLbl>
              <c:idx val="3"/>
              <c:delete val="1"/>
              <c:extLst>
                <c:ext xmlns:c15="http://schemas.microsoft.com/office/drawing/2012/chart" uri="{CE6537A1-D6FC-4f65-9D91-7224C49458BB}"/>
              </c:extLst>
            </c:dLbl>
            <c:dLbl>
              <c:idx val="4"/>
              <c:delete val="1"/>
              <c:extLst>
                <c:ext xmlns:c15="http://schemas.microsoft.com/office/drawing/2012/chart" uri="{CE6537A1-D6FC-4f65-9D91-7224C49458BB}"/>
              </c:extLst>
            </c:dLbl>
            <c:dLbl>
              <c:idx val="5"/>
              <c:delete val="1"/>
              <c:extLst>
                <c:ext xmlns:c15="http://schemas.microsoft.com/office/drawing/2012/chart" uri="{CE6537A1-D6FC-4f65-9D91-7224C49458BB}"/>
              </c:extLst>
            </c:dLbl>
            <c:dLbl>
              <c:idx val="6"/>
              <c:delete val="1"/>
              <c:extLst>
                <c:ext xmlns:c15="http://schemas.microsoft.com/office/drawing/2012/chart" uri="{CE6537A1-D6FC-4f65-9D91-7224C49458BB}"/>
              </c:extLst>
            </c:dLbl>
            <c:dLbl>
              <c:idx val="7"/>
              <c:layout>
                <c:manualLayout>
                  <c:x val="-0.0472222222222223"/>
                  <c:y val="-0.0925925925925926"/>
                </c:manualLayout>
              </c:layout>
              <c:showLegendKey val="0"/>
              <c:showVal val="1"/>
              <c:showCatName val="0"/>
              <c:showSerName val="0"/>
              <c:showPercent val="0"/>
              <c:showBubbleSize val="0"/>
              <c:extLst>
                <c:ext xmlns:c15="http://schemas.microsoft.com/office/drawing/2012/chart" uri="{CE6537A1-D6FC-4f65-9D91-7224C49458BB}">
                  <c15:layout/>
                </c:ext>
              </c:extLst>
            </c:dLbl>
            <c:dLbl>
              <c:idx val="8"/>
              <c:delete val="1"/>
              <c:extLst>
                <c:ext xmlns:c15="http://schemas.microsoft.com/office/drawing/2012/chart" uri="{CE6537A1-D6FC-4f65-9D91-7224C49458BB}"/>
              </c:extLst>
            </c:dLbl>
            <c:spPr>
              <a:noFill/>
              <a:ln>
                <a:noFill/>
              </a:ln>
              <a:effectLst/>
            </c:spPr>
            <c:txPr>
              <a:bodyPr rot="0" spcFirstLastPara="1" vertOverflow="ellipsis" horzOverflow="clip" vert="horz" wrap="square" lIns="38100" tIns="19050" rIns="38100" bIns="19050" numCol="1"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a:noFill/>
                  <a:ln>
                    <a:noFill/>
                  </a:ln>
                </c15:spPr>
                <c15:layout/>
                <c15:showLeaderLines val="0"/>
              </c:ext>
            </c:extLst>
          </c:dLbls>
          <c:cat>
            <c:numRef>
              <c:f>All!$F$2:$F$10</c:f>
              <c:numCache>
                <c:formatCode>General</c:formatCode>
                <c:ptCount val="9"/>
                <c:pt idx="0">
                  <c:v>2009.0</c:v>
                </c:pt>
                <c:pt idx="1">
                  <c:v>2010.0</c:v>
                </c:pt>
                <c:pt idx="2">
                  <c:v>2011.0</c:v>
                </c:pt>
                <c:pt idx="3">
                  <c:v>2012.0</c:v>
                </c:pt>
                <c:pt idx="4">
                  <c:v>2013.0</c:v>
                </c:pt>
                <c:pt idx="5">
                  <c:v>2014.0</c:v>
                </c:pt>
                <c:pt idx="6">
                  <c:v>2015.0</c:v>
                </c:pt>
                <c:pt idx="7">
                  <c:v>2016.0</c:v>
                </c:pt>
                <c:pt idx="8">
                  <c:v>2017.0</c:v>
                </c:pt>
              </c:numCache>
            </c:numRef>
          </c:cat>
          <c:val>
            <c:numRef>
              <c:f>All!$G$2:$G$10</c:f>
              <c:numCache>
                <c:formatCode>General</c:formatCode>
                <c:ptCount val="9"/>
                <c:pt idx="0">
                  <c:v>0.0</c:v>
                </c:pt>
                <c:pt idx="1">
                  <c:v>0.0</c:v>
                </c:pt>
                <c:pt idx="2">
                  <c:v>136.0</c:v>
                </c:pt>
                <c:pt idx="3">
                  <c:v>1078.0</c:v>
                </c:pt>
                <c:pt idx="4">
                  <c:v>1410.0</c:v>
                </c:pt>
                <c:pt idx="5">
                  <c:v>3129.0</c:v>
                </c:pt>
                <c:pt idx="6">
                  <c:v>3742.0</c:v>
                </c:pt>
                <c:pt idx="7">
                  <c:v>4567.0</c:v>
                </c:pt>
                <c:pt idx="8">
                  <c:v>5659.0</c:v>
                </c:pt>
              </c:numCache>
            </c:numRef>
          </c:val>
        </c:ser>
        <c:dLbls>
          <c:showLegendKey val="0"/>
          <c:showVal val="0"/>
          <c:showCatName val="0"/>
          <c:showSerName val="0"/>
          <c:showPercent val="0"/>
          <c:showBubbleSize val="0"/>
        </c:dLbls>
        <c:axId val="-52709120"/>
        <c:axId val="-52649904"/>
      </c:areaChart>
      <c:catAx>
        <c:axId val="-5270912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2649904"/>
        <c:crosses val="autoZero"/>
        <c:auto val="1"/>
        <c:lblAlgn val="ctr"/>
        <c:lblOffset val="100"/>
        <c:noMultiLvlLbl val="0"/>
      </c:catAx>
      <c:valAx>
        <c:axId val="-52649904"/>
        <c:scaling>
          <c:orientation val="minMax"/>
        </c:scaling>
        <c:delete val="1"/>
        <c:axPos val="l"/>
        <c:majorGridlines>
          <c:spPr>
            <a:ln w="9525" cap="flat" cmpd="sng" algn="ctr">
              <a:noFill/>
              <a:round/>
            </a:ln>
            <a:effectLst/>
          </c:spPr>
        </c:majorGridlines>
        <c:numFmt formatCode="General" sourceLinked="0"/>
        <c:majorTickMark val="none"/>
        <c:minorTickMark val="none"/>
        <c:tickLblPos val="nextTo"/>
        <c:crossAx val="-52709120"/>
        <c:crosses val="autoZero"/>
        <c:crossBetween val="midCat"/>
      </c:valAx>
      <c:spPr>
        <a:noFill/>
        <a:ln>
          <a:noFill/>
        </a:ln>
        <a:effectLst/>
      </c:spPr>
    </c:plotArea>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areaChart>
        <c:grouping val="stacked"/>
        <c:varyColors val="0"/>
        <c:ser>
          <c:idx val="0"/>
          <c:order val="0"/>
          <c:tx>
            <c:strRef>
              <c:f>All!$G$1</c:f>
              <c:strCache>
                <c:ptCount val="1"/>
                <c:pt idx="0">
                  <c:v>Cumulative</c:v>
                </c:pt>
              </c:strCache>
            </c:strRef>
          </c:tx>
          <c:spPr>
            <a:solidFill>
              <a:schemeClr val="accent6"/>
            </a:solidFill>
            <a:ln>
              <a:noFill/>
            </a:ln>
            <a:effectLst/>
          </c:spPr>
          <c:dLbls>
            <c:dLbl>
              <c:idx val="2"/>
              <c:delete val="1"/>
              <c:extLst>
                <c:ext xmlns:c15="http://schemas.microsoft.com/office/drawing/2012/chart" uri="{CE6537A1-D6FC-4f65-9D91-7224C49458BB}"/>
              </c:extLst>
            </c:dLbl>
            <c:dLbl>
              <c:idx val="3"/>
              <c:delete val="1"/>
              <c:extLst>
                <c:ext xmlns:c15="http://schemas.microsoft.com/office/drawing/2012/chart" uri="{CE6537A1-D6FC-4f65-9D91-7224C49458BB}"/>
              </c:extLst>
            </c:dLbl>
            <c:dLbl>
              <c:idx val="4"/>
              <c:delete val="1"/>
              <c:extLst>
                <c:ext xmlns:c15="http://schemas.microsoft.com/office/drawing/2012/chart" uri="{CE6537A1-D6FC-4f65-9D91-7224C49458BB}"/>
              </c:extLst>
            </c:dLbl>
            <c:dLbl>
              <c:idx val="5"/>
              <c:delete val="1"/>
              <c:extLst>
                <c:ext xmlns:c15="http://schemas.microsoft.com/office/drawing/2012/chart" uri="{CE6537A1-D6FC-4f65-9D91-7224C49458BB}"/>
              </c:extLst>
            </c:dLbl>
            <c:dLbl>
              <c:idx val="6"/>
              <c:delete val="1"/>
              <c:extLst>
                <c:ext xmlns:c15="http://schemas.microsoft.com/office/drawing/2012/chart" uri="{CE6537A1-D6FC-4f65-9D91-7224C49458BB}"/>
              </c:extLst>
            </c:dLbl>
            <c:dLbl>
              <c:idx val="7"/>
              <c:delete val="1"/>
              <c:extLst>
                <c:ext xmlns:c15="http://schemas.microsoft.com/office/drawing/2012/chart" uri="{CE6537A1-D6FC-4f65-9D91-7224C49458BB}"/>
              </c:extLst>
            </c:dLbl>
            <c:dLbl>
              <c:idx val="8"/>
              <c:layout>
                <c:manualLayout>
                  <c:x val="-0.0472222222222223"/>
                  <c:y val="-0.152777777777778"/>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horzOverflow="clip" vert="horz" wrap="square" lIns="38100" tIns="19050" rIns="38100" bIns="19050" numCol="1"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a:noFill/>
                  <a:ln>
                    <a:noFill/>
                  </a:ln>
                </c15:spPr>
                <c15:layout/>
                <c15:showLeaderLines val="0"/>
              </c:ext>
            </c:extLst>
          </c:dLbls>
          <c:cat>
            <c:numRef>
              <c:f>All!$F$2:$F$10</c:f>
              <c:numCache>
                <c:formatCode>General</c:formatCode>
                <c:ptCount val="9"/>
                <c:pt idx="0">
                  <c:v>2009.0</c:v>
                </c:pt>
                <c:pt idx="1">
                  <c:v>2010.0</c:v>
                </c:pt>
                <c:pt idx="2">
                  <c:v>2011.0</c:v>
                </c:pt>
                <c:pt idx="3">
                  <c:v>2012.0</c:v>
                </c:pt>
                <c:pt idx="4">
                  <c:v>2013.0</c:v>
                </c:pt>
                <c:pt idx="5">
                  <c:v>2014.0</c:v>
                </c:pt>
                <c:pt idx="6">
                  <c:v>2015.0</c:v>
                </c:pt>
                <c:pt idx="7">
                  <c:v>2016.0</c:v>
                </c:pt>
                <c:pt idx="8">
                  <c:v>2017.0</c:v>
                </c:pt>
              </c:numCache>
            </c:numRef>
          </c:cat>
          <c:val>
            <c:numRef>
              <c:f>All!$G$2:$G$10</c:f>
              <c:numCache>
                <c:formatCode>General</c:formatCode>
                <c:ptCount val="9"/>
                <c:pt idx="0">
                  <c:v>0.0</c:v>
                </c:pt>
                <c:pt idx="1">
                  <c:v>0.0</c:v>
                </c:pt>
                <c:pt idx="2">
                  <c:v>136.0</c:v>
                </c:pt>
                <c:pt idx="3">
                  <c:v>1078.0</c:v>
                </c:pt>
                <c:pt idx="4">
                  <c:v>1410.0</c:v>
                </c:pt>
                <c:pt idx="5">
                  <c:v>3129.0</c:v>
                </c:pt>
                <c:pt idx="6">
                  <c:v>3742.0</c:v>
                </c:pt>
                <c:pt idx="7">
                  <c:v>4567.0</c:v>
                </c:pt>
                <c:pt idx="8">
                  <c:v>5659.0</c:v>
                </c:pt>
              </c:numCache>
            </c:numRef>
          </c:val>
        </c:ser>
        <c:dLbls>
          <c:showLegendKey val="0"/>
          <c:showVal val="0"/>
          <c:showCatName val="0"/>
          <c:showSerName val="0"/>
          <c:showPercent val="0"/>
          <c:showBubbleSize val="0"/>
        </c:dLbls>
        <c:axId val="-53524912"/>
        <c:axId val="-15171968"/>
      </c:areaChart>
      <c:catAx>
        <c:axId val="-5352491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171968"/>
        <c:crosses val="autoZero"/>
        <c:auto val="1"/>
        <c:lblAlgn val="ctr"/>
        <c:lblOffset val="100"/>
        <c:noMultiLvlLbl val="0"/>
      </c:catAx>
      <c:valAx>
        <c:axId val="-15171968"/>
        <c:scaling>
          <c:orientation val="minMax"/>
        </c:scaling>
        <c:delete val="1"/>
        <c:axPos val="l"/>
        <c:majorGridlines>
          <c:spPr>
            <a:ln w="9525" cap="flat" cmpd="sng" algn="ctr">
              <a:noFill/>
              <a:round/>
            </a:ln>
            <a:effectLst/>
          </c:spPr>
        </c:majorGridlines>
        <c:majorTickMark val="none"/>
        <c:minorTickMark val="none"/>
        <c:tickLblPos val="nextTo"/>
        <c:crossAx val="-53524912"/>
        <c:crosses val="autoZero"/>
        <c:crossBetween val="midCat"/>
      </c:valAx>
      <c:spPr>
        <a:noFill/>
        <a:ln>
          <a:noFill/>
        </a:ln>
        <a:effectLst/>
      </c:spPr>
    </c:plotArea>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areaChart>
        <c:grouping val="stacked"/>
        <c:varyColors val="0"/>
        <c:dLbls>
          <c:showLegendKey val="0"/>
          <c:showVal val="0"/>
          <c:showCatName val="0"/>
          <c:showSerName val="0"/>
          <c:showPercent val="0"/>
          <c:showBubbleSize val="0"/>
        </c:dLbls>
        <c:axId val="-14947376"/>
        <c:axId val="-15421040"/>
      </c:areaChart>
      <c:catAx>
        <c:axId val="-14947376"/>
        <c:scaling>
          <c:orientation val="minMax"/>
        </c:scaling>
        <c:delete val="1"/>
        <c:axPos val="b"/>
        <c:numFmt formatCode="General" sourceLinked="1"/>
        <c:majorTickMark val="out"/>
        <c:minorTickMark val="none"/>
        <c:tickLblPos val="nextTo"/>
        <c:crossAx val="-15421040"/>
        <c:crosses val="autoZero"/>
        <c:auto val="1"/>
        <c:lblAlgn val="ctr"/>
        <c:lblOffset val="100"/>
        <c:noMultiLvlLbl val="0"/>
      </c:catAx>
      <c:valAx>
        <c:axId val="-15421040"/>
        <c:scaling>
          <c:orientation val="minMax"/>
        </c:scaling>
        <c:delete val="1"/>
        <c:axPos val="l"/>
        <c:majorGridlines>
          <c:spPr>
            <a:ln w="9525" cap="flat" cmpd="sng" algn="ctr">
              <a:noFill/>
              <a:round/>
            </a:ln>
            <a:effectLst/>
          </c:spPr>
        </c:majorGridlines>
        <c:numFmt formatCode="General" sourceLinked="0"/>
        <c:majorTickMark val="none"/>
        <c:minorTickMark val="none"/>
        <c:tickLblPos val="nextTo"/>
        <c:crossAx val="-14947376"/>
        <c:crosses val="autoZero"/>
        <c:crossBetween val="midCat"/>
      </c:valAx>
      <c:spPr>
        <a:noFill/>
        <a:ln>
          <a:noFill/>
        </a:ln>
        <a:effectLst/>
      </c:spPr>
    </c:plotArea>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areaChart>
        <c:grouping val="stacked"/>
        <c:varyColors val="0"/>
        <c:ser>
          <c:idx val="0"/>
          <c:order val="0"/>
          <c:tx>
            <c:strRef>
              <c:f>All!$G$1</c:f>
              <c:strCache>
                <c:ptCount val="1"/>
                <c:pt idx="0">
                  <c:v>Cumulative</c:v>
                </c:pt>
              </c:strCache>
            </c:strRef>
          </c:tx>
          <c:spPr>
            <a:solidFill>
              <a:schemeClr val="accent6"/>
            </a:solidFill>
            <a:ln>
              <a:noFill/>
            </a:ln>
            <a:effectLst/>
          </c:spPr>
          <c:cat>
            <c:numRef>
              <c:f>All!$F$2:$F$10</c:f>
              <c:numCache>
                <c:formatCode>General</c:formatCode>
                <c:ptCount val="9"/>
                <c:pt idx="0">
                  <c:v>2009.0</c:v>
                </c:pt>
                <c:pt idx="1">
                  <c:v>2010.0</c:v>
                </c:pt>
                <c:pt idx="2">
                  <c:v>2011.0</c:v>
                </c:pt>
                <c:pt idx="3">
                  <c:v>2012.0</c:v>
                </c:pt>
                <c:pt idx="4">
                  <c:v>2013.0</c:v>
                </c:pt>
                <c:pt idx="5">
                  <c:v>2014.0</c:v>
                </c:pt>
                <c:pt idx="6">
                  <c:v>2015.0</c:v>
                </c:pt>
                <c:pt idx="7">
                  <c:v>2016.0</c:v>
                </c:pt>
                <c:pt idx="8">
                  <c:v>2017.0</c:v>
                </c:pt>
              </c:numCache>
            </c:numRef>
          </c:cat>
          <c:val>
            <c:numRef>
              <c:f>All!$G$2:$G$10</c:f>
              <c:numCache>
                <c:formatCode>General</c:formatCode>
                <c:ptCount val="9"/>
                <c:pt idx="0">
                  <c:v>0.0</c:v>
                </c:pt>
                <c:pt idx="1">
                  <c:v>0.0</c:v>
                </c:pt>
                <c:pt idx="2">
                  <c:v>136.0</c:v>
                </c:pt>
                <c:pt idx="3">
                  <c:v>1078.0</c:v>
                </c:pt>
                <c:pt idx="4">
                  <c:v>1410.0</c:v>
                </c:pt>
                <c:pt idx="5">
                  <c:v>3129.0</c:v>
                </c:pt>
                <c:pt idx="6">
                  <c:v>3742.0</c:v>
                </c:pt>
                <c:pt idx="7">
                  <c:v>4567.0</c:v>
                </c:pt>
                <c:pt idx="8">
                  <c:v>5659.0</c:v>
                </c:pt>
              </c:numCache>
            </c:numRef>
          </c:val>
        </c:ser>
        <c:dLbls>
          <c:showLegendKey val="0"/>
          <c:showVal val="0"/>
          <c:showCatName val="0"/>
          <c:showSerName val="0"/>
          <c:showPercent val="0"/>
          <c:showBubbleSize val="0"/>
        </c:dLbls>
        <c:axId val="-14726560"/>
        <c:axId val="-14724128"/>
      </c:areaChart>
      <c:catAx>
        <c:axId val="-1472656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724128"/>
        <c:crosses val="autoZero"/>
        <c:auto val="1"/>
        <c:lblAlgn val="ctr"/>
        <c:lblOffset val="100"/>
        <c:noMultiLvlLbl val="0"/>
      </c:catAx>
      <c:valAx>
        <c:axId val="-14724128"/>
        <c:scaling>
          <c:orientation val="minMax"/>
        </c:scaling>
        <c:delete val="1"/>
        <c:axPos val="l"/>
        <c:majorGridlines>
          <c:spPr>
            <a:ln w="9525" cap="flat" cmpd="sng" algn="ctr">
              <a:noFill/>
              <a:round/>
            </a:ln>
            <a:effectLst/>
          </c:spPr>
        </c:majorGridlines>
        <c:numFmt formatCode="General" sourceLinked="0"/>
        <c:majorTickMark val="none"/>
        <c:minorTickMark val="none"/>
        <c:tickLblPos val="nextTo"/>
        <c:crossAx val="-14726560"/>
        <c:crosses val="autoZero"/>
        <c:crossBetween val="midCat"/>
      </c:valAx>
      <c:spPr>
        <a:noFill/>
        <a:ln>
          <a:noFill/>
        </a:ln>
        <a:effectLst/>
      </c:spPr>
    </c:plotArea>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wrap="square" lIns="91425" tIns="91425" rIns="91425" bIns="91425"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2" y="0"/>
            <a:ext cx="2971799" cy="457200"/>
          </a:xfrm>
          <a:prstGeom prst="rect">
            <a:avLst/>
          </a:prstGeom>
          <a:noFill/>
          <a:ln>
            <a:noFill/>
          </a:ln>
        </p:spPr>
        <p:txBody>
          <a:bodyPr wrap="square" lIns="91425" tIns="91425" rIns="91425" bIns="91425" anchor="t" anchorCtr="0"/>
          <a:lstStyle>
            <a:lvl1pPr marL="0" marR="0" lvl="0" indent="0" algn="r"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wrap="square" lIns="91425" tIns="91425" rIns="91425" bIns="91425" anchor="t" anchorCtr="0"/>
          <a:lstStyle>
            <a:lvl1pPr marL="0" marR="0" lvl="0" indent="0" algn="l" rtl="0">
              <a:spcBef>
                <a:spcPts val="0"/>
              </a:spcBef>
              <a:buChar char="●"/>
              <a:defRPr sz="1200" b="0" i="0" u="none" strike="noStrike" cap="none">
                <a:solidFill>
                  <a:schemeClr val="dk1"/>
                </a:solidFill>
                <a:latin typeface="Calibri"/>
                <a:ea typeface="Calibri"/>
                <a:cs typeface="Calibri"/>
                <a:sym typeface="Calibri"/>
              </a:defRPr>
            </a:lvl1pPr>
            <a:lvl2pPr marL="457200" marR="0" lvl="1" indent="0" algn="l" rtl="0">
              <a:spcBef>
                <a:spcPts val="0"/>
              </a:spcBef>
              <a:buChar char="○"/>
              <a:defRPr sz="1200" b="0" i="0" u="none" strike="noStrike" cap="none">
                <a:solidFill>
                  <a:schemeClr val="dk1"/>
                </a:solidFill>
                <a:latin typeface="Calibri"/>
                <a:ea typeface="Calibri"/>
                <a:cs typeface="Calibri"/>
                <a:sym typeface="Calibri"/>
              </a:defRPr>
            </a:lvl2pPr>
            <a:lvl3pPr marL="914400" marR="0" lvl="2" indent="0" algn="l" rtl="0">
              <a:spcBef>
                <a:spcPts val="0"/>
              </a:spcBef>
              <a:buChar char="■"/>
              <a:defRPr sz="1200" b="0" i="0" u="none" strike="noStrike" cap="none">
                <a:solidFill>
                  <a:schemeClr val="dk1"/>
                </a:solidFill>
                <a:latin typeface="Calibri"/>
                <a:ea typeface="Calibri"/>
                <a:cs typeface="Calibri"/>
                <a:sym typeface="Calibri"/>
              </a:defRPr>
            </a:lvl3pPr>
            <a:lvl4pPr marL="1371600" marR="0" lvl="3" indent="0" algn="l" rtl="0">
              <a:spcBef>
                <a:spcPts val="0"/>
              </a:spcBef>
              <a:buChar char="●"/>
              <a:defRPr sz="1200" b="0" i="0" u="none" strike="noStrike" cap="none">
                <a:solidFill>
                  <a:schemeClr val="dk1"/>
                </a:solidFill>
                <a:latin typeface="Calibri"/>
                <a:ea typeface="Calibri"/>
                <a:cs typeface="Calibri"/>
                <a:sym typeface="Calibri"/>
              </a:defRPr>
            </a:lvl4pPr>
            <a:lvl5pPr marL="1828800" marR="0" lvl="4" indent="0" algn="l" rtl="0">
              <a:spcBef>
                <a:spcPts val="0"/>
              </a:spcBef>
              <a:buChar char="○"/>
              <a:defRPr sz="1200" b="0" i="0" u="none" strike="noStrike" cap="none">
                <a:solidFill>
                  <a:schemeClr val="dk1"/>
                </a:solidFill>
                <a:latin typeface="Calibri"/>
                <a:ea typeface="Calibri"/>
                <a:cs typeface="Calibri"/>
                <a:sym typeface="Calibri"/>
              </a:defRPr>
            </a:lvl5pPr>
            <a:lvl6pPr marL="2286000" marR="0" lvl="5" indent="0" algn="l" rtl="0">
              <a:spcBef>
                <a:spcPts val="0"/>
              </a:spcBef>
              <a:buChar char="■"/>
              <a:defRPr sz="1200" b="0" i="0" u="none" strike="noStrike" cap="none">
                <a:solidFill>
                  <a:schemeClr val="dk1"/>
                </a:solidFill>
                <a:latin typeface="Calibri"/>
                <a:ea typeface="Calibri"/>
                <a:cs typeface="Calibri"/>
                <a:sym typeface="Calibri"/>
              </a:defRPr>
            </a:lvl6pPr>
            <a:lvl7pPr marL="2743200" marR="0" lvl="6" indent="0" algn="l" rtl="0">
              <a:spcBef>
                <a:spcPts val="0"/>
              </a:spcBef>
              <a:buChar char="●"/>
              <a:defRPr sz="1200" b="0" i="0" u="none" strike="noStrike" cap="none">
                <a:solidFill>
                  <a:schemeClr val="dk1"/>
                </a:solidFill>
                <a:latin typeface="Calibri"/>
                <a:ea typeface="Calibri"/>
                <a:cs typeface="Calibri"/>
                <a:sym typeface="Calibri"/>
              </a:defRPr>
            </a:lvl7pPr>
            <a:lvl8pPr marL="3200400" marR="0" lvl="7" indent="0" algn="l" rtl="0">
              <a:spcBef>
                <a:spcPts val="0"/>
              </a:spcBef>
              <a:buChar char="○"/>
              <a:defRPr sz="1200" b="0" i="0" u="none" strike="noStrike" cap="none">
                <a:solidFill>
                  <a:schemeClr val="dk1"/>
                </a:solidFill>
                <a:latin typeface="Calibri"/>
                <a:ea typeface="Calibri"/>
                <a:cs typeface="Calibri"/>
                <a:sym typeface="Calibri"/>
              </a:defRPr>
            </a:lvl8pPr>
            <a:lvl9pPr marL="3657600" marR="0" lvl="8" indent="0" algn="l" rtl="0">
              <a:spcBef>
                <a:spcPts val="0"/>
              </a:spcBef>
              <a:buChar char="■"/>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wrap="square" lIns="91425" tIns="91425" rIns="91425" bIns="91425" anchor="b"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wrap="square"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t>‹#›</a:t>
            </a:fld>
            <a:endParaRPr lang="en-US"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fedorarepository.org/leadership-group" TargetMode="External"/><Relationship Id="rId4" Type="http://schemas.openxmlformats.org/officeDocument/2006/relationships/hyperlink" Target="http://duraspace.org/" TargetMode="External"/><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Shape 10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01" name="Shape 101"/>
          <p:cNvSpPr txBox="1">
            <a:spLocks noGrp="1"/>
          </p:cNvSpPr>
          <p:nvPr>
            <p:ph type="body" idx="1"/>
          </p:nvPr>
        </p:nvSpPr>
        <p:spPr>
          <a:xfrm>
            <a:off x="685800" y="4343400"/>
            <a:ext cx="5486399" cy="4114800"/>
          </a:xfrm>
          <a:prstGeom prst="rect">
            <a:avLst/>
          </a:prstGeom>
          <a:noFill/>
          <a:ln>
            <a:noFill/>
          </a:ln>
        </p:spPr>
        <p:txBody>
          <a:bodyPr wrap="square" lIns="91425" tIns="45700" rIns="91425" bIns="45700" anchor="t" anchorCtr="0">
            <a:noAutofit/>
          </a:bodyPr>
          <a:lstStyle/>
          <a:p>
            <a:pPr marL="0" marR="0" lvl="0" indent="0" algn="l" rtl="0">
              <a:spcBef>
                <a:spcPts val="0"/>
              </a:spcBef>
              <a:buSzPct val="25000"/>
              <a:buNone/>
            </a:pPr>
            <a:endParaRPr sz="1200" b="0" i="0" u="none" strike="noStrike" cap="none">
              <a:solidFill>
                <a:schemeClr val="dk1"/>
              </a:solidFill>
              <a:latin typeface="Times New Roman"/>
              <a:ea typeface="Times New Roman"/>
              <a:cs typeface="Times New Roman"/>
              <a:sym typeface="Times New Roman"/>
            </a:endParaRPr>
          </a:p>
        </p:txBody>
      </p:sp>
      <p:sp>
        <p:nvSpPr>
          <p:cNvPr id="102" name="Shape 102"/>
          <p:cNvSpPr txBox="1">
            <a:spLocks noGrp="1"/>
          </p:cNvSpPr>
          <p:nvPr>
            <p:ph type="sldNum" idx="12"/>
          </p:nvPr>
        </p:nvSpPr>
        <p:spPr>
          <a:xfrm>
            <a:off x="3884612" y="8685213"/>
            <a:ext cx="2971799" cy="457200"/>
          </a:xfrm>
          <a:prstGeom prst="rect">
            <a:avLst/>
          </a:prstGeom>
          <a:noFill/>
          <a:ln>
            <a:noFill/>
          </a:ln>
        </p:spPr>
        <p:txBody>
          <a:bodyPr wrap="square" lIns="91425" tIns="45700" rIns="91425" bIns="45700" anchor="b" anchorCtr="0">
            <a:noAutofit/>
          </a:bodyPr>
          <a:lstStyle/>
          <a:p>
            <a:pPr marL="0" marR="0" lvl="0" indent="0" algn="r" rtl="0">
              <a:spcBef>
                <a:spcPts val="0"/>
              </a:spcBef>
              <a:buSzPct val="25000"/>
              <a:buNone/>
            </a:pPr>
            <a:fld id="{00000000-1234-1234-1234-123412341234}" type="slidenum">
              <a:rPr lang="en-US" sz="1200">
                <a:solidFill>
                  <a:schemeClr val="dk1"/>
                </a:solidFill>
                <a:latin typeface="Calibri"/>
                <a:ea typeface="Calibri"/>
                <a:cs typeface="Calibri"/>
                <a:sym typeface="Calibri"/>
              </a:rPr>
              <a:t>1</a:t>
            </a:fld>
            <a:endParaRPr lang="en-US" sz="1200">
              <a:solidFill>
                <a:schemeClr val="dk1"/>
              </a:solidFill>
              <a:latin typeface="Calibri"/>
              <a:ea typeface="Calibri"/>
              <a:cs typeface="Calibri"/>
              <a:sym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LibraETD</a:t>
            </a:r>
            <a:r>
              <a:rPr lang="en-US" dirty="0" smtClean="0"/>
              <a:t> based on first true community code,</a:t>
            </a:r>
            <a:r>
              <a:rPr lang="en-US" baseline="0" dirty="0" smtClean="0"/>
              <a:t> </a:t>
            </a:r>
            <a:r>
              <a:rPr lang="en-US" baseline="0" dirty="0" err="1" smtClean="0"/>
              <a:t>Sufia</a:t>
            </a:r>
            <a:r>
              <a:rPr lang="en-US" baseline="0" dirty="0" smtClean="0"/>
              <a:t>. </a:t>
            </a:r>
          </a:p>
          <a:p>
            <a:r>
              <a:rPr lang="en-US" sz="1200" b="0" i="0" u="none" strike="noStrike" kern="1200" cap="none" baseline="0" dirty="0" smtClean="0">
                <a:solidFill>
                  <a:schemeClr val="dk1"/>
                </a:solidFill>
                <a:effectLst/>
                <a:latin typeface="Calibri"/>
                <a:ea typeface="Calibri"/>
                <a:cs typeface="Calibri"/>
                <a:sym typeface="Calibri"/>
              </a:rPr>
              <a:t>Waiting to redo </a:t>
            </a:r>
            <a:r>
              <a:rPr lang="en-US" sz="1200" b="0" i="0" u="none" strike="noStrike" kern="1200" cap="none" baseline="0" dirty="0" err="1" smtClean="0">
                <a:solidFill>
                  <a:schemeClr val="dk1"/>
                </a:solidFill>
                <a:effectLst/>
                <a:latin typeface="Calibri"/>
                <a:ea typeface="Calibri"/>
                <a:cs typeface="Calibri"/>
                <a:sym typeface="Calibri"/>
              </a:rPr>
              <a:t>LibraOpen</a:t>
            </a:r>
            <a:r>
              <a:rPr lang="en-US" sz="1200" b="0" i="0" u="none" strike="noStrike" kern="1200" cap="none" baseline="0" dirty="0" smtClean="0">
                <a:solidFill>
                  <a:schemeClr val="dk1"/>
                </a:solidFill>
                <a:effectLst/>
                <a:latin typeface="Calibri"/>
                <a:ea typeface="Calibri"/>
                <a:cs typeface="Calibri"/>
                <a:sym typeface="Calibri"/>
              </a:rPr>
              <a:t> until </a:t>
            </a:r>
            <a:r>
              <a:rPr lang="en-US" sz="1200" b="0" i="0" u="none" strike="noStrike" kern="1200" cap="none" baseline="0" dirty="0" err="1" smtClean="0">
                <a:solidFill>
                  <a:schemeClr val="dk1"/>
                </a:solidFill>
                <a:effectLst/>
                <a:latin typeface="Calibri"/>
                <a:ea typeface="Calibri"/>
                <a:cs typeface="Calibri"/>
                <a:sym typeface="Calibri"/>
              </a:rPr>
              <a:t>LibraETD</a:t>
            </a:r>
            <a:r>
              <a:rPr lang="en-US" sz="1200" b="0" i="0" u="none" strike="noStrike" kern="1200" cap="none" baseline="0" dirty="0" smtClean="0">
                <a:solidFill>
                  <a:schemeClr val="dk1"/>
                </a:solidFill>
                <a:effectLst/>
                <a:latin typeface="Calibri"/>
                <a:ea typeface="Calibri"/>
                <a:cs typeface="Calibri"/>
                <a:sym typeface="Calibri"/>
              </a:rPr>
              <a:t> and </a:t>
            </a:r>
            <a:r>
              <a:rPr lang="en-US" sz="1200" b="0" i="0" u="none" strike="noStrike" kern="1200" cap="none" baseline="0" dirty="0" err="1" smtClean="0">
                <a:solidFill>
                  <a:schemeClr val="dk1"/>
                </a:solidFill>
                <a:effectLst/>
                <a:latin typeface="Calibri"/>
                <a:ea typeface="Calibri"/>
                <a:cs typeface="Calibri"/>
                <a:sym typeface="Calibri"/>
              </a:rPr>
              <a:t>LibraData</a:t>
            </a:r>
            <a:r>
              <a:rPr lang="en-US" sz="1200" b="0" i="0" u="none" strike="noStrike" kern="1200" cap="none" baseline="0" dirty="0" smtClean="0">
                <a:solidFill>
                  <a:schemeClr val="dk1"/>
                </a:solidFill>
                <a:effectLst/>
                <a:latin typeface="Calibri"/>
                <a:ea typeface="Calibri"/>
                <a:cs typeface="Calibri"/>
                <a:sym typeface="Calibri"/>
              </a:rPr>
              <a:t> get momentum.</a:t>
            </a:r>
          </a:p>
          <a:p>
            <a:r>
              <a:rPr lang="en-US" sz="1200" b="0" i="0" u="none" strike="noStrike" kern="1200" cap="none" baseline="0" dirty="0" err="1" smtClean="0">
                <a:solidFill>
                  <a:schemeClr val="dk1"/>
                </a:solidFill>
                <a:effectLst/>
                <a:latin typeface="Calibri"/>
                <a:ea typeface="Calibri"/>
                <a:cs typeface="Calibri"/>
                <a:sym typeface="Calibri"/>
              </a:rPr>
              <a:t>LibraData</a:t>
            </a:r>
            <a:r>
              <a:rPr lang="en-US" sz="1200" b="0" i="0" u="none" strike="noStrike" kern="1200" cap="none" baseline="0" dirty="0" smtClean="0">
                <a:solidFill>
                  <a:schemeClr val="dk1"/>
                </a:solidFill>
                <a:effectLst/>
                <a:latin typeface="Calibri"/>
                <a:ea typeface="Calibri"/>
                <a:cs typeface="Calibri"/>
                <a:sym typeface="Calibri"/>
              </a:rPr>
              <a:t> brand will continue, </a:t>
            </a:r>
            <a:r>
              <a:rPr lang="en-US" sz="1200" b="0" i="0" u="none" strike="noStrike" kern="1200" cap="none" baseline="0" dirty="0" err="1" smtClean="0">
                <a:solidFill>
                  <a:schemeClr val="dk1"/>
                </a:solidFill>
                <a:effectLst/>
                <a:latin typeface="Calibri"/>
                <a:ea typeface="Calibri"/>
                <a:cs typeface="Calibri"/>
                <a:sym typeface="Calibri"/>
              </a:rPr>
              <a:t>Dataverse</a:t>
            </a:r>
            <a:r>
              <a:rPr lang="en-US" sz="1200" b="0" i="0" u="none" strike="noStrike" kern="1200" cap="none" baseline="0" dirty="0" smtClean="0">
                <a:solidFill>
                  <a:schemeClr val="dk1"/>
                </a:solidFill>
                <a:effectLst/>
                <a:latin typeface="Calibri"/>
                <a:ea typeface="Calibri"/>
                <a:cs typeface="Calibri"/>
                <a:sym typeface="Calibri"/>
              </a:rPr>
              <a:t> container may or may not.</a:t>
            </a:r>
            <a:endParaRPr lang="en-US" sz="1200" b="0" i="0" u="none" strike="noStrike" kern="1200" cap="none" dirty="0" smtClean="0">
              <a:solidFill>
                <a:schemeClr val="dk1"/>
              </a:solidFill>
              <a:effectLst/>
              <a:latin typeface="Calibri"/>
              <a:ea typeface="Calibri"/>
              <a:cs typeface="Calibri"/>
              <a:sym typeface="Calibri"/>
            </a:endParaRPr>
          </a:p>
          <a:p>
            <a:endParaRPr lang="en-US" baseline="0" dirty="0" smtClean="0"/>
          </a:p>
          <a:p>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t>10</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5406369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Ubiquity is used by:</a:t>
            </a:r>
          </a:p>
          <a:p>
            <a:r>
              <a:rPr lang="en-US" sz="1200" b="0" i="0" u="none" strike="noStrike" kern="1200" cap="none" dirty="0" smtClean="0">
                <a:solidFill>
                  <a:schemeClr val="dk1"/>
                </a:solidFill>
                <a:effectLst/>
                <a:latin typeface="Calibri"/>
                <a:ea typeface="Calibri"/>
                <a:cs typeface="Calibri"/>
                <a:sym typeface="Calibri"/>
              </a:rPr>
              <a:t>OLH, </a:t>
            </a:r>
            <a:r>
              <a:rPr lang="en-US" sz="1200" b="0" i="0" u="none" strike="noStrike" kern="1200" cap="none" dirty="0" err="1" smtClean="0">
                <a:solidFill>
                  <a:schemeClr val="dk1"/>
                </a:solidFill>
                <a:effectLst/>
                <a:latin typeface="Calibri"/>
                <a:ea typeface="Calibri"/>
                <a:cs typeface="Calibri"/>
                <a:sym typeface="Calibri"/>
              </a:rPr>
              <a:t>Luminos</a:t>
            </a:r>
            <a:endParaRPr lang="en-US" sz="1200" b="0" i="0" u="none" strike="noStrike" kern="1200" cap="none" dirty="0" smtClean="0">
              <a:solidFill>
                <a:schemeClr val="dk1"/>
              </a:solidFill>
              <a:effectLst/>
              <a:latin typeface="Calibri"/>
              <a:ea typeface="Calibri"/>
              <a:cs typeface="Calibri"/>
              <a:sym typeface="Calibri"/>
            </a:endParaRPr>
          </a:p>
          <a:p>
            <a:endParaRPr lang="en-US" sz="1200" b="0" i="0" u="none" strike="noStrike" kern="1200" cap="none" dirty="0" smtClean="0">
              <a:solidFill>
                <a:schemeClr val="dk1"/>
              </a:solidFill>
              <a:effectLst/>
              <a:latin typeface="Calibri"/>
              <a:ea typeface="Calibri"/>
              <a:cs typeface="Calibri"/>
              <a:sym typeface="Calibri"/>
            </a:endParaRPr>
          </a:p>
          <a:p>
            <a:r>
              <a:rPr lang="en-US" sz="1200" b="0" i="0" u="none" strike="noStrike" kern="1200" cap="none" dirty="0" err="1" smtClean="0">
                <a:solidFill>
                  <a:schemeClr val="dk1"/>
                </a:solidFill>
                <a:effectLst/>
                <a:latin typeface="Calibri"/>
                <a:ea typeface="Calibri"/>
                <a:cs typeface="Calibri"/>
                <a:sym typeface="Calibri"/>
              </a:rPr>
              <a:t>Samvera</a:t>
            </a:r>
            <a:r>
              <a:rPr lang="en-US" sz="1200" b="0" i="0" u="none" strike="noStrike" kern="1200" cap="none" dirty="0" smtClean="0">
                <a:solidFill>
                  <a:schemeClr val="dk1"/>
                </a:solidFill>
                <a:effectLst/>
                <a:latin typeface="Calibri"/>
                <a:ea typeface="Calibri"/>
                <a:cs typeface="Calibri"/>
                <a:sym typeface="Calibri"/>
              </a:rPr>
              <a:t> structure evolves</a:t>
            </a:r>
          </a:p>
          <a:p>
            <a:endParaRPr lang="en-US" baseline="0" dirty="0" smtClean="0"/>
          </a:p>
          <a:p>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t>11</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6931178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t>13</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585185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Shape 110"/>
          <p:cNvSpPr txBox="1">
            <a:spLocks noGrp="1"/>
          </p:cNvSpPr>
          <p:nvPr>
            <p:ph type="body" idx="1"/>
          </p:nvPr>
        </p:nvSpPr>
        <p:spPr>
          <a:xfrm>
            <a:off x="685800" y="4343400"/>
            <a:ext cx="5486399" cy="4114800"/>
          </a:xfrm>
          <a:prstGeom prst="rect">
            <a:avLst/>
          </a:prstGeom>
        </p:spPr>
        <p:txBody>
          <a:bodyPr wrap="square" lIns="91425" tIns="91425" rIns="91425" bIns="91425" anchor="t" anchorCtr="0">
            <a:noAutofit/>
          </a:bodyPr>
          <a:lstStyle/>
          <a:p>
            <a:pPr lvl="0">
              <a:spcBef>
                <a:spcPts val="0"/>
              </a:spcBef>
              <a:buNone/>
            </a:pPr>
            <a:r>
              <a:rPr lang="en-US"/>
              <a:t>When we started envisioning what Scholarly Repository Services could encompass at UVA three years ago, things looked like this.</a:t>
            </a:r>
          </a:p>
        </p:txBody>
      </p:sp>
      <p:sp>
        <p:nvSpPr>
          <p:cNvPr id="111" name="Shape 11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2001: Sandy Payette</a:t>
            </a:r>
            <a:r>
              <a:rPr lang="en-US" baseline="0" dirty="0" smtClean="0"/>
              <a:t> (Cornell) and Thorny Staples and Ross Wayland (UVA) </a:t>
            </a:r>
          </a:p>
          <a:p>
            <a:r>
              <a:rPr lang="en-US" baseline="0" dirty="0" smtClean="0"/>
              <a:t>2003 UVA instance of Fedora was “First phase production repository within the UVA domain” (primarily image-based collections)</a:t>
            </a:r>
          </a:p>
          <a:p>
            <a:r>
              <a:rPr lang="en-US" baseline="0" dirty="0" smtClean="0"/>
              <a:t>2007: </a:t>
            </a:r>
            <a:r>
              <a:rPr lang="en-US" baseline="0" dirty="0" err="1" smtClean="0"/>
              <a:t>Blacklight</a:t>
            </a:r>
            <a:r>
              <a:rPr lang="en-US" baseline="0" dirty="0" smtClean="0"/>
              <a:t>: Eric Hatcher, http://</a:t>
            </a:r>
            <a:r>
              <a:rPr lang="en-US" baseline="0" dirty="0" err="1" smtClean="0"/>
              <a:t>www.loc.gov</a:t>
            </a:r>
            <a:r>
              <a:rPr lang="en-US" baseline="0" dirty="0" smtClean="0"/>
              <a:t>/today/</a:t>
            </a:r>
            <a:r>
              <a:rPr lang="en-US" baseline="0" dirty="0" err="1" smtClean="0"/>
              <a:t>cyberlc</a:t>
            </a:r>
            <a:r>
              <a:rPr lang="en-US" baseline="0" dirty="0" smtClean="0"/>
              <a:t>/</a:t>
            </a:r>
            <a:r>
              <a:rPr lang="en-US" baseline="0" dirty="0" err="1" smtClean="0"/>
              <a:t>feature_wdesc.php?rec</a:t>
            </a:r>
            <a:r>
              <a:rPr lang="en-US" baseline="0" dirty="0" smtClean="0"/>
              <a:t>=4113 </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t>2</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9367244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Stanford,</a:t>
            </a:r>
            <a:r>
              <a:rPr lang="en-US" baseline="0" dirty="0" smtClean="0"/>
              <a:t> Hull, UVA </a:t>
            </a:r>
            <a:r>
              <a:rPr lang="mr-IN" baseline="0" dirty="0" smtClean="0"/>
              <a:t>–</a:t>
            </a:r>
            <a:r>
              <a:rPr lang="en-US" baseline="0" dirty="0" smtClean="0"/>
              <a:t> build on top of Hydra. Collections. Only UVA wanted an IR then.</a:t>
            </a:r>
            <a:endParaRPr lang="en-US" dirty="0" smtClean="0"/>
          </a:p>
          <a:p>
            <a:r>
              <a:rPr lang="en-US" dirty="0" smtClean="0"/>
              <a:t>http://</a:t>
            </a:r>
            <a:r>
              <a:rPr lang="en-US" dirty="0" err="1" smtClean="0"/>
              <a:t>fedorarepository.org</a:t>
            </a:r>
            <a:r>
              <a:rPr lang="en-US" dirty="0" smtClean="0"/>
              <a:t>/about</a:t>
            </a:r>
          </a:p>
          <a:p>
            <a:endParaRPr lang="en-US" dirty="0" smtClean="0"/>
          </a:p>
          <a:p>
            <a:r>
              <a:rPr lang="en-US" dirty="0" smtClean="0"/>
              <a:t>Bell: </a:t>
            </a:r>
            <a:r>
              <a:rPr lang="en-US" dirty="0" smtClean="0"/>
              <a:t>developer </a:t>
            </a:r>
            <a:r>
              <a:rPr lang="en-US" dirty="0" smtClean="0"/>
              <a:t>leaving. (Every time a bell rings, a developer</a:t>
            </a:r>
            <a:r>
              <a:rPr lang="en-US" baseline="0" dirty="0" smtClean="0"/>
              <a:t> gets their wings)</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t>3</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938566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cap="none" dirty="0" smtClean="0">
                <a:solidFill>
                  <a:schemeClr val="dk1"/>
                </a:solidFill>
                <a:effectLst/>
                <a:latin typeface="Calibri"/>
                <a:ea typeface="Calibri"/>
                <a:cs typeface="Calibri"/>
                <a:sym typeface="Calibri"/>
              </a:rPr>
              <a:t>A few other things were going on after the 2008</a:t>
            </a:r>
            <a:r>
              <a:rPr lang="en-US" sz="1200" b="0" i="0" u="none" strike="noStrike" kern="1200" cap="none" baseline="0" dirty="0" smtClean="0">
                <a:solidFill>
                  <a:schemeClr val="dk1"/>
                </a:solidFill>
                <a:effectLst/>
                <a:latin typeface="Calibri"/>
                <a:ea typeface="Calibri"/>
                <a:cs typeface="Calibri"/>
                <a:sym typeface="Calibri"/>
              </a:rPr>
              <a:t> report</a:t>
            </a:r>
            <a:r>
              <a:rPr lang="mr-IN" sz="1200" b="0" i="0" u="none" strike="noStrike" kern="1200" cap="none" baseline="0" dirty="0" smtClean="0">
                <a:solidFill>
                  <a:schemeClr val="dk1"/>
                </a:solidFill>
                <a:effectLst/>
                <a:latin typeface="Calibri"/>
                <a:ea typeface="Calibri"/>
                <a:cs typeface="Calibri"/>
                <a:sym typeface="Calibri"/>
              </a:rPr>
              <a:t>…</a:t>
            </a:r>
            <a:endParaRPr lang="en-US" sz="1200" b="0" i="0" u="none" strike="noStrike" kern="1200" cap="none" dirty="0" smtClean="0">
              <a:solidFill>
                <a:schemeClr val="dk1"/>
              </a:solidFill>
              <a:effectLst/>
              <a:latin typeface="Calibri"/>
              <a:ea typeface="Calibri"/>
              <a:cs typeface="Calibri"/>
              <a:sym typeface="Calibri"/>
            </a:endParaRPr>
          </a:p>
          <a:p>
            <a:r>
              <a:rPr lang="en-US" sz="1200" b="0" i="0" u="none" strike="noStrike" kern="1200" cap="none" dirty="0" smtClean="0">
                <a:solidFill>
                  <a:schemeClr val="dk1"/>
                </a:solidFill>
                <a:effectLst/>
                <a:latin typeface="Calibri"/>
                <a:ea typeface="Calibri"/>
                <a:cs typeface="Calibri"/>
                <a:sym typeface="Calibri"/>
              </a:rPr>
              <a:t>The Fedora project is led by the </a:t>
            </a:r>
            <a:r>
              <a:rPr lang="en-US" sz="1200" b="0" i="0" u="none" strike="noStrike" kern="1200" cap="none" dirty="0" smtClean="0">
                <a:solidFill>
                  <a:schemeClr val="dk1"/>
                </a:solidFill>
                <a:effectLst/>
                <a:latin typeface="Calibri"/>
                <a:ea typeface="Calibri"/>
                <a:cs typeface="Calibri"/>
                <a:sym typeface="Calibri"/>
                <a:hlinkClick r:id="rId3"/>
              </a:rPr>
              <a:t>Fedora Leadership Group</a:t>
            </a:r>
            <a:r>
              <a:rPr lang="en-US" sz="1200" b="0" i="0" u="none" strike="noStrike" kern="1200" cap="none" dirty="0" smtClean="0">
                <a:solidFill>
                  <a:schemeClr val="dk1"/>
                </a:solidFill>
                <a:effectLst/>
                <a:latin typeface="Calibri"/>
                <a:ea typeface="Calibri"/>
                <a:cs typeface="Calibri"/>
                <a:sym typeface="Calibri"/>
              </a:rPr>
              <a:t> and is under the stewardship of the </a:t>
            </a:r>
            <a:r>
              <a:rPr lang="en-US" sz="1200" b="0" i="0" u="none" strike="noStrike" kern="1200" cap="none" dirty="0" smtClean="0">
                <a:solidFill>
                  <a:schemeClr val="dk1"/>
                </a:solidFill>
                <a:effectLst/>
                <a:latin typeface="Calibri"/>
                <a:ea typeface="Calibri"/>
                <a:cs typeface="Calibri"/>
                <a:sym typeface="Calibri"/>
                <a:hlinkClick r:id="rId4"/>
              </a:rPr>
              <a:t>DuraSpace</a:t>
            </a:r>
            <a:r>
              <a:rPr lang="en-US" sz="1200" b="0" i="0" u="none" strike="noStrike" kern="1200" cap="none" dirty="0" smtClean="0">
                <a:solidFill>
                  <a:schemeClr val="dk1"/>
                </a:solidFill>
                <a:effectLst/>
                <a:latin typeface="Calibri"/>
                <a:ea typeface="Calibri"/>
                <a:cs typeface="Calibri"/>
                <a:sym typeface="Calibri"/>
              </a:rPr>
              <a:t> not-for-profit organization providing leadership and innovation for open source technology projects and solutions that focus on durable, persistent access to digital data. - http://</a:t>
            </a:r>
            <a:r>
              <a:rPr lang="en-US" sz="1200" b="0" i="0" u="none" strike="noStrike" kern="1200" cap="none" dirty="0" err="1" smtClean="0">
                <a:solidFill>
                  <a:schemeClr val="dk1"/>
                </a:solidFill>
                <a:effectLst/>
                <a:latin typeface="Calibri"/>
                <a:ea typeface="Calibri"/>
                <a:cs typeface="Calibri"/>
                <a:sym typeface="Calibri"/>
              </a:rPr>
              <a:t>fedorarepository.org</a:t>
            </a:r>
            <a:r>
              <a:rPr lang="en-US" sz="1200" b="0" i="0" u="none" strike="noStrike" kern="1200" cap="none" dirty="0" smtClean="0">
                <a:solidFill>
                  <a:schemeClr val="dk1"/>
                </a:solidFill>
                <a:effectLst/>
                <a:latin typeface="Calibri"/>
                <a:ea typeface="Calibri"/>
                <a:cs typeface="Calibri"/>
                <a:sym typeface="Calibri"/>
              </a:rPr>
              <a:t>/about</a:t>
            </a:r>
          </a:p>
          <a:p>
            <a:endParaRPr lang="en-US" sz="1200" b="0" i="0" u="none" strike="noStrike" kern="1200" cap="none" dirty="0" smtClean="0">
              <a:solidFill>
                <a:schemeClr val="dk1"/>
              </a:solidFill>
              <a:effectLst/>
              <a:latin typeface="Calibri"/>
              <a:ea typeface="Calibri"/>
              <a:cs typeface="Calibri"/>
              <a:sym typeface="Calibri"/>
            </a:endParaRPr>
          </a:p>
          <a:p>
            <a:r>
              <a:rPr lang="en-US" sz="1200" b="0" i="0" u="none" strike="noStrike" kern="1200" cap="none" dirty="0" smtClean="0">
                <a:solidFill>
                  <a:schemeClr val="dk1"/>
                </a:solidFill>
                <a:effectLst/>
                <a:latin typeface="Calibri"/>
                <a:ea typeface="Calibri"/>
                <a:cs typeface="Calibri"/>
                <a:sym typeface="Calibri"/>
              </a:rPr>
              <a:t>Bell</a:t>
            </a:r>
            <a:endParaRPr lang="en-US" sz="1200" b="0" i="0" u="none" strike="noStrike" kern="1200" cap="none" dirty="0" smtClean="0">
              <a:solidFill>
                <a:schemeClr val="dk1"/>
              </a:solidFill>
              <a:effectLst/>
              <a:latin typeface="Calibri"/>
              <a:ea typeface="Calibri"/>
              <a:cs typeface="Calibri"/>
              <a:sym typeface="Calibri"/>
            </a:endParaRPr>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t>4</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5322799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we</a:t>
            </a:r>
            <a:r>
              <a:rPr lang="en-US" baseline="0" dirty="0" smtClean="0"/>
              <a:t> picked</a:t>
            </a:r>
            <a:r>
              <a:rPr lang="mr-IN" baseline="0" dirty="0" smtClean="0"/>
              <a:t>…</a:t>
            </a:r>
            <a:r>
              <a:rPr lang="en-US" baseline="0" dirty="0" smtClean="0"/>
              <a:t> None of the above!</a:t>
            </a:r>
          </a:p>
          <a:p>
            <a:pPr lvl="1"/>
            <a:r>
              <a:rPr lang="en-US" baseline="0" dirty="0" smtClean="0"/>
              <a:t>Kept our Fedora backend with a Hydra-based Libra 1, allowed some benefit from community, but in the end, we were too far ahead of community to really get any lasting wins or alignment.</a:t>
            </a:r>
            <a:endParaRPr lang="en-US" dirty="0" smtClean="0"/>
          </a:p>
          <a:p>
            <a:endParaRPr lang="en-US" dirty="0" smtClean="0"/>
          </a:p>
          <a:p>
            <a:r>
              <a:rPr lang="en-US" dirty="0" smtClean="0"/>
              <a:t>Read</a:t>
            </a:r>
            <a:r>
              <a:rPr lang="en-US" baseline="0" dirty="0" smtClean="0"/>
              <a:t> text of OA Resolution: </a:t>
            </a:r>
            <a:br>
              <a:rPr lang="en-US" baseline="0" dirty="0" smtClean="0"/>
            </a:br>
            <a:r>
              <a:rPr lang="en-US" baseline="0" dirty="0" smtClean="0"/>
              <a:t>“</a:t>
            </a:r>
            <a:r>
              <a:rPr lang="en-US" dirty="0" smtClean="0"/>
              <a:t>Each Faculty member at the University of Virginia is encouraged to reserve a nonexclusive, irrevocable, non-commercial, global license to exercise any and all rights under copyright relating to each of her or his scholarly articles, in any medium, and to authorize others to do the same. To enable public access to and preservation of scholarly articles, each faculty member is encouraged to provide an electronic version of the article as to which the necessary rights have been retained, to the University Library for deposit in a repository at such time as the Library might make such services available to faculty. </a:t>
            </a:r>
            <a:br>
              <a:rPr lang="en-US" dirty="0" smtClean="0"/>
            </a:br>
            <a:r>
              <a:rPr lang="en-US" dirty="0" smtClean="0"/>
              <a:t>The University Library’s continued development of a digital repository for the University is strongly endorsed. The University Library is encouraged to enable deposit of faculty works for which sufficient rights have been retained in the repository and to continue to offer information services relating to author’s rights and copyright to University faculty in support of open access.” </a:t>
            </a:r>
            <a:endParaRPr lang="en-US" baseline="0" dirty="0" smtClean="0"/>
          </a:p>
          <a:p>
            <a:endParaRPr lang="en-US" baseline="0" dirty="0" smtClean="0"/>
          </a:p>
          <a:p>
            <a:r>
              <a:rPr lang="en-US" baseline="0" dirty="0" smtClean="0"/>
              <a:t>Perception library drove this conversation hurt adoption.</a:t>
            </a:r>
          </a:p>
          <a:p>
            <a:endParaRPr lang="en-US" baseline="0" dirty="0" smtClean="0"/>
          </a:p>
          <a:p>
            <a:r>
              <a:rPr lang="en-US" baseline="0" dirty="0" smtClean="0"/>
              <a:t>Hydrangea was multi-institution IR head that fit no one.</a:t>
            </a:r>
          </a:p>
          <a:p>
            <a:endParaRPr lang="en-US" baseline="0" dirty="0" smtClean="0"/>
          </a:p>
          <a:p>
            <a:r>
              <a:rPr lang="en-US" baseline="0" dirty="0" smtClean="0"/>
              <a:t>Bell</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t>5</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0208567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Bell:</a:t>
            </a:r>
            <a:r>
              <a:rPr lang="en-US" baseline="0" dirty="0" smtClean="0"/>
              <a:t> </a:t>
            </a:r>
            <a:r>
              <a:rPr lang="en-US" baseline="0" dirty="0" smtClean="0"/>
              <a:t>entire dev team </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t>6</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5579614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 ETD deposit, no graduate degree in Engineering</a:t>
            </a:r>
            <a:r>
              <a:rPr lang="en-US" baseline="0" dirty="0" smtClean="0"/>
              <a:t> and A&amp;S.</a:t>
            </a:r>
          </a:p>
          <a:p>
            <a:r>
              <a:rPr lang="en-US" baseline="0" dirty="0" smtClean="0"/>
              <a:t>Initially envisioned as home for undergrad Engineering theses, has yet to happen as of 2017.</a:t>
            </a:r>
          </a:p>
          <a:p>
            <a:r>
              <a:rPr lang="en-US" baseline="0" dirty="0" smtClean="0"/>
              <a:t>No developers left!! Several people came </a:t>
            </a:r>
            <a:r>
              <a:rPr lang="en-US" baseline="0" dirty="0" smtClean="0"/>
              <a:t>on</a:t>
            </a:r>
            <a:endParaRPr lang="en-US" baseline="0" dirty="0" smtClean="0"/>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Char char="●"/>
              <a:tabLst/>
              <a:defRPr/>
            </a:pPr>
            <a:r>
              <a:rPr lang="en-US" baseline="0" dirty="0" err="1" smtClean="0"/>
              <a:t>Hydramata</a:t>
            </a:r>
            <a:r>
              <a:rPr lang="en-US" baseline="0" dirty="0" smtClean="0"/>
              <a:t>: </a:t>
            </a:r>
            <a:r>
              <a:rPr lang="en-US" sz="1200" b="0" i="0" u="none" strike="noStrike" kern="1200" cap="none" dirty="0" err="1" smtClean="0">
                <a:solidFill>
                  <a:schemeClr val="dk1"/>
                </a:solidFill>
                <a:effectLst/>
                <a:latin typeface="Calibri"/>
                <a:ea typeface="Calibri"/>
                <a:cs typeface="Calibri"/>
                <a:sym typeface="Calibri"/>
              </a:rPr>
              <a:t>Hydramata</a:t>
            </a:r>
            <a:r>
              <a:rPr lang="en-US" sz="1200" b="0" i="0" u="none" strike="noStrike" kern="1200" cap="none" dirty="0" smtClean="0">
                <a:solidFill>
                  <a:schemeClr val="dk1"/>
                </a:solidFill>
                <a:effectLst/>
                <a:latin typeface="Calibri"/>
                <a:ea typeface="Calibri"/>
                <a:cs typeface="Calibri"/>
                <a:sym typeface="Calibri"/>
              </a:rPr>
              <a:t> Project – discontinued involvement in this 5 institution project due to project not achieving results aligning with </a:t>
            </a:r>
            <a:r>
              <a:rPr lang="en-US" sz="1200" b="0" i="0" u="none" strike="noStrike" kern="1200" cap="none" dirty="0" err="1" smtClean="0">
                <a:solidFill>
                  <a:schemeClr val="dk1"/>
                </a:solidFill>
                <a:effectLst/>
                <a:latin typeface="Calibri"/>
                <a:ea typeface="Calibri"/>
                <a:cs typeface="Calibri"/>
                <a:sym typeface="Calibri"/>
              </a:rPr>
              <a:t>UVa</a:t>
            </a:r>
            <a:r>
              <a:rPr lang="en-US" sz="1200" b="0" i="0" u="none" strike="noStrike" kern="1200" cap="none" dirty="0" smtClean="0">
                <a:solidFill>
                  <a:schemeClr val="dk1"/>
                </a:solidFill>
                <a:effectLst/>
                <a:latin typeface="Calibri"/>
                <a:ea typeface="Calibri"/>
                <a:cs typeface="Calibri"/>
                <a:sym typeface="Calibri"/>
              </a:rPr>
              <a:t> goals for adoption  and not progressing to meet needs for Fall 2014. Institutions</a:t>
            </a:r>
            <a:r>
              <a:rPr lang="en-US" sz="1200" b="0" i="0" u="none" strike="noStrike" kern="1200" cap="none" baseline="0" dirty="0" smtClean="0">
                <a:solidFill>
                  <a:schemeClr val="dk1"/>
                </a:solidFill>
                <a:effectLst/>
                <a:latin typeface="Calibri"/>
                <a:ea typeface="Calibri"/>
                <a:cs typeface="Calibri"/>
                <a:sym typeface="Calibri"/>
              </a:rPr>
              <a:t> were:</a:t>
            </a:r>
          </a:p>
          <a:p>
            <a:pPr lvl="1"/>
            <a:r>
              <a:rPr lang="en-US" sz="1200" b="0" i="0" u="none" strike="noStrike" kern="1200" cap="none" dirty="0" smtClean="0">
                <a:solidFill>
                  <a:schemeClr val="dk1"/>
                </a:solidFill>
                <a:effectLst/>
                <a:latin typeface="Calibri"/>
                <a:ea typeface="Calibri"/>
                <a:cs typeface="Calibri"/>
                <a:sym typeface="Calibri"/>
              </a:rPr>
              <a:t>University of Notre Dame</a:t>
            </a:r>
          </a:p>
          <a:p>
            <a:pPr lvl="1"/>
            <a:r>
              <a:rPr lang="en-US" sz="1200" b="0" i="0" u="none" strike="noStrike" kern="1200" cap="none" dirty="0" smtClean="0">
                <a:solidFill>
                  <a:schemeClr val="dk1"/>
                </a:solidFill>
                <a:effectLst/>
                <a:latin typeface="Calibri"/>
                <a:ea typeface="Calibri"/>
                <a:cs typeface="Calibri"/>
                <a:sym typeface="Calibri"/>
              </a:rPr>
              <a:t>Northwestern University</a:t>
            </a:r>
          </a:p>
          <a:p>
            <a:pPr lvl="1"/>
            <a:r>
              <a:rPr lang="en-US" sz="1200" b="0" i="0" u="none" strike="noStrike" kern="1200" cap="none" dirty="0" smtClean="0">
                <a:solidFill>
                  <a:schemeClr val="dk1"/>
                </a:solidFill>
                <a:effectLst/>
                <a:latin typeface="Calibri"/>
                <a:ea typeface="Calibri"/>
                <a:cs typeface="Calibri"/>
                <a:sym typeface="Calibri"/>
              </a:rPr>
              <a:t>Indiana University</a:t>
            </a:r>
          </a:p>
          <a:p>
            <a:pPr lvl="1"/>
            <a:r>
              <a:rPr lang="en-US" sz="1200" b="0" i="0" u="none" strike="noStrike" kern="1200" cap="none" dirty="0" smtClean="0">
                <a:solidFill>
                  <a:schemeClr val="dk1"/>
                </a:solidFill>
                <a:effectLst/>
                <a:latin typeface="Calibri"/>
                <a:ea typeface="Calibri"/>
                <a:cs typeface="Calibri"/>
                <a:sym typeface="Calibri"/>
              </a:rPr>
              <a:t>University of Cincinnati</a:t>
            </a:r>
          </a:p>
          <a:p>
            <a:pPr lvl="1"/>
            <a:r>
              <a:rPr lang="en-US" sz="1200" b="0" i="0" u="none" strike="noStrike" kern="1200" cap="none" dirty="0" smtClean="0">
                <a:solidFill>
                  <a:schemeClr val="dk1"/>
                </a:solidFill>
                <a:effectLst/>
                <a:latin typeface="Calibri"/>
                <a:ea typeface="Calibri"/>
                <a:cs typeface="Calibri"/>
                <a:sym typeface="Calibri"/>
              </a:rPr>
              <a:t>University of Virginia</a:t>
            </a:r>
            <a:endParaRPr lang="en-US" baseline="0" dirty="0" smtClean="0"/>
          </a:p>
          <a:p>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t>7</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8097103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 ETD deposit, no graduate degree in Engineering</a:t>
            </a:r>
            <a:r>
              <a:rPr lang="en-US" baseline="0" dirty="0" smtClean="0"/>
              <a:t> and A&amp;S.</a:t>
            </a:r>
          </a:p>
          <a:p>
            <a:r>
              <a:rPr lang="en-US" baseline="0" dirty="0" smtClean="0"/>
              <a:t>Initially envisioned as home for undergrad Engineering theses, has yet to happen as of 2017.</a:t>
            </a:r>
          </a:p>
          <a:p>
            <a:r>
              <a:rPr lang="en-US" baseline="0" dirty="0" smtClean="0"/>
              <a:t>Half a bell: </a:t>
            </a:r>
            <a:r>
              <a:rPr lang="en-US" baseline="0" dirty="0" smtClean="0"/>
              <a:t>One </a:t>
            </a:r>
            <a:r>
              <a:rPr lang="en-US" baseline="0" dirty="0" err="1" smtClean="0"/>
              <a:t>devleft</a:t>
            </a:r>
            <a:r>
              <a:rPr lang="en-US" baseline="0" dirty="0" smtClean="0"/>
              <a:t>, but </a:t>
            </a:r>
            <a:r>
              <a:rPr lang="en-US" baseline="0" dirty="0" smtClean="0"/>
              <a:t>another came </a:t>
            </a:r>
            <a:r>
              <a:rPr lang="en-US" baseline="0" dirty="0" smtClean="0"/>
              <a:t>on, and brought in </a:t>
            </a:r>
            <a:r>
              <a:rPr lang="en-US" baseline="0" dirty="0" smtClean="0"/>
              <a:t>a contract developer until another permanent dev was </a:t>
            </a:r>
            <a:r>
              <a:rPr lang="en-US" baseline="0" dirty="0" smtClean="0"/>
              <a:t>hired.</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Char char="●"/>
              <a:tabLst/>
              <a:defRPr/>
            </a:pPr>
            <a:r>
              <a:rPr lang="en-US" baseline="0" dirty="0" err="1" smtClean="0"/>
              <a:t>Hydramata</a:t>
            </a:r>
            <a:r>
              <a:rPr lang="en-US" baseline="0" dirty="0" smtClean="0"/>
              <a:t>: </a:t>
            </a:r>
            <a:r>
              <a:rPr lang="en-US" sz="1200" b="0" i="0" u="none" strike="noStrike" kern="1200" cap="none" dirty="0" err="1" smtClean="0">
                <a:solidFill>
                  <a:schemeClr val="dk1"/>
                </a:solidFill>
                <a:effectLst/>
                <a:latin typeface="Calibri"/>
                <a:ea typeface="Calibri"/>
                <a:cs typeface="Calibri"/>
                <a:sym typeface="Calibri"/>
              </a:rPr>
              <a:t>Hydramata</a:t>
            </a:r>
            <a:r>
              <a:rPr lang="en-US" sz="1200" b="0" i="0" u="none" strike="noStrike" kern="1200" cap="none" dirty="0" smtClean="0">
                <a:solidFill>
                  <a:schemeClr val="dk1"/>
                </a:solidFill>
                <a:effectLst/>
                <a:latin typeface="Calibri"/>
                <a:ea typeface="Calibri"/>
                <a:cs typeface="Calibri"/>
                <a:sym typeface="Calibri"/>
              </a:rPr>
              <a:t> Project – discontinued involvement in this 5 institution project due to project not achieving results aligning with </a:t>
            </a:r>
            <a:r>
              <a:rPr lang="en-US" sz="1200" b="0" i="0" u="none" strike="noStrike" kern="1200" cap="none" dirty="0" smtClean="0">
                <a:solidFill>
                  <a:schemeClr val="dk1"/>
                </a:solidFill>
                <a:effectLst/>
                <a:latin typeface="Calibri"/>
                <a:ea typeface="Calibri"/>
                <a:cs typeface="Calibri"/>
                <a:sym typeface="Calibri"/>
              </a:rPr>
              <a:t>UVA </a:t>
            </a:r>
            <a:r>
              <a:rPr lang="en-US" sz="1200" b="0" i="0" u="none" strike="noStrike" kern="1200" cap="none" dirty="0" smtClean="0">
                <a:solidFill>
                  <a:schemeClr val="dk1"/>
                </a:solidFill>
                <a:effectLst/>
                <a:latin typeface="Calibri"/>
                <a:ea typeface="Calibri"/>
                <a:cs typeface="Calibri"/>
                <a:sym typeface="Calibri"/>
              </a:rPr>
              <a:t>goals for adoption  and not progressing to meet needs for Fall 2014.</a:t>
            </a:r>
          </a:p>
          <a:p>
            <a:endParaRPr lang="en-US" baseline="0" dirty="0" smtClean="0"/>
          </a:p>
          <a:p>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t>8</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527518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LibraETD</a:t>
            </a:r>
            <a:r>
              <a:rPr lang="en-US" dirty="0" smtClean="0"/>
              <a:t> based on first true community code,</a:t>
            </a:r>
            <a:r>
              <a:rPr lang="en-US" baseline="0" dirty="0" smtClean="0"/>
              <a:t> </a:t>
            </a:r>
            <a:r>
              <a:rPr lang="en-US" baseline="0" dirty="0" err="1" smtClean="0"/>
              <a:t>Sufia</a:t>
            </a:r>
            <a:r>
              <a:rPr lang="en-US" baseline="0" dirty="0" smtClean="0"/>
              <a:t>. </a:t>
            </a:r>
          </a:p>
          <a:p>
            <a:r>
              <a:rPr lang="en-US" sz="1200" b="0" i="0" u="none" strike="noStrike" kern="1200" cap="none" baseline="0" dirty="0" smtClean="0">
                <a:solidFill>
                  <a:schemeClr val="dk1"/>
                </a:solidFill>
                <a:effectLst/>
                <a:latin typeface="Calibri"/>
                <a:ea typeface="Calibri"/>
                <a:cs typeface="Calibri"/>
                <a:sym typeface="Calibri"/>
              </a:rPr>
              <a:t>Waiting to redo </a:t>
            </a:r>
            <a:r>
              <a:rPr lang="en-US" sz="1200" b="0" i="0" u="none" strike="noStrike" kern="1200" cap="none" baseline="0" dirty="0" err="1" smtClean="0">
                <a:solidFill>
                  <a:schemeClr val="dk1"/>
                </a:solidFill>
                <a:effectLst/>
                <a:latin typeface="Calibri"/>
                <a:ea typeface="Calibri"/>
                <a:cs typeface="Calibri"/>
                <a:sym typeface="Calibri"/>
              </a:rPr>
              <a:t>LibraOpen</a:t>
            </a:r>
            <a:r>
              <a:rPr lang="en-US" sz="1200" b="0" i="0" u="none" strike="noStrike" kern="1200" cap="none" baseline="0" dirty="0" smtClean="0">
                <a:solidFill>
                  <a:schemeClr val="dk1"/>
                </a:solidFill>
                <a:effectLst/>
                <a:latin typeface="Calibri"/>
                <a:ea typeface="Calibri"/>
                <a:cs typeface="Calibri"/>
                <a:sym typeface="Calibri"/>
              </a:rPr>
              <a:t> until </a:t>
            </a:r>
            <a:r>
              <a:rPr lang="en-US" sz="1200" b="0" i="0" u="none" strike="noStrike" kern="1200" cap="none" baseline="0" dirty="0" err="1" smtClean="0">
                <a:solidFill>
                  <a:schemeClr val="dk1"/>
                </a:solidFill>
                <a:effectLst/>
                <a:latin typeface="Calibri"/>
                <a:ea typeface="Calibri"/>
                <a:cs typeface="Calibri"/>
                <a:sym typeface="Calibri"/>
              </a:rPr>
              <a:t>LibraETD</a:t>
            </a:r>
            <a:r>
              <a:rPr lang="en-US" sz="1200" b="0" i="0" u="none" strike="noStrike" kern="1200" cap="none" baseline="0" dirty="0" smtClean="0">
                <a:solidFill>
                  <a:schemeClr val="dk1"/>
                </a:solidFill>
                <a:effectLst/>
                <a:latin typeface="Calibri"/>
                <a:ea typeface="Calibri"/>
                <a:cs typeface="Calibri"/>
                <a:sym typeface="Calibri"/>
              </a:rPr>
              <a:t> and </a:t>
            </a:r>
            <a:r>
              <a:rPr lang="en-US" sz="1200" b="0" i="0" u="none" strike="noStrike" kern="1200" cap="none" baseline="0" dirty="0" err="1" smtClean="0">
                <a:solidFill>
                  <a:schemeClr val="dk1"/>
                </a:solidFill>
                <a:effectLst/>
                <a:latin typeface="Calibri"/>
                <a:ea typeface="Calibri"/>
                <a:cs typeface="Calibri"/>
                <a:sym typeface="Calibri"/>
              </a:rPr>
              <a:t>LibraData</a:t>
            </a:r>
            <a:r>
              <a:rPr lang="en-US" sz="1200" b="0" i="0" u="none" strike="noStrike" kern="1200" cap="none" baseline="0" dirty="0" smtClean="0">
                <a:solidFill>
                  <a:schemeClr val="dk1"/>
                </a:solidFill>
                <a:effectLst/>
                <a:latin typeface="Calibri"/>
                <a:ea typeface="Calibri"/>
                <a:cs typeface="Calibri"/>
                <a:sym typeface="Calibri"/>
              </a:rPr>
              <a:t> get momentum.</a:t>
            </a:r>
          </a:p>
          <a:p>
            <a:r>
              <a:rPr lang="en-US" sz="1200" b="0" i="0" u="none" strike="noStrike" kern="1200" cap="none" baseline="0" dirty="0" err="1" smtClean="0">
                <a:solidFill>
                  <a:schemeClr val="dk1"/>
                </a:solidFill>
                <a:effectLst/>
                <a:latin typeface="Calibri"/>
                <a:ea typeface="Calibri"/>
                <a:cs typeface="Calibri"/>
                <a:sym typeface="Calibri"/>
              </a:rPr>
              <a:t>LibraData</a:t>
            </a:r>
            <a:r>
              <a:rPr lang="en-US" sz="1200" b="0" i="0" u="none" strike="noStrike" kern="1200" cap="none" baseline="0" dirty="0" smtClean="0">
                <a:solidFill>
                  <a:schemeClr val="dk1"/>
                </a:solidFill>
                <a:effectLst/>
                <a:latin typeface="Calibri"/>
                <a:ea typeface="Calibri"/>
                <a:cs typeface="Calibri"/>
                <a:sym typeface="Calibri"/>
              </a:rPr>
              <a:t> brand will continue, </a:t>
            </a:r>
            <a:r>
              <a:rPr lang="en-US" sz="1200" b="0" i="0" u="none" strike="noStrike" kern="1200" cap="none" baseline="0" dirty="0" err="1" smtClean="0">
                <a:solidFill>
                  <a:schemeClr val="dk1"/>
                </a:solidFill>
                <a:effectLst/>
                <a:latin typeface="Calibri"/>
                <a:ea typeface="Calibri"/>
                <a:cs typeface="Calibri"/>
                <a:sym typeface="Calibri"/>
              </a:rPr>
              <a:t>Dataverse</a:t>
            </a:r>
            <a:r>
              <a:rPr lang="en-US" sz="1200" b="0" i="0" u="none" strike="noStrike" kern="1200" cap="none" baseline="0" dirty="0" smtClean="0">
                <a:solidFill>
                  <a:schemeClr val="dk1"/>
                </a:solidFill>
                <a:effectLst/>
                <a:latin typeface="Calibri"/>
                <a:ea typeface="Calibri"/>
                <a:cs typeface="Calibri"/>
                <a:sym typeface="Calibri"/>
              </a:rPr>
              <a:t> container may or may not.</a:t>
            </a:r>
            <a:endParaRPr lang="en-US" sz="1200" b="0" i="0" u="none" strike="noStrike" kern="1200" cap="none" dirty="0" smtClean="0">
              <a:solidFill>
                <a:schemeClr val="dk1"/>
              </a:solidFill>
              <a:effectLst/>
              <a:latin typeface="Calibri"/>
              <a:ea typeface="Calibri"/>
              <a:cs typeface="Calibri"/>
              <a:sym typeface="Calibri"/>
            </a:endParaRPr>
          </a:p>
          <a:p>
            <a:endParaRPr lang="en-US" baseline="0" dirty="0" smtClean="0"/>
          </a:p>
          <a:p>
            <a:r>
              <a:rPr lang="en-US" dirty="0" smtClean="0"/>
              <a:t>Open monographs:</a:t>
            </a:r>
            <a:r>
              <a:rPr lang="en-US" baseline="0" dirty="0" smtClean="0"/>
              <a:t> https://</a:t>
            </a:r>
            <a:r>
              <a:rPr lang="en-US" baseline="0" dirty="0" err="1" smtClean="0"/>
              <a:t>www.mellon.org</a:t>
            </a:r>
            <a:r>
              <a:rPr lang="en-US" baseline="0" dirty="0" smtClean="0"/>
              <a:t>/resources/shared-experiences-blog/monograph-publishing-digital-age/</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t>9</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0700333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Title Slide">
    <p:spTree>
      <p:nvGrpSpPr>
        <p:cNvPr id="1" name="Shape 11"/>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46"/>
        <p:cNvGrpSpPr/>
        <p:nvPr/>
      </p:nvGrpSpPr>
      <p:grpSpPr>
        <a:xfrm>
          <a:off x="0" y="0"/>
          <a:ext cx="0" cy="0"/>
          <a:chOff x="0" y="0"/>
          <a:chExt cx="0" cy="0"/>
        </a:xfrm>
      </p:grpSpPr>
      <p:sp>
        <p:nvSpPr>
          <p:cNvPr id="47" name="Shape 47"/>
          <p:cNvSpPr txBox="1">
            <a:spLocks noGrp="1"/>
          </p:cNvSpPr>
          <p:nvPr>
            <p:ph type="title"/>
          </p:nvPr>
        </p:nvSpPr>
        <p:spPr>
          <a:xfrm>
            <a:off x="722312" y="4406900"/>
            <a:ext cx="7772400" cy="1362075"/>
          </a:xfrm>
          <a:prstGeom prst="rect">
            <a:avLst/>
          </a:prstGeom>
          <a:noFill/>
          <a:ln>
            <a:noFill/>
          </a:ln>
        </p:spPr>
        <p:txBody>
          <a:bodyPr wrap="square" lIns="91425" tIns="91425" rIns="91425" bIns="91425" anchor="t" anchorCtr="0"/>
          <a:lstStyle>
            <a:lvl1pPr marL="0" marR="0" lvl="0" indent="0" algn="l" rtl="0">
              <a:spcBef>
                <a:spcPts val="0"/>
              </a:spcBef>
              <a:buClr>
                <a:schemeClr val="dk1"/>
              </a:buClr>
              <a:buFont typeface="Calibri"/>
              <a:buNone/>
              <a:defRPr sz="4000" b="1"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48" name="Shape 48"/>
          <p:cNvSpPr txBox="1">
            <a:spLocks noGrp="1"/>
          </p:cNvSpPr>
          <p:nvPr>
            <p:ph type="body" idx="1"/>
          </p:nvPr>
        </p:nvSpPr>
        <p:spPr>
          <a:xfrm>
            <a:off x="722312" y="2906713"/>
            <a:ext cx="7772400" cy="1500187"/>
          </a:xfrm>
          <a:prstGeom prst="rect">
            <a:avLst/>
          </a:prstGeom>
          <a:noFill/>
          <a:ln>
            <a:noFill/>
          </a:ln>
        </p:spPr>
        <p:txBody>
          <a:bodyPr wrap="square" lIns="91425" tIns="91425" rIns="91425" bIns="91425" anchor="b" anchorCtr="0"/>
          <a:lstStyle>
            <a:lvl1pPr marL="0" marR="0" lvl="0" indent="0" algn="l"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1pPr>
            <a:lvl2pPr marL="457200" marR="0" lvl="1" indent="0" algn="l" rtl="0">
              <a:spcBef>
                <a:spcPts val="360"/>
              </a:spcBef>
              <a:buClr>
                <a:srgbClr val="888888"/>
              </a:buClr>
              <a:buFont typeface="Arial"/>
              <a:buNone/>
              <a:defRPr sz="1800" b="0" i="0" u="none" strike="noStrike" cap="none">
                <a:solidFill>
                  <a:srgbClr val="888888"/>
                </a:solidFill>
                <a:latin typeface="Calibri"/>
                <a:ea typeface="Calibri"/>
                <a:cs typeface="Calibri"/>
                <a:sym typeface="Calibri"/>
              </a:defRPr>
            </a:lvl2pPr>
            <a:lvl3pPr marL="914400" marR="0" lvl="2" indent="0" algn="l" rtl="0">
              <a:spcBef>
                <a:spcPts val="320"/>
              </a:spcBef>
              <a:buClr>
                <a:srgbClr val="888888"/>
              </a:buClr>
              <a:buFont typeface="Arial"/>
              <a:buNone/>
              <a:defRPr sz="1600" b="0" i="0" u="none" strike="noStrike" cap="none">
                <a:solidFill>
                  <a:srgbClr val="888888"/>
                </a:solidFill>
                <a:latin typeface="Calibri"/>
                <a:ea typeface="Calibri"/>
                <a:cs typeface="Calibri"/>
                <a:sym typeface="Calibri"/>
              </a:defRPr>
            </a:lvl3pPr>
            <a:lvl4pPr marL="1371600" marR="0" lvl="3"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4pPr>
            <a:lvl5pPr marL="1828800" marR="0" lvl="4"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5pPr>
            <a:lvl6pPr marL="2286000" marR="0" lvl="5"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6pPr>
            <a:lvl7pPr marL="2743200" marR="0" lvl="6"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7pPr>
            <a:lvl8pPr marL="3200400" marR="0" lvl="7"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8pPr>
            <a:lvl9pPr marL="3657600" marR="0" lvl="8"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9pPr>
          </a:lstStyle>
          <a:p>
            <a:endParaRPr/>
          </a:p>
        </p:txBody>
      </p:sp>
      <p:sp>
        <p:nvSpPr>
          <p:cNvPr id="49" name="Shape 49"/>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0" name="Shape 50"/>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1" name="Shape 51"/>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52"/>
        <p:cNvGrpSpPr/>
        <p:nvPr/>
      </p:nvGrpSpPr>
      <p:grpSpPr>
        <a:xfrm>
          <a:off x="0" y="0"/>
          <a:ext cx="0" cy="0"/>
          <a:chOff x="0" y="0"/>
          <a:chExt cx="0" cy="0"/>
        </a:xfrm>
      </p:grpSpPr>
      <p:sp>
        <p:nvSpPr>
          <p:cNvPr id="53" name="Shape 53"/>
          <p:cNvSpPr txBox="1">
            <a:spLocks noGrp="1"/>
          </p:cNvSpPr>
          <p:nvPr>
            <p:ph type="title"/>
          </p:nvPr>
        </p:nvSpPr>
        <p:spPr>
          <a:xfrm>
            <a:off x="457200" y="274637"/>
            <a:ext cx="8229600" cy="1143000"/>
          </a:xfrm>
          <a:prstGeom prst="rect">
            <a:avLst/>
          </a:prstGeom>
          <a:noFill/>
          <a:ln>
            <a:noFill/>
          </a:ln>
        </p:spPr>
        <p:txBody>
          <a:bodyPr wrap="square"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54" name="Shape 54"/>
          <p:cNvSpPr txBox="1">
            <a:spLocks noGrp="1"/>
          </p:cNvSpPr>
          <p:nvPr>
            <p:ph type="body" idx="1"/>
          </p:nvPr>
        </p:nvSpPr>
        <p:spPr>
          <a:xfrm>
            <a:off x="457200" y="1600200"/>
            <a:ext cx="4038599" cy="4525963"/>
          </a:xfrm>
          <a:prstGeom prst="rect">
            <a:avLst/>
          </a:prstGeom>
          <a:noFill/>
          <a:ln>
            <a:noFill/>
          </a:ln>
        </p:spPr>
        <p:txBody>
          <a:bodyPr wrap="square" lIns="91425" tIns="91425" rIns="91425" bIns="91425" anchor="t" anchorCtr="0"/>
          <a:lstStyle>
            <a:lvl1pPr marL="342900" marR="0" lvl="0" indent="-16510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742950" marR="0" lvl="1" indent="-13335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5" name="Shape 55"/>
          <p:cNvSpPr txBox="1">
            <a:spLocks noGrp="1"/>
          </p:cNvSpPr>
          <p:nvPr>
            <p:ph type="body" idx="2"/>
          </p:nvPr>
        </p:nvSpPr>
        <p:spPr>
          <a:xfrm>
            <a:off x="4648200" y="1600200"/>
            <a:ext cx="4038599" cy="4525963"/>
          </a:xfrm>
          <a:prstGeom prst="rect">
            <a:avLst/>
          </a:prstGeom>
          <a:noFill/>
          <a:ln>
            <a:noFill/>
          </a:ln>
        </p:spPr>
        <p:txBody>
          <a:bodyPr wrap="square" lIns="91425" tIns="91425" rIns="91425" bIns="91425" anchor="t" anchorCtr="0"/>
          <a:lstStyle>
            <a:lvl1pPr marL="342900" marR="0" lvl="0" indent="-16510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742950" marR="0" lvl="1" indent="-13335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6" name="Shape 56"/>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7" name="Shape 57"/>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8" name="Shape 58"/>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59"/>
        <p:cNvGrpSpPr/>
        <p:nvPr/>
      </p:nvGrpSpPr>
      <p:grpSpPr>
        <a:xfrm>
          <a:off x="0" y="0"/>
          <a:ext cx="0" cy="0"/>
          <a:chOff x="0" y="0"/>
          <a:chExt cx="0" cy="0"/>
        </a:xfrm>
      </p:grpSpPr>
      <p:sp>
        <p:nvSpPr>
          <p:cNvPr id="60" name="Shape 60"/>
          <p:cNvSpPr txBox="1">
            <a:spLocks noGrp="1"/>
          </p:cNvSpPr>
          <p:nvPr>
            <p:ph type="title"/>
          </p:nvPr>
        </p:nvSpPr>
        <p:spPr>
          <a:xfrm>
            <a:off x="457200" y="274637"/>
            <a:ext cx="8229600" cy="1143000"/>
          </a:xfrm>
          <a:prstGeom prst="rect">
            <a:avLst/>
          </a:prstGeom>
          <a:noFill/>
          <a:ln>
            <a:noFill/>
          </a:ln>
        </p:spPr>
        <p:txBody>
          <a:bodyPr wrap="square"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1" name="Shape 61"/>
          <p:cNvSpPr txBox="1">
            <a:spLocks noGrp="1"/>
          </p:cNvSpPr>
          <p:nvPr>
            <p:ph type="body" idx="1"/>
          </p:nvPr>
        </p:nvSpPr>
        <p:spPr>
          <a:xfrm>
            <a:off x="457200" y="1535112"/>
            <a:ext cx="4040187" cy="639762"/>
          </a:xfrm>
          <a:prstGeom prst="rect">
            <a:avLst/>
          </a:prstGeom>
          <a:noFill/>
          <a:ln>
            <a:noFill/>
          </a:ln>
        </p:spPr>
        <p:txBody>
          <a:bodyPr wrap="square" lIns="91425" tIns="91425" rIns="91425" bIns="91425" anchor="b" anchorCtr="0"/>
          <a:lstStyle>
            <a:lvl1pPr marL="0" marR="0" lvl="0" indent="0" algn="l" rtl="0">
              <a:spcBef>
                <a:spcPts val="48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spcBef>
                <a:spcPts val="4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spcBef>
                <a:spcPts val="36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62" name="Shape 62"/>
          <p:cNvSpPr txBox="1">
            <a:spLocks noGrp="1"/>
          </p:cNvSpPr>
          <p:nvPr>
            <p:ph type="body" idx="2"/>
          </p:nvPr>
        </p:nvSpPr>
        <p:spPr>
          <a:xfrm>
            <a:off x="457200" y="2174875"/>
            <a:ext cx="4040187" cy="3951287"/>
          </a:xfrm>
          <a:prstGeom prst="rect">
            <a:avLst/>
          </a:prstGeom>
          <a:noFill/>
          <a:ln>
            <a:noFill/>
          </a:ln>
        </p:spPr>
        <p:txBody>
          <a:bodyPr wrap="square" lIns="91425" tIns="91425" rIns="91425" bIns="91425" anchor="t" anchorCtr="0"/>
          <a:lstStyle>
            <a:lvl1pPr marL="342900" marR="0" lvl="0" indent="-1905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1pPr>
            <a:lvl2pPr marL="742950" marR="0" lvl="1" indent="-15875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2pPr>
            <a:lvl3pPr marL="1143000" marR="0" lvl="2"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3pPr>
            <a:lvl4pPr marL="1600200" marR="0" lvl="3"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4pPr>
            <a:lvl5pPr marL="2057400" marR="0" lvl="4"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5pPr>
            <a:lvl6pPr marL="2514600" marR="0" lvl="5"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body" idx="3"/>
          </p:nvPr>
        </p:nvSpPr>
        <p:spPr>
          <a:xfrm>
            <a:off x="4645025" y="1535112"/>
            <a:ext cx="4041774" cy="639762"/>
          </a:xfrm>
          <a:prstGeom prst="rect">
            <a:avLst/>
          </a:prstGeom>
          <a:noFill/>
          <a:ln>
            <a:noFill/>
          </a:ln>
        </p:spPr>
        <p:txBody>
          <a:bodyPr wrap="square" lIns="91425" tIns="91425" rIns="91425" bIns="91425" anchor="b" anchorCtr="0"/>
          <a:lstStyle>
            <a:lvl1pPr marL="0" marR="0" lvl="0" indent="0" algn="l" rtl="0">
              <a:spcBef>
                <a:spcPts val="48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spcBef>
                <a:spcPts val="4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spcBef>
                <a:spcPts val="36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body" idx="4"/>
          </p:nvPr>
        </p:nvSpPr>
        <p:spPr>
          <a:xfrm>
            <a:off x="4645025" y="2174875"/>
            <a:ext cx="4041774" cy="3951287"/>
          </a:xfrm>
          <a:prstGeom prst="rect">
            <a:avLst/>
          </a:prstGeom>
          <a:noFill/>
          <a:ln>
            <a:noFill/>
          </a:ln>
        </p:spPr>
        <p:txBody>
          <a:bodyPr wrap="square" lIns="91425" tIns="91425" rIns="91425" bIns="91425" anchor="t" anchorCtr="0"/>
          <a:lstStyle>
            <a:lvl1pPr marL="342900" marR="0" lvl="0" indent="-1905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1pPr>
            <a:lvl2pPr marL="742950" marR="0" lvl="1" indent="-15875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2pPr>
            <a:lvl3pPr marL="1143000" marR="0" lvl="2"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3pPr>
            <a:lvl4pPr marL="1600200" marR="0" lvl="3"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4pPr>
            <a:lvl5pPr marL="2057400" marR="0" lvl="4"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5pPr>
            <a:lvl6pPr marL="2514600" marR="0" lvl="5"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65" name="Shape 65"/>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6" name="Shape 66"/>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7" name="Shape 67"/>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457200" y="274637"/>
            <a:ext cx="8229600" cy="1143000"/>
          </a:xfrm>
          <a:prstGeom prst="rect">
            <a:avLst/>
          </a:prstGeom>
          <a:noFill/>
          <a:ln>
            <a:noFill/>
          </a:ln>
        </p:spPr>
        <p:txBody>
          <a:bodyPr wrap="square"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0" name="Shape 70"/>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2" name="Shape 72"/>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73"/>
        <p:cNvGrpSpPr/>
        <p:nvPr/>
      </p:nvGrpSpPr>
      <p:grpSpPr>
        <a:xfrm>
          <a:off x="0" y="0"/>
          <a:ext cx="0" cy="0"/>
          <a:chOff x="0" y="0"/>
          <a:chExt cx="0" cy="0"/>
        </a:xfrm>
      </p:grpSpPr>
      <p:sp>
        <p:nvSpPr>
          <p:cNvPr id="74" name="Shape 74"/>
          <p:cNvSpPr txBox="1">
            <a:spLocks noGrp="1"/>
          </p:cNvSpPr>
          <p:nvPr>
            <p:ph type="title"/>
          </p:nvPr>
        </p:nvSpPr>
        <p:spPr>
          <a:xfrm>
            <a:off x="457200" y="273050"/>
            <a:ext cx="3008313" cy="1162049"/>
          </a:xfrm>
          <a:prstGeom prst="rect">
            <a:avLst/>
          </a:prstGeom>
          <a:noFill/>
          <a:ln>
            <a:noFill/>
          </a:ln>
        </p:spPr>
        <p:txBody>
          <a:bodyPr wrap="square" lIns="91425" tIns="91425" rIns="91425" bIns="91425" anchor="b" anchorCtr="0"/>
          <a:lstStyle>
            <a:lvl1pPr marL="0" marR="0" lvl="0" indent="0" algn="l" rtl="0">
              <a:spcBef>
                <a:spcPts val="0"/>
              </a:spcBef>
              <a:buClr>
                <a:schemeClr val="dk1"/>
              </a:buClr>
              <a:buFont typeface="Calibri"/>
              <a:buNone/>
              <a:defRPr sz="2000" b="1"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5" name="Shape 75"/>
          <p:cNvSpPr txBox="1">
            <a:spLocks noGrp="1"/>
          </p:cNvSpPr>
          <p:nvPr>
            <p:ph type="body" idx="1"/>
          </p:nvPr>
        </p:nvSpPr>
        <p:spPr>
          <a:xfrm>
            <a:off x="3575050" y="273050"/>
            <a:ext cx="5111750" cy="5853112"/>
          </a:xfrm>
          <a:prstGeom prst="rect">
            <a:avLst/>
          </a:prstGeom>
          <a:noFill/>
          <a:ln>
            <a:noFill/>
          </a:ln>
        </p:spPr>
        <p:txBody>
          <a:bodyPr wrap="square"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76" name="Shape 76"/>
          <p:cNvSpPr txBox="1">
            <a:spLocks noGrp="1"/>
          </p:cNvSpPr>
          <p:nvPr>
            <p:ph type="body" idx="2"/>
          </p:nvPr>
        </p:nvSpPr>
        <p:spPr>
          <a:xfrm>
            <a:off x="457200" y="1435100"/>
            <a:ext cx="3008313" cy="4691063"/>
          </a:xfrm>
          <a:prstGeom prst="rect">
            <a:avLst/>
          </a:prstGeom>
          <a:noFill/>
          <a:ln>
            <a:noFill/>
          </a:ln>
        </p:spPr>
        <p:txBody>
          <a:bodyPr wrap="square" lIns="91425" tIns="91425" rIns="91425" bIns="91425" anchor="t" anchorCtr="0"/>
          <a:lstStyle>
            <a:lvl1pPr marL="0" marR="0" lvl="0" indent="0" algn="l" rtl="0">
              <a:spcBef>
                <a:spcPts val="280"/>
              </a:spcBef>
              <a:buClr>
                <a:schemeClr val="dk1"/>
              </a:buClr>
              <a:buFont typeface="Arial"/>
              <a:buNone/>
              <a:defRPr sz="1400" b="0" i="0" u="none" strike="noStrike" cap="none">
                <a:solidFill>
                  <a:schemeClr val="dk1"/>
                </a:solidFill>
                <a:latin typeface="Calibri"/>
                <a:ea typeface="Calibri"/>
                <a:cs typeface="Calibri"/>
                <a:sym typeface="Calibri"/>
              </a:defRPr>
            </a:lvl1pPr>
            <a:lvl2pPr marL="457200" marR="0" lvl="1" indent="0" algn="l" rtl="0">
              <a:spcBef>
                <a:spcPts val="240"/>
              </a:spcBef>
              <a:buClr>
                <a:schemeClr val="dk1"/>
              </a:buClr>
              <a:buFont typeface="Arial"/>
              <a:buNone/>
              <a:defRPr sz="1200" b="0" i="0" u="none" strike="noStrike" cap="none">
                <a:solidFill>
                  <a:schemeClr val="dk1"/>
                </a:solidFill>
                <a:latin typeface="Calibri"/>
                <a:ea typeface="Calibri"/>
                <a:cs typeface="Calibri"/>
                <a:sym typeface="Calibri"/>
              </a:defRPr>
            </a:lvl2pPr>
            <a:lvl3pPr marL="914400" marR="0" lvl="2" indent="0" algn="l" rtl="0">
              <a:spcBef>
                <a:spcPts val="200"/>
              </a:spcBef>
              <a:buClr>
                <a:schemeClr val="dk1"/>
              </a:buClr>
              <a:buFont typeface="Arial"/>
              <a:buNone/>
              <a:defRPr sz="1000" b="0" i="0" u="none" strike="noStrike" cap="none">
                <a:solidFill>
                  <a:schemeClr val="dk1"/>
                </a:solidFill>
                <a:latin typeface="Calibri"/>
                <a:ea typeface="Calibri"/>
                <a:cs typeface="Calibri"/>
                <a:sym typeface="Calibri"/>
              </a:defRPr>
            </a:lvl3pPr>
            <a:lvl4pPr marL="1371600" marR="0" lvl="3"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4pPr>
            <a:lvl5pPr marL="1828800" marR="0" lvl="4"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5pPr>
            <a:lvl6pPr marL="2286000" marR="0" lvl="5"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6pPr>
            <a:lvl7pPr marL="2743200" marR="0" lvl="6"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7pPr>
            <a:lvl8pPr marL="3200400" marR="0" lvl="7"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8pPr>
            <a:lvl9pPr marL="3657600" marR="0" lvl="8"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9" name="Shape 79"/>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80"/>
        <p:cNvGrpSpPr/>
        <p:nvPr/>
      </p:nvGrpSpPr>
      <p:grpSpPr>
        <a:xfrm>
          <a:off x="0" y="0"/>
          <a:ext cx="0" cy="0"/>
          <a:chOff x="0" y="0"/>
          <a:chExt cx="0" cy="0"/>
        </a:xfrm>
      </p:grpSpPr>
      <p:sp>
        <p:nvSpPr>
          <p:cNvPr id="81" name="Shape 81"/>
          <p:cNvSpPr txBox="1">
            <a:spLocks noGrp="1"/>
          </p:cNvSpPr>
          <p:nvPr>
            <p:ph type="title"/>
          </p:nvPr>
        </p:nvSpPr>
        <p:spPr>
          <a:xfrm>
            <a:off x="1792288" y="4800600"/>
            <a:ext cx="5486399" cy="566737"/>
          </a:xfrm>
          <a:prstGeom prst="rect">
            <a:avLst/>
          </a:prstGeom>
          <a:noFill/>
          <a:ln>
            <a:noFill/>
          </a:ln>
        </p:spPr>
        <p:txBody>
          <a:bodyPr wrap="square" lIns="91425" tIns="91425" rIns="91425" bIns="91425" anchor="b" anchorCtr="0"/>
          <a:lstStyle>
            <a:lvl1pPr marL="0" marR="0" lvl="0" indent="0" algn="l" rtl="0">
              <a:spcBef>
                <a:spcPts val="0"/>
              </a:spcBef>
              <a:buClr>
                <a:schemeClr val="dk1"/>
              </a:buClr>
              <a:buFont typeface="Calibri"/>
              <a:buNone/>
              <a:defRPr sz="2000" b="1"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82" name="Shape 82"/>
          <p:cNvSpPr>
            <a:spLocks noGrp="1"/>
          </p:cNvSpPr>
          <p:nvPr>
            <p:ph type="pic" idx="2"/>
          </p:nvPr>
        </p:nvSpPr>
        <p:spPr>
          <a:xfrm>
            <a:off x="1792288" y="612775"/>
            <a:ext cx="5486399" cy="4114800"/>
          </a:xfrm>
          <a:prstGeom prst="rect">
            <a:avLst/>
          </a:prstGeom>
          <a:noFill/>
          <a:ln>
            <a:noFill/>
          </a:ln>
        </p:spPr>
        <p:txBody>
          <a:bodyPr wrap="square" lIns="91425" tIns="91425" rIns="91425" bIns="91425" anchor="t" anchorCtr="0"/>
          <a:lstStyle>
            <a:lvl1pPr marL="0" marR="0" lvl="0" indent="0" algn="l" rtl="0">
              <a:spcBef>
                <a:spcPts val="640"/>
              </a:spcBef>
              <a:buClr>
                <a:schemeClr val="dk1"/>
              </a:buClr>
              <a:buFont typeface="Arial"/>
              <a:buNone/>
              <a:defRPr sz="3200" b="0" i="0" u="none" strike="noStrike" cap="none">
                <a:solidFill>
                  <a:schemeClr val="dk1"/>
                </a:solidFill>
                <a:latin typeface="Calibri"/>
                <a:ea typeface="Calibri"/>
                <a:cs typeface="Calibri"/>
                <a:sym typeface="Calibri"/>
              </a:defRPr>
            </a:lvl1pPr>
            <a:lvl2pPr marL="457200" marR="0" lvl="1" indent="0" algn="l" rtl="0">
              <a:spcBef>
                <a:spcPts val="560"/>
              </a:spcBef>
              <a:buClr>
                <a:schemeClr val="dk1"/>
              </a:buClr>
              <a:buFont typeface="Arial"/>
              <a:buNone/>
              <a:defRPr sz="2800" b="0" i="0" u="none" strike="noStrike" cap="none">
                <a:solidFill>
                  <a:schemeClr val="dk1"/>
                </a:solidFill>
                <a:latin typeface="Calibri"/>
                <a:ea typeface="Calibri"/>
                <a:cs typeface="Calibri"/>
                <a:sym typeface="Calibri"/>
              </a:defRPr>
            </a:lvl2pPr>
            <a:lvl3pPr marL="914400" marR="0" lvl="2" indent="0" algn="l" rtl="0">
              <a:spcBef>
                <a:spcPts val="480"/>
              </a:spcBef>
              <a:buClr>
                <a:schemeClr val="dk1"/>
              </a:buClr>
              <a:buFont typeface="Arial"/>
              <a:buNone/>
              <a:defRPr sz="2400" b="0" i="0" u="none" strike="noStrike" cap="none">
                <a:solidFill>
                  <a:schemeClr val="dk1"/>
                </a:solidFill>
                <a:latin typeface="Calibri"/>
                <a:ea typeface="Calibri"/>
                <a:cs typeface="Calibri"/>
                <a:sym typeface="Calibri"/>
              </a:defRPr>
            </a:lvl3pPr>
            <a:lvl4pPr marL="1371600" marR="0" lvl="3"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4pPr>
            <a:lvl5pPr marL="1828800" marR="0" lvl="4"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5pPr>
            <a:lvl6pPr marL="2286000" marR="0" lvl="5"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6pPr>
            <a:lvl7pPr marL="2743200" marR="0" lvl="6"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7pPr>
            <a:lvl8pPr marL="3200400" marR="0" lvl="7"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8pPr>
            <a:lvl9pPr marL="3657600" marR="0" lvl="8"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83" name="Shape 83"/>
          <p:cNvSpPr txBox="1">
            <a:spLocks noGrp="1"/>
          </p:cNvSpPr>
          <p:nvPr>
            <p:ph type="body" idx="1"/>
          </p:nvPr>
        </p:nvSpPr>
        <p:spPr>
          <a:xfrm>
            <a:off x="1792288" y="5367337"/>
            <a:ext cx="5486399" cy="804861"/>
          </a:xfrm>
          <a:prstGeom prst="rect">
            <a:avLst/>
          </a:prstGeom>
          <a:noFill/>
          <a:ln>
            <a:noFill/>
          </a:ln>
        </p:spPr>
        <p:txBody>
          <a:bodyPr wrap="square" lIns="91425" tIns="91425" rIns="91425" bIns="91425" anchor="t" anchorCtr="0"/>
          <a:lstStyle>
            <a:lvl1pPr marL="0" marR="0" lvl="0" indent="0" algn="l" rtl="0">
              <a:spcBef>
                <a:spcPts val="280"/>
              </a:spcBef>
              <a:buClr>
                <a:schemeClr val="dk1"/>
              </a:buClr>
              <a:buFont typeface="Arial"/>
              <a:buNone/>
              <a:defRPr sz="1400" b="0" i="0" u="none" strike="noStrike" cap="none">
                <a:solidFill>
                  <a:schemeClr val="dk1"/>
                </a:solidFill>
                <a:latin typeface="Calibri"/>
                <a:ea typeface="Calibri"/>
                <a:cs typeface="Calibri"/>
                <a:sym typeface="Calibri"/>
              </a:defRPr>
            </a:lvl1pPr>
            <a:lvl2pPr marL="457200" marR="0" lvl="1" indent="0" algn="l" rtl="0">
              <a:spcBef>
                <a:spcPts val="240"/>
              </a:spcBef>
              <a:buClr>
                <a:schemeClr val="dk1"/>
              </a:buClr>
              <a:buFont typeface="Arial"/>
              <a:buNone/>
              <a:defRPr sz="1200" b="0" i="0" u="none" strike="noStrike" cap="none">
                <a:solidFill>
                  <a:schemeClr val="dk1"/>
                </a:solidFill>
                <a:latin typeface="Calibri"/>
                <a:ea typeface="Calibri"/>
                <a:cs typeface="Calibri"/>
                <a:sym typeface="Calibri"/>
              </a:defRPr>
            </a:lvl2pPr>
            <a:lvl3pPr marL="914400" marR="0" lvl="2" indent="0" algn="l" rtl="0">
              <a:spcBef>
                <a:spcPts val="200"/>
              </a:spcBef>
              <a:buClr>
                <a:schemeClr val="dk1"/>
              </a:buClr>
              <a:buFont typeface="Arial"/>
              <a:buNone/>
              <a:defRPr sz="1000" b="0" i="0" u="none" strike="noStrike" cap="none">
                <a:solidFill>
                  <a:schemeClr val="dk1"/>
                </a:solidFill>
                <a:latin typeface="Calibri"/>
                <a:ea typeface="Calibri"/>
                <a:cs typeface="Calibri"/>
                <a:sym typeface="Calibri"/>
              </a:defRPr>
            </a:lvl3pPr>
            <a:lvl4pPr marL="1371600" marR="0" lvl="3"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4pPr>
            <a:lvl5pPr marL="1828800" marR="0" lvl="4"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5pPr>
            <a:lvl6pPr marL="2286000" marR="0" lvl="5"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6pPr>
            <a:lvl7pPr marL="2743200" marR="0" lvl="6"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7pPr>
            <a:lvl8pPr marL="3200400" marR="0" lvl="7"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8pPr>
            <a:lvl9pPr marL="3657600" marR="0" lvl="8"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84" name="Shape 84"/>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5" name="Shape 85"/>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6" name="Shape 86"/>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87"/>
        <p:cNvGrpSpPr/>
        <p:nvPr/>
      </p:nvGrpSpPr>
      <p:grpSpPr>
        <a:xfrm>
          <a:off x="0" y="0"/>
          <a:ext cx="0" cy="0"/>
          <a:chOff x="0" y="0"/>
          <a:chExt cx="0" cy="0"/>
        </a:xfrm>
      </p:grpSpPr>
      <p:sp>
        <p:nvSpPr>
          <p:cNvPr id="88" name="Shape 88"/>
          <p:cNvSpPr txBox="1">
            <a:spLocks noGrp="1"/>
          </p:cNvSpPr>
          <p:nvPr>
            <p:ph type="title"/>
          </p:nvPr>
        </p:nvSpPr>
        <p:spPr>
          <a:xfrm>
            <a:off x="457200" y="274637"/>
            <a:ext cx="8229600" cy="1143000"/>
          </a:xfrm>
          <a:prstGeom prst="rect">
            <a:avLst/>
          </a:prstGeom>
          <a:noFill/>
          <a:ln>
            <a:noFill/>
          </a:ln>
        </p:spPr>
        <p:txBody>
          <a:bodyPr wrap="square"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89" name="Shape 89"/>
          <p:cNvSpPr txBox="1">
            <a:spLocks noGrp="1"/>
          </p:cNvSpPr>
          <p:nvPr>
            <p:ph type="body" idx="1"/>
          </p:nvPr>
        </p:nvSpPr>
        <p:spPr>
          <a:xfrm rot="5400000">
            <a:off x="2309018" y="-251618"/>
            <a:ext cx="4525963" cy="8229600"/>
          </a:xfrm>
          <a:prstGeom prst="rect">
            <a:avLst/>
          </a:prstGeom>
          <a:noFill/>
          <a:ln>
            <a:noFill/>
          </a:ln>
        </p:spPr>
        <p:txBody>
          <a:bodyPr wrap="square"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90" name="Shape 90"/>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91" name="Shape 91"/>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92" name="Shape 92"/>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93"/>
        <p:cNvGrpSpPr/>
        <p:nvPr/>
      </p:nvGrpSpPr>
      <p:grpSpPr>
        <a:xfrm>
          <a:off x="0" y="0"/>
          <a:ext cx="0" cy="0"/>
          <a:chOff x="0" y="0"/>
          <a:chExt cx="0" cy="0"/>
        </a:xfrm>
      </p:grpSpPr>
      <p:sp>
        <p:nvSpPr>
          <p:cNvPr id="94" name="Shape 94"/>
          <p:cNvSpPr txBox="1">
            <a:spLocks noGrp="1"/>
          </p:cNvSpPr>
          <p:nvPr>
            <p:ph type="title"/>
          </p:nvPr>
        </p:nvSpPr>
        <p:spPr>
          <a:xfrm rot="5400000">
            <a:off x="4732337" y="2171700"/>
            <a:ext cx="5851525" cy="2057400"/>
          </a:xfrm>
          <a:prstGeom prst="rect">
            <a:avLst/>
          </a:prstGeom>
          <a:noFill/>
          <a:ln>
            <a:noFill/>
          </a:ln>
        </p:spPr>
        <p:txBody>
          <a:bodyPr wrap="square"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95" name="Shape 95"/>
          <p:cNvSpPr txBox="1">
            <a:spLocks noGrp="1"/>
          </p:cNvSpPr>
          <p:nvPr>
            <p:ph type="body" idx="1"/>
          </p:nvPr>
        </p:nvSpPr>
        <p:spPr>
          <a:xfrm rot="5400000">
            <a:off x="541337" y="190500"/>
            <a:ext cx="5851525" cy="6019799"/>
          </a:xfrm>
          <a:prstGeom prst="rect">
            <a:avLst/>
          </a:prstGeom>
          <a:noFill/>
          <a:ln>
            <a:noFill/>
          </a:ln>
        </p:spPr>
        <p:txBody>
          <a:bodyPr wrap="square"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96" name="Shape 96"/>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97" name="Shape 97"/>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98" name="Shape 98"/>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1_Vertical Title and Text">
    <p:spTree>
      <p:nvGrpSpPr>
        <p:cNvPr id="1" name="Shape 12"/>
        <p:cNvGrpSpPr/>
        <p:nvPr/>
      </p:nvGrpSpPr>
      <p:grpSpPr>
        <a:xfrm>
          <a:off x="0" y="0"/>
          <a:ext cx="0" cy="0"/>
          <a:chOff x="0" y="0"/>
          <a:chExt cx="0" cy="0"/>
        </a:xfrm>
      </p:grpSpPr>
      <p:sp>
        <p:nvSpPr>
          <p:cNvPr id="13" name="Shape 13"/>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1_Vertical Title and Text">
    <p:spTree>
      <p:nvGrpSpPr>
        <p:cNvPr id="1" name="Shape 22"/>
        <p:cNvGrpSpPr/>
        <p:nvPr/>
      </p:nvGrpSpPr>
      <p:grpSpPr>
        <a:xfrm>
          <a:off x="0" y="0"/>
          <a:ext cx="0" cy="0"/>
          <a:chOff x="0" y="0"/>
          <a:chExt cx="0" cy="0"/>
        </a:xfrm>
      </p:grpSpPr>
      <p:sp>
        <p:nvSpPr>
          <p:cNvPr id="23" name="Shape 23"/>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2_Vertical Title and Text">
    <p:spTree>
      <p:nvGrpSpPr>
        <p:cNvPr id="1" name="Shape 24"/>
        <p:cNvGrpSpPr/>
        <p:nvPr/>
      </p:nvGrpSpPr>
      <p:grpSpPr>
        <a:xfrm>
          <a:off x="0" y="0"/>
          <a:ext cx="0" cy="0"/>
          <a:chOff x="0" y="0"/>
          <a:chExt cx="0" cy="0"/>
        </a:xfrm>
      </p:grpSpPr>
      <p:sp>
        <p:nvSpPr>
          <p:cNvPr id="25" name="Shape 25"/>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4_Vertical Title and Text">
    <p:spTree>
      <p:nvGrpSpPr>
        <p:cNvPr id="1" name="Shape 26"/>
        <p:cNvGrpSpPr/>
        <p:nvPr/>
      </p:nvGrpSpPr>
      <p:grpSpPr>
        <a:xfrm>
          <a:off x="0" y="0"/>
          <a:ext cx="0" cy="0"/>
          <a:chOff x="0" y="0"/>
          <a:chExt cx="0" cy="0"/>
        </a:xfrm>
      </p:grpSpPr>
      <p:sp>
        <p:nvSpPr>
          <p:cNvPr id="27" name="Shape 27"/>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457200" y="274637"/>
            <a:ext cx="8229600" cy="1143000"/>
          </a:xfrm>
          <a:prstGeom prst="rect">
            <a:avLst/>
          </a:prstGeom>
          <a:noFill/>
          <a:ln>
            <a:noFill/>
          </a:ln>
        </p:spPr>
        <p:txBody>
          <a:bodyPr wrap="square"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30" name="Shape 30"/>
          <p:cNvSpPr txBox="1">
            <a:spLocks noGrp="1"/>
          </p:cNvSpPr>
          <p:nvPr>
            <p:ph type="body" idx="1"/>
          </p:nvPr>
        </p:nvSpPr>
        <p:spPr>
          <a:xfrm>
            <a:off x="457200" y="1600200"/>
            <a:ext cx="8229600" cy="4525963"/>
          </a:xfrm>
          <a:prstGeom prst="rect">
            <a:avLst/>
          </a:prstGeom>
          <a:noFill/>
          <a:ln>
            <a:noFill/>
          </a:ln>
        </p:spPr>
        <p:txBody>
          <a:bodyPr wrap="square"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31" name="Shape 31"/>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2" name="Shape 32"/>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34"/>
        <p:cNvGrpSpPr/>
        <p:nvPr/>
      </p:nvGrpSpPr>
      <p:grpSpPr>
        <a:xfrm>
          <a:off x="0" y="0"/>
          <a:ext cx="0" cy="0"/>
          <a:chOff x="0" y="0"/>
          <a:chExt cx="0" cy="0"/>
        </a:xfrm>
      </p:grpSpPr>
      <p:sp>
        <p:nvSpPr>
          <p:cNvPr id="35" name="Shape 35"/>
          <p:cNvSpPr txBox="1">
            <a:spLocks noGrp="1"/>
          </p:cNvSpPr>
          <p:nvPr>
            <p:ph type="ctrTitle"/>
          </p:nvPr>
        </p:nvSpPr>
        <p:spPr>
          <a:xfrm>
            <a:off x="685800" y="2130425"/>
            <a:ext cx="7772400" cy="1470024"/>
          </a:xfrm>
          <a:prstGeom prst="rect">
            <a:avLst/>
          </a:prstGeom>
          <a:noFill/>
          <a:ln>
            <a:noFill/>
          </a:ln>
        </p:spPr>
        <p:txBody>
          <a:bodyPr wrap="square"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36" name="Shape 36"/>
          <p:cNvSpPr txBox="1">
            <a:spLocks noGrp="1"/>
          </p:cNvSpPr>
          <p:nvPr>
            <p:ph type="subTitle" idx="1"/>
          </p:nvPr>
        </p:nvSpPr>
        <p:spPr>
          <a:xfrm>
            <a:off x="1371600" y="3886200"/>
            <a:ext cx="6400799" cy="1752600"/>
          </a:xfrm>
          <a:prstGeom prst="rect">
            <a:avLst/>
          </a:prstGeom>
          <a:noFill/>
          <a:ln>
            <a:noFill/>
          </a:ln>
        </p:spPr>
        <p:txBody>
          <a:bodyPr wrap="square"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Calibri"/>
                <a:ea typeface="Calibri"/>
                <a:cs typeface="Calibri"/>
                <a:sym typeface="Calibri"/>
              </a:defRPr>
            </a:lvl1pPr>
            <a:lvl2pPr marL="457200" marR="0" lvl="1" indent="0" algn="ctr" rtl="0">
              <a:spcBef>
                <a:spcPts val="560"/>
              </a:spcBef>
              <a:buClr>
                <a:srgbClr val="888888"/>
              </a:buClr>
              <a:buFont typeface="Arial"/>
              <a:buNone/>
              <a:defRPr sz="2800" b="0" i="0" u="none" strike="noStrike" cap="none">
                <a:solidFill>
                  <a:srgbClr val="888888"/>
                </a:solidFill>
                <a:latin typeface="Calibri"/>
                <a:ea typeface="Calibri"/>
                <a:cs typeface="Calibri"/>
                <a:sym typeface="Calibri"/>
              </a:defRPr>
            </a:lvl2pPr>
            <a:lvl3pPr marL="914400" marR="0" lvl="2" indent="0" algn="ctr" rtl="0">
              <a:spcBef>
                <a:spcPts val="480"/>
              </a:spcBef>
              <a:buClr>
                <a:srgbClr val="888888"/>
              </a:buClr>
              <a:buFont typeface="Arial"/>
              <a:buNone/>
              <a:defRPr sz="2400" b="0" i="0" u="none" strike="noStrike" cap="none">
                <a:solidFill>
                  <a:srgbClr val="888888"/>
                </a:solidFill>
                <a:latin typeface="Calibri"/>
                <a:ea typeface="Calibri"/>
                <a:cs typeface="Calibri"/>
                <a:sym typeface="Calibri"/>
              </a:defRPr>
            </a:lvl3pPr>
            <a:lvl4pPr marL="1371600" marR="0" lvl="3"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4pPr>
            <a:lvl5pPr marL="1828800" marR="0" lvl="4"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37" name="Shape 37"/>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8" name="Shape 38"/>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9" name="Shape 39"/>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0"/>
        <p:cNvGrpSpPr/>
        <p:nvPr/>
      </p:nvGrpSpPr>
      <p:grpSpPr>
        <a:xfrm>
          <a:off x="0" y="0"/>
          <a:ext cx="0" cy="0"/>
          <a:chOff x="0" y="0"/>
          <a:chExt cx="0" cy="0"/>
        </a:xfrm>
      </p:grpSpPr>
      <p:sp>
        <p:nvSpPr>
          <p:cNvPr id="41" name="Shape 41"/>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7_Vertical Title and Text">
    <p:spTree>
      <p:nvGrpSpPr>
        <p:cNvPr id="1" name="Shape 44"/>
        <p:cNvGrpSpPr/>
        <p:nvPr/>
      </p:nvGrpSpPr>
      <p:grpSpPr>
        <a:xfrm>
          <a:off x="0" y="0"/>
          <a:ext cx="0" cy="0"/>
          <a:chOff x="0" y="0"/>
          <a:chExt cx="0" cy="0"/>
        </a:xfrm>
      </p:grpSpPr>
      <p:sp>
        <p:nvSpPr>
          <p:cNvPr id="45" name="Shape 45"/>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4"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13.xml"/><Relationship Id="rId12" Type="http://schemas.openxmlformats.org/officeDocument/2006/relationships/slideLayout" Target="../slideLayouts/slideLayout14.xml"/><Relationship Id="rId13" Type="http://schemas.openxmlformats.org/officeDocument/2006/relationships/slideLayout" Target="../slideLayouts/slideLayout15.xml"/><Relationship Id="rId14" Type="http://schemas.openxmlformats.org/officeDocument/2006/relationships/slideLayout" Target="../slideLayouts/slideLayout16.xml"/><Relationship Id="rId15" Type="http://schemas.openxmlformats.org/officeDocument/2006/relationships/slideLayout" Target="../slideLayouts/slideLayout17.xml"/><Relationship Id="rId16" Type="http://schemas.openxmlformats.org/officeDocument/2006/relationships/theme" Target="../theme/theme2.xml"/><Relationship Id="rId17" Type="http://schemas.openxmlformats.org/officeDocument/2006/relationships/image" Target="../media/image2.jpg"/><Relationship Id="rId1" Type="http://schemas.openxmlformats.org/officeDocument/2006/relationships/slideLayout" Target="../slideLayouts/slideLayout3.xml"/><Relationship Id="rId2" Type="http://schemas.openxmlformats.org/officeDocument/2006/relationships/slideLayout" Target="../slideLayouts/slideLayout4.xml"/><Relationship Id="rId3" Type="http://schemas.openxmlformats.org/officeDocument/2006/relationships/slideLayout" Target="../slideLayouts/slideLayout5.xml"/><Relationship Id="rId4" Type="http://schemas.openxmlformats.org/officeDocument/2006/relationships/slideLayout" Target="../slideLayouts/slideLayout6.xml"/><Relationship Id="rId5" Type="http://schemas.openxmlformats.org/officeDocument/2006/relationships/slideLayout" Target="../slideLayouts/slideLayout7.xml"/><Relationship Id="rId6" Type="http://schemas.openxmlformats.org/officeDocument/2006/relationships/slideLayout" Target="../slideLayouts/slideLayout8.xml"/><Relationship Id="rId7" Type="http://schemas.openxmlformats.org/officeDocument/2006/relationships/slideLayout" Target="../slideLayouts/slideLayout9.xml"/><Relationship Id="rId8" Type="http://schemas.openxmlformats.org/officeDocument/2006/relationships/slideLayout" Target="../slideLayouts/slideLayout10.xml"/><Relationship Id="rId9" Type="http://schemas.openxmlformats.org/officeDocument/2006/relationships/slideLayout" Target="../slideLayouts/slideLayout11.xml"/><Relationship Id="rId10"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pic>
        <p:nvPicPr>
          <p:cNvPr id="10" name="Shape 10" descr="Powerpoint_background_p1.jpg"/>
          <p:cNvPicPr preferRelativeResize="0"/>
          <p:nvPr/>
        </p:nvPicPr>
        <p:blipFill rotWithShape="1">
          <a:blip r:embed="rId4">
            <a:alphaModFix/>
          </a:blip>
          <a:srcRect/>
          <a:stretch/>
        </p:blipFill>
        <p:spPr>
          <a:xfrm>
            <a:off x="0" y="0"/>
            <a:ext cx="9144000" cy="68580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
        <p:cNvGrpSpPr/>
        <p:nvPr/>
      </p:nvGrpSpPr>
      <p:grpSpPr>
        <a:xfrm>
          <a:off x="0" y="0"/>
          <a:ext cx="0" cy="0"/>
          <a:chOff x="0" y="0"/>
          <a:chExt cx="0" cy="0"/>
        </a:xfrm>
      </p:grpSpPr>
      <p:sp>
        <p:nvSpPr>
          <p:cNvPr id="15" name="Shape 15"/>
          <p:cNvSpPr txBox="1">
            <a:spLocks noGrp="1"/>
          </p:cNvSpPr>
          <p:nvPr>
            <p:ph type="title"/>
          </p:nvPr>
        </p:nvSpPr>
        <p:spPr>
          <a:xfrm>
            <a:off x="457200" y="274637"/>
            <a:ext cx="8229600" cy="1143000"/>
          </a:xfrm>
          <a:prstGeom prst="rect">
            <a:avLst/>
          </a:prstGeom>
          <a:noFill/>
          <a:ln>
            <a:noFill/>
          </a:ln>
        </p:spPr>
        <p:txBody>
          <a:bodyPr wrap="square"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6" name="Shape 16"/>
          <p:cNvSpPr txBox="1">
            <a:spLocks noGrp="1"/>
          </p:cNvSpPr>
          <p:nvPr>
            <p:ph type="body" idx="1"/>
          </p:nvPr>
        </p:nvSpPr>
        <p:spPr>
          <a:xfrm>
            <a:off x="457200" y="1600200"/>
            <a:ext cx="8229600" cy="4525963"/>
          </a:xfrm>
          <a:prstGeom prst="rect">
            <a:avLst/>
          </a:prstGeom>
          <a:noFill/>
          <a:ln>
            <a:noFill/>
          </a:ln>
        </p:spPr>
        <p:txBody>
          <a:bodyPr wrap="square"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7" name="Shape 17"/>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8" name="Shape 18"/>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9" name="Shape 19"/>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a:solidFill>
                <a:srgbClr val="888888"/>
              </a:solidFill>
              <a:latin typeface="Calibri"/>
              <a:ea typeface="Calibri"/>
              <a:cs typeface="Calibri"/>
              <a:sym typeface="Calibri"/>
            </a:endParaRPr>
          </a:p>
        </p:txBody>
      </p:sp>
      <p:pic>
        <p:nvPicPr>
          <p:cNvPr id="20" name="Shape 20" descr="ppt_NONTITLE_page.jpg"/>
          <p:cNvPicPr preferRelativeResize="0"/>
          <p:nvPr/>
        </p:nvPicPr>
        <p:blipFill rotWithShape="1">
          <a:blip r:embed="rId17">
            <a:alphaModFix/>
          </a:blip>
          <a:srcRect/>
          <a:stretch/>
        </p:blipFill>
        <p:spPr>
          <a:xfrm>
            <a:off x="0" y="0"/>
            <a:ext cx="9144000" cy="6858000"/>
          </a:xfrm>
          <a:prstGeom prst="rect">
            <a:avLst/>
          </a:prstGeom>
          <a:noFill/>
          <a:ln>
            <a:noFill/>
          </a:ln>
        </p:spPr>
      </p:pic>
      <p:sp>
        <p:nvSpPr>
          <p:cNvPr id="21" name="Shape 21"/>
          <p:cNvSpPr txBox="1"/>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spcBef>
                <a:spcPts val="0"/>
              </a:spcBef>
              <a:buSzPct val="25000"/>
              <a:buNone/>
            </a:pPr>
            <a:fld id="{00000000-1234-1234-1234-123412341234}" type="slidenum">
              <a:rPr lang="en-US" sz="1400" b="1">
                <a:solidFill>
                  <a:schemeClr val="lt1"/>
                </a:solidFill>
                <a:latin typeface="Oswald"/>
                <a:ea typeface="Oswald"/>
                <a:cs typeface="Oswald"/>
                <a:sym typeface="Oswald"/>
              </a:rPr>
              <a:t>‹#›</a:t>
            </a:fld>
            <a:endParaRPr lang="en-US" sz="1400" b="1">
              <a:solidFill>
                <a:schemeClr val="lt1"/>
              </a:solidFill>
              <a:latin typeface="Oswald"/>
              <a:ea typeface="Oswald"/>
              <a:cs typeface="Oswald"/>
              <a:sym typeface="Oswald"/>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 id="2147483664" r:id="rId1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0.xml"/><Relationship Id="rId3" Type="http://schemas.openxmlformats.org/officeDocument/2006/relationships/chart" Target="../charts/chart5.xml"/></Relationships>
</file>

<file path=ppt/slides/_rels/slide11.xml.rels><?xml version="1.0" encoding="UTF-8" standalone="yes"?>
<Relationships xmlns="http://schemas.openxmlformats.org/package/2006/relationships"><Relationship Id="rId3" Type="http://schemas.openxmlformats.org/officeDocument/2006/relationships/chart" Target="../charts/chart6.xml"/><Relationship Id="rId4" Type="http://schemas.openxmlformats.org/officeDocument/2006/relationships/chart" Target="../charts/chart7.xml"/><Relationship Id="rId1" Type="http://schemas.openxmlformats.org/officeDocument/2006/relationships/slideLayout" Target="../slideLayouts/slideLayout6.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2.xml"/><Relationship Id="rId3" Type="http://schemas.openxmlformats.org/officeDocument/2006/relationships/hyperlink" Target="http://old.diglib.org/forums/spring2003/presentations/johnston-2003-06.pdf"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3" Type="http://schemas.openxmlformats.org/officeDocument/2006/relationships/hyperlink" Target="http://fedorarepository.org/about" TargetMode="External"/><Relationship Id="rId4" Type="http://schemas.openxmlformats.org/officeDocument/2006/relationships/hyperlink" Target="https://arxiv.org/pdf/1312.1385.pdf" TargetMode="External"/><Relationship Id="rId5" Type="http://schemas.openxmlformats.org/officeDocument/2006/relationships/hyperlink" Target="http://old.diglib.org/forums/spring2003/presentations/johnston-2003-06.pdf" TargetMode="External"/><Relationship Id="rId6" Type="http://schemas.openxmlformats.org/officeDocument/2006/relationships/hyperlink" Target="https://en.wikipedia.org/wiki/Fedora_Commons" TargetMode="External"/><Relationship Id="rId7" Type="http://schemas.openxmlformats.org/officeDocument/2006/relationships/hyperlink" Target="http://www.loc.gov/today/cyberlc/feature_wdesc.php?rec=4113" TargetMode="External"/><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hyperlink" Target="http://fedorarepository.org/about" TargetMode="External"/><Relationship Id="rId4" Type="http://schemas.openxmlformats.org/officeDocument/2006/relationships/image" Target="../media/image5.jpeg"/><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hyperlink" Target="https://libraries.mit.edu/scholarly/mit-open-access/open-access-policy/" TargetMode="External"/><Relationship Id="rId4" Type="http://schemas.openxmlformats.org/officeDocument/2006/relationships/image" Target="../media/image5.jpeg"/><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hyperlink" Target="https://doi.org/10.18130/V3J96087M" TargetMode="External"/><Relationship Id="rId4" Type="http://schemas.openxmlformats.org/officeDocument/2006/relationships/image" Target="../media/image5.jpeg"/><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4" Type="http://schemas.openxmlformats.org/officeDocument/2006/relationships/image" Target="../media/image5.jpeg"/><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4" Type="http://schemas.openxmlformats.org/officeDocument/2006/relationships/image" Target="../media/image5.jpeg"/><Relationship Id="rId5" Type="http://schemas.openxmlformats.org/officeDocument/2006/relationships/image" Target="../media/image6.png"/><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4" Type="http://schemas.openxmlformats.org/officeDocument/2006/relationships/image" Target="../media/image5.jpeg"/><Relationship Id="rId1" Type="http://schemas.openxmlformats.org/officeDocument/2006/relationships/slideLayout" Target="../slideLayouts/slideLayout6.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 Id="rId3" Type="http://schemas.openxmlformats.org/officeDocument/2006/relationships/chart" Target="../charts/char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pic>
        <p:nvPicPr>
          <p:cNvPr id="104" name="Shape 104" descr="Library_ribbon.tif"/>
          <p:cNvPicPr preferRelativeResize="0"/>
          <p:nvPr/>
        </p:nvPicPr>
        <p:blipFill rotWithShape="1">
          <a:blip r:embed="rId3">
            <a:alphaModFix/>
          </a:blip>
          <a:srcRect/>
          <a:stretch/>
        </p:blipFill>
        <p:spPr>
          <a:xfrm>
            <a:off x="8241085" y="291886"/>
            <a:ext cx="563730" cy="3500643"/>
          </a:xfrm>
          <a:prstGeom prst="rect">
            <a:avLst/>
          </a:prstGeom>
          <a:noFill/>
          <a:ln>
            <a:noFill/>
          </a:ln>
        </p:spPr>
      </p:pic>
      <p:sp>
        <p:nvSpPr>
          <p:cNvPr id="105" name="Shape 105"/>
          <p:cNvSpPr txBox="1"/>
          <p:nvPr/>
        </p:nvSpPr>
        <p:spPr>
          <a:xfrm>
            <a:off x="425495" y="3094000"/>
            <a:ext cx="7812589" cy="2329300"/>
          </a:xfrm>
          <a:prstGeom prst="rect">
            <a:avLst/>
          </a:prstGeom>
          <a:noFill/>
          <a:ln>
            <a:noFill/>
          </a:ln>
        </p:spPr>
        <p:txBody>
          <a:bodyPr wrap="square" lIns="91425" tIns="45700" rIns="91425" bIns="45700" anchor="t" anchorCtr="0">
            <a:noAutofit/>
          </a:bodyPr>
          <a:lstStyle/>
          <a:p>
            <a:pPr marL="0" marR="0" lvl="0" indent="0" algn="l" rtl="0">
              <a:spcBef>
                <a:spcPts val="0"/>
              </a:spcBef>
              <a:buClr>
                <a:schemeClr val="dk1"/>
              </a:buClr>
              <a:buFont typeface="Calibri"/>
              <a:buNone/>
            </a:pPr>
            <a:endParaRPr sz="1800" b="0" i="0" u="none" strike="noStrike" cap="none">
              <a:solidFill>
                <a:schemeClr val="dk1"/>
              </a:solidFill>
              <a:latin typeface="Times New Roman"/>
              <a:ea typeface="Times New Roman"/>
              <a:cs typeface="Times New Roman"/>
              <a:sym typeface="Times New Roman"/>
            </a:endParaRPr>
          </a:p>
        </p:txBody>
      </p:sp>
      <p:pic>
        <p:nvPicPr>
          <p:cNvPr id="106" name="Shape 106" descr="UVaOA Lock.tif"/>
          <p:cNvPicPr preferRelativeResize="0"/>
          <p:nvPr/>
        </p:nvPicPr>
        <p:blipFill rotWithShape="1">
          <a:blip r:embed="rId4">
            <a:alphaModFix/>
          </a:blip>
          <a:srcRect/>
          <a:stretch/>
        </p:blipFill>
        <p:spPr>
          <a:xfrm>
            <a:off x="8309515" y="3297230"/>
            <a:ext cx="423869" cy="423869"/>
          </a:xfrm>
          <a:prstGeom prst="rect">
            <a:avLst/>
          </a:prstGeom>
          <a:noFill/>
          <a:ln>
            <a:noFill/>
          </a:ln>
        </p:spPr>
      </p:pic>
      <p:sp>
        <p:nvSpPr>
          <p:cNvPr id="107" name="Shape 107"/>
          <p:cNvSpPr txBox="1"/>
          <p:nvPr/>
        </p:nvSpPr>
        <p:spPr>
          <a:xfrm>
            <a:off x="508575" y="3459500"/>
            <a:ext cx="7732500" cy="523200"/>
          </a:xfrm>
          <a:prstGeom prst="rect">
            <a:avLst/>
          </a:prstGeom>
          <a:noFill/>
          <a:ln>
            <a:noFill/>
          </a:ln>
        </p:spPr>
        <p:txBody>
          <a:bodyPr wrap="square" lIns="91425" tIns="45700" rIns="91425" bIns="45700" anchor="t" anchorCtr="0">
            <a:noAutofit/>
          </a:bodyPr>
          <a:lstStyle/>
          <a:p>
            <a:pPr>
              <a:lnSpc>
                <a:spcPct val="115000"/>
              </a:lnSpc>
              <a:buSzPct val="61111"/>
            </a:pPr>
            <a:r>
              <a:rPr lang="en-US" sz="2400" b="1" i="1" dirty="0" smtClean="0">
                <a:solidFill>
                  <a:schemeClr val="dk1"/>
                </a:solidFill>
              </a:rPr>
              <a:t>from singular repository to modular </a:t>
            </a:r>
            <a:r>
              <a:rPr lang="en-US" sz="2400" b="1" i="1" dirty="0">
                <a:solidFill>
                  <a:schemeClr val="dk1"/>
                </a:solidFill>
              </a:rPr>
              <a:t>s</a:t>
            </a:r>
            <a:r>
              <a:rPr lang="en-US" sz="2400" b="1" i="1" dirty="0" smtClean="0">
                <a:solidFill>
                  <a:schemeClr val="dk1"/>
                </a:solidFill>
              </a:rPr>
              <a:t>ervices</a:t>
            </a:r>
            <a:endParaRPr lang="en-US" sz="2400" b="1" i="1" dirty="0">
              <a:solidFill>
                <a:schemeClr val="dk1"/>
              </a:solidFill>
            </a:endParaRPr>
          </a:p>
          <a:p>
            <a:pPr lvl="0" rtl="0">
              <a:lnSpc>
                <a:spcPct val="115000"/>
              </a:lnSpc>
              <a:spcBef>
                <a:spcPts val="0"/>
              </a:spcBef>
              <a:buSzPct val="61111"/>
              <a:buNone/>
            </a:pPr>
            <a:endParaRPr lang="en-US" sz="1800" dirty="0" smtClean="0">
              <a:solidFill>
                <a:schemeClr val="dk1"/>
              </a:solidFill>
            </a:endParaRPr>
          </a:p>
          <a:p>
            <a:pPr lvl="0" rtl="0">
              <a:lnSpc>
                <a:spcPct val="115000"/>
              </a:lnSpc>
              <a:spcBef>
                <a:spcPts val="0"/>
              </a:spcBef>
              <a:buSzPct val="61111"/>
              <a:buNone/>
            </a:pPr>
            <a:r>
              <a:rPr lang="en-US" sz="1800" dirty="0" smtClean="0">
                <a:solidFill>
                  <a:schemeClr val="dk1"/>
                </a:solidFill>
              </a:rPr>
              <a:t>Ellen Catz </a:t>
            </a:r>
            <a:r>
              <a:rPr lang="en-US" sz="1800" dirty="0">
                <a:solidFill>
                  <a:schemeClr val="dk1"/>
                </a:solidFill>
              </a:rPr>
              <a:t>Ramsey, University of Virginia, </a:t>
            </a:r>
            <a:r>
              <a:rPr lang="en-US" sz="1800" dirty="0" err="1" smtClean="0">
                <a:solidFill>
                  <a:schemeClr val="dk1"/>
                </a:solidFill>
              </a:rPr>
              <a:t>ellen@virginia.edu</a:t>
            </a:r>
            <a:endParaRPr lang="en-US" sz="1800" dirty="0">
              <a:solidFill>
                <a:schemeClr val="dk1"/>
              </a:solidFill>
            </a:endParaRPr>
          </a:p>
        </p:txBody>
      </p:sp>
      <p:sp>
        <p:nvSpPr>
          <p:cNvPr id="108" name="Shape 108"/>
          <p:cNvSpPr txBox="1"/>
          <p:nvPr/>
        </p:nvSpPr>
        <p:spPr>
          <a:xfrm>
            <a:off x="152400" y="152400"/>
            <a:ext cx="8000100" cy="2051400"/>
          </a:xfrm>
          <a:prstGeom prst="rect">
            <a:avLst/>
          </a:prstGeom>
          <a:noFill/>
          <a:ln>
            <a:noFill/>
          </a:ln>
        </p:spPr>
        <p:txBody>
          <a:bodyPr wrap="square" lIns="91425" tIns="91425" rIns="91425" bIns="91425" anchor="ctr" anchorCtr="0">
            <a:noAutofit/>
          </a:bodyPr>
          <a:lstStyle/>
          <a:p>
            <a:pPr lvl="0" algn="ctr" rtl="0">
              <a:lnSpc>
                <a:spcPct val="115000"/>
              </a:lnSpc>
              <a:spcBef>
                <a:spcPts val="0"/>
              </a:spcBef>
              <a:buNone/>
            </a:pPr>
            <a:r>
              <a:rPr lang="en-US" sz="3000" b="1" dirty="0" smtClean="0">
                <a:solidFill>
                  <a:schemeClr val="dk1"/>
                </a:solidFill>
              </a:rPr>
              <a:t>UVA and Open Source Repositories</a:t>
            </a:r>
            <a:br>
              <a:rPr lang="en-US" sz="3000" b="1" dirty="0" smtClean="0">
                <a:solidFill>
                  <a:schemeClr val="dk1"/>
                </a:solidFill>
              </a:rPr>
            </a:br>
            <a:r>
              <a:rPr lang="en-US" sz="3000" b="1" smtClean="0">
                <a:solidFill>
                  <a:schemeClr val="dk1"/>
                </a:solidFill>
              </a:rPr>
              <a:t> Retrospective 2017</a:t>
            </a:r>
            <a:endParaRPr lang="en-US" sz="3000" b="1" dirty="0">
              <a:solidFill>
                <a:schemeClr val="dk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2017</a:t>
            </a:r>
            <a:endParaRPr lang="en-US" dirty="0"/>
          </a:p>
        </p:txBody>
      </p:sp>
      <p:sp>
        <p:nvSpPr>
          <p:cNvPr id="3" name="Text Placeholder 2"/>
          <p:cNvSpPr>
            <a:spLocks noGrp="1"/>
          </p:cNvSpPr>
          <p:nvPr>
            <p:ph type="body" idx="1"/>
          </p:nvPr>
        </p:nvSpPr>
        <p:spPr/>
        <p:txBody>
          <a:bodyPr/>
          <a:lstStyle/>
          <a:p>
            <a:pPr marL="203200" indent="0">
              <a:buNone/>
            </a:pPr>
            <a:r>
              <a:rPr lang="en-US" dirty="0" smtClean="0"/>
              <a:t>Libra repository gets even more modular</a:t>
            </a:r>
          </a:p>
          <a:p>
            <a:r>
              <a:rPr lang="en-US" sz="2800" dirty="0" err="1" smtClean="0"/>
              <a:t>LibraOpen</a:t>
            </a:r>
            <a:r>
              <a:rPr lang="en-US" sz="2800" dirty="0" smtClean="0"/>
              <a:t> launches (</a:t>
            </a:r>
            <a:r>
              <a:rPr lang="en-US" sz="2800" dirty="0" err="1" smtClean="0"/>
              <a:t>Sufia</a:t>
            </a:r>
            <a:r>
              <a:rPr lang="en-US" sz="2800" dirty="0" smtClean="0"/>
              <a:t>)</a:t>
            </a:r>
          </a:p>
          <a:p>
            <a:r>
              <a:rPr lang="en-US" sz="2800" dirty="0" smtClean="0"/>
              <a:t>ORCID integration</a:t>
            </a:r>
          </a:p>
          <a:p>
            <a:r>
              <a:rPr lang="en-US" sz="2800" dirty="0" smtClean="0"/>
              <a:t>DOI generation</a:t>
            </a:r>
            <a:br>
              <a:rPr lang="en-US" sz="2800" dirty="0" smtClean="0"/>
            </a:br>
            <a:endParaRPr lang="en-US" dirty="0" smtClean="0"/>
          </a:p>
          <a:p>
            <a:pPr marL="203200" indent="0">
              <a:buNone/>
            </a:pPr>
            <a:r>
              <a:rPr lang="en-US" sz="2400" dirty="0" smtClean="0"/>
              <a:t>Meanwhile</a:t>
            </a:r>
            <a:r>
              <a:rPr lang="en-US" sz="2400" dirty="0"/>
              <a:t>, in the community</a:t>
            </a:r>
            <a:r>
              <a:rPr lang="mr-IN" sz="2400" dirty="0"/>
              <a:t>…</a:t>
            </a:r>
            <a:endParaRPr lang="en-US" sz="2400" dirty="0"/>
          </a:p>
          <a:p>
            <a:r>
              <a:rPr lang="en-US" sz="2400" dirty="0" err="1" smtClean="0"/>
              <a:t>NDCurate</a:t>
            </a:r>
            <a:r>
              <a:rPr lang="en-US" sz="2400" dirty="0" smtClean="0"/>
              <a:t> and </a:t>
            </a:r>
            <a:r>
              <a:rPr lang="en-US" sz="2400" dirty="0" err="1" smtClean="0"/>
              <a:t>Sufia</a:t>
            </a:r>
            <a:r>
              <a:rPr lang="en-US" sz="2400" dirty="0" smtClean="0"/>
              <a:t> merge: Hyrax</a:t>
            </a:r>
          </a:p>
          <a:p>
            <a:r>
              <a:rPr lang="en-US" sz="2400" dirty="0" err="1" smtClean="0"/>
              <a:t>Bepress</a:t>
            </a:r>
            <a:r>
              <a:rPr lang="en-US" sz="2400" dirty="0" smtClean="0"/>
              <a:t> alternatives sought, </a:t>
            </a:r>
            <a:r>
              <a:rPr lang="en-US" sz="2400" dirty="0" err="1" smtClean="0"/>
              <a:t>Hyku</a:t>
            </a:r>
            <a:r>
              <a:rPr lang="en-US" sz="2400" dirty="0" smtClean="0"/>
              <a:t>? </a:t>
            </a:r>
          </a:p>
          <a:p>
            <a:r>
              <a:rPr lang="en-US" sz="2400" dirty="0" smtClean="0"/>
              <a:t>Open publishing: Fulcrum, </a:t>
            </a:r>
            <a:r>
              <a:rPr lang="en-US" sz="2400" dirty="0" err="1" smtClean="0"/>
              <a:t>Luminos</a:t>
            </a:r>
            <a:endParaRPr lang="en-US" dirty="0" smtClean="0"/>
          </a:p>
          <a:p>
            <a:endParaRPr lang="en-US" dirty="0"/>
          </a:p>
        </p:txBody>
      </p:sp>
      <p:graphicFrame>
        <p:nvGraphicFramePr>
          <p:cNvPr id="4" name="Chart 3"/>
          <p:cNvGraphicFramePr>
            <a:graphicFrameLocks/>
          </p:cNvGraphicFramePr>
          <p:nvPr>
            <p:extLst>
              <p:ext uri="{D42A27DB-BD31-4B8C-83A1-F6EECF244321}">
                <p14:modId xmlns:p14="http://schemas.microsoft.com/office/powerpoint/2010/main" val="285196378"/>
              </p:ext>
            </p:extLst>
          </p:nvPr>
        </p:nvGraphicFramePr>
        <p:xfrm>
          <a:off x="4861249" y="4148253"/>
          <a:ext cx="4572000" cy="2743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10858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2018</a:t>
            </a:r>
            <a:endParaRPr lang="en-US" dirty="0"/>
          </a:p>
        </p:txBody>
      </p:sp>
      <p:sp>
        <p:nvSpPr>
          <p:cNvPr id="3" name="Text Placeholder 2"/>
          <p:cNvSpPr>
            <a:spLocks noGrp="1"/>
          </p:cNvSpPr>
          <p:nvPr>
            <p:ph type="body" idx="1"/>
          </p:nvPr>
        </p:nvSpPr>
        <p:spPr/>
        <p:txBody>
          <a:bodyPr/>
          <a:lstStyle/>
          <a:p>
            <a:pPr marL="203200" indent="0">
              <a:buNone/>
            </a:pPr>
            <a:r>
              <a:rPr lang="en-US" dirty="0" smtClean="0"/>
              <a:t>Scholarly Repository Services includes Open Publishing</a:t>
            </a:r>
          </a:p>
          <a:p>
            <a:r>
              <a:rPr lang="en-US" sz="2800" dirty="0" smtClean="0"/>
              <a:t>Ubiquity press is pilot module (overlay of OJS)</a:t>
            </a:r>
          </a:p>
          <a:p>
            <a:r>
              <a:rPr lang="en-US" sz="2800" dirty="0" smtClean="0"/>
              <a:t>Libra migrates to Hyrax</a:t>
            </a:r>
          </a:p>
          <a:p>
            <a:pPr marL="203200" indent="0">
              <a:buNone/>
            </a:pPr>
            <a:r>
              <a:rPr lang="en-US" sz="2800" dirty="0" smtClean="0"/>
              <a:t/>
            </a:r>
            <a:br>
              <a:rPr lang="en-US" sz="2800" dirty="0" smtClean="0"/>
            </a:br>
            <a:r>
              <a:rPr lang="en-US" sz="2800" dirty="0" smtClean="0"/>
              <a:t>Meanwhile</a:t>
            </a:r>
            <a:r>
              <a:rPr lang="en-US" sz="2800" dirty="0"/>
              <a:t>, in the community</a:t>
            </a:r>
            <a:r>
              <a:rPr lang="mr-IN" sz="2800" dirty="0"/>
              <a:t>…</a:t>
            </a:r>
            <a:endParaRPr lang="en-US" sz="2800" dirty="0"/>
          </a:p>
          <a:p>
            <a:r>
              <a:rPr lang="en-US" sz="2800" dirty="0" smtClean="0"/>
              <a:t>Hydra became </a:t>
            </a:r>
            <a:r>
              <a:rPr lang="en-US" sz="2800" dirty="0" err="1" smtClean="0"/>
              <a:t>Samvera</a:t>
            </a:r>
            <a:endParaRPr lang="en-US" sz="2800" dirty="0"/>
          </a:p>
          <a:p>
            <a:r>
              <a:rPr lang="en-US" sz="2800" dirty="0" smtClean="0"/>
              <a:t>Hyrax and </a:t>
            </a:r>
            <a:r>
              <a:rPr lang="en-US" sz="2800" dirty="0" err="1" smtClean="0"/>
              <a:t>Hyku</a:t>
            </a:r>
            <a:r>
              <a:rPr lang="en-US" sz="2800" dirty="0" smtClean="0"/>
              <a:t> merge</a:t>
            </a:r>
          </a:p>
          <a:p>
            <a:r>
              <a:rPr lang="en-US" sz="2800" dirty="0" smtClean="0"/>
              <a:t>Cincinnati, Michigan, more -&gt;Hyrax</a:t>
            </a:r>
            <a:endParaRPr lang="en-US" sz="2800" dirty="0"/>
          </a:p>
          <a:p>
            <a:endParaRPr lang="en-US" dirty="0"/>
          </a:p>
          <a:p>
            <a:endParaRPr lang="en-US" dirty="0" smtClean="0"/>
          </a:p>
          <a:p>
            <a:endParaRPr lang="en-US" dirty="0" smtClean="0"/>
          </a:p>
          <a:p>
            <a:endParaRPr lang="en-US" dirty="0"/>
          </a:p>
        </p:txBody>
      </p:sp>
      <p:graphicFrame>
        <p:nvGraphicFramePr>
          <p:cNvPr id="6" name="Chart 5"/>
          <p:cNvGraphicFramePr>
            <a:graphicFrameLocks/>
          </p:cNvGraphicFramePr>
          <p:nvPr>
            <p:extLst>
              <p:ext uri="{D42A27DB-BD31-4B8C-83A1-F6EECF244321}">
                <p14:modId xmlns:p14="http://schemas.microsoft.com/office/powerpoint/2010/main" val="1613533788"/>
              </p:ext>
            </p:extLst>
          </p:nvPr>
        </p:nvGraphicFramePr>
        <p:xfrm>
          <a:off x="4718219" y="3960055"/>
          <a:ext cx="4594593" cy="289794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p:cNvGraphicFramePr>
            <a:graphicFrameLocks/>
          </p:cNvGraphicFramePr>
          <p:nvPr>
            <p:extLst>
              <p:ext uri="{D42A27DB-BD31-4B8C-83A1-F6EECF244321}">
                <p14:modId xmlns:p14="http://schemas.microsoft.com/office/powerpoint/2010/main" val="1506931680"/>
              </p:ext>
            </p:extLst>
          </p:nvPr>
        </p:nvGraphicFramePr>
        <p:xfrm>
          <a:off x="4650229" y="4176389"/>
          <a:ext cx="4572000" cy="2743200"/>
        </p:xfrm>
        <a:graphic>
          <a:graphicData uri="http://schemas.openxmlformats.org/drawingml/2006/chart">
            <c:chart xmlns:c="http://schemas.openxmlformats.org/drawingml/2006/chart" xmlns:r="http://schemas.openxmlformats.org/officeDocument/2006/relationships" r:id="rId4"/>
          </a:graphicData>
        </a:graphic>
      </p:graphicFrame>
      <p:sp>
        <p:nvSpPr>
          <p:cNvPr id="7" name="Snip Single Corner Rectangle 6"/>
          <p:cNvSpPr/>
          <p:nvPr/>
        </p:nvSpPr>
        <p:spPr>
          <a:xfrm>
            <a:off x="8924082" y="4247908"/>
            <a:ext cx="298148" cy="2384385"/>
          </a:xfrm>
          <a:custGeom>
            <a:avLst/>
            <a:gdLst>
              <a:gd name="connsiteX0" fmla="*/ 0 w 274999"/>
              <a:gd name="connsiteY0" fmla="*/ 0 h 2384384"/>
              <a:gd name="connsiteX1" fmla="*/ 229165 w 274999"/>
              <a:gd name="connsiteY1" fmla="*/ 0 h 2384384"/>
              <a:gd name="connsiteX2" fmla="*/ 274999 w 274999"/>
              <a:gd name="connsiteY2" fmla="*/ 45834 h 2384384"/>
              <a:gd name="connsiteX3" fmla="*/ 274999 w 274999"/>
              <a:gd name="connsiteY3" fmla="*/ 2384384 h 2384384"/>
              <a:gd name="connsiteX4" fmla="*/ 0 w 274999"/>
              <a:gd name="connsiteY4" fmla="*/ 2384384 h 2384384"/>
              <a:gd name="connsiteX5" fmla="*/ 0 w 274999"/>
              <a:gd name="connsiteY5" fmla="*/ 0 h 2384384"/>
              <a:gd name="connsiteX0" fmla="*/ 11575 w 274999"/>
              <a:gd name="connsiteY0" fmla="*/ 231494 h 2384384"/>
              <a:gd name="connsiteX1" fmla="*/ 229165 w 274999"/>
              <a:gd name="connsiteY1" fmla="*/ 0 h 2384384"/>
              <a:gd name="connsiteX2" fmla="*/ 274999 w 274999"/>
              <a:gd name="connsiteY2" fmla="*/ 45834 h 2384384"/>
              <a:gd name="connsiteX3" fmla="*/ 274999 w 274999"/>
              <a:gd name="connsiteY3" fmla="*/ 2384384 h 2384384"/>
              <a:gd name="connsiteX4" fmla="*/ 0 w 274999"/>
              <a:gd name="connsiteY4" fmla="*/ 2384384 h 2384384"/>
              <a:gd name="connsiteX5" fmla="*/ 11575 w 274999"/>
              <a:gd name="connsiteY5" fmla="*/ 231494 h 238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4999" h="2384384">
                <a:moveTo>
                  <a:pt x="11575" y="231494"/>
                </a:moveTo>
                <a:lnTo>
                  <a:pt x="229165" y="0"/>
                </a:lnTo>
                <a:lnTo>
                  <a:pt x="274999" y="45834"/>
                </a:lnTo>
                <a:lnTo>
                  <a:pt x="274999" y="2384384"/>
                </a:lnTo>
                <a:lnTo>
                  <a:pt x="0" y="2384384"/>
                </a:lnTo>
                <a:cubicBezTo>
                  <a:pt x="3858" y="1666754"/>
                  <a:pt x="7717" y="949124"/>
                  <a:pt x="11575" y="231494"/>
                </a:cubicBezTo>
                <a:close/>
              </a:path>
            </a:pathLst>
          </a:custGeom>
          <a:pattFill prst="wdUpDiag">
            <a:fgClr>
              <a:schemeClr val="accent1"/>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731048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Culture Shifts</a:t>
            </a:r>
            <a:endParaRPr lang="en-US" dirty="0"/>
          </a:p>
        </p:txBody>
      </p:sp>
      <p:sp>
        <p:nvSpPr>
          <p:cNvPr id="3" name="Text Placeholder 2"/>
          <p:cNvSpPr>
            <a:spLocks noGrp="1"/>
          </p:cNvSpPr>
          <p:nvPr>
            <p:ph type="body" idx="1"/>
          </p:nvPr>
        </p:nvSpPr>
        <p:spPr/>
        <p:txBody>
          <a:bodyPr/>
          <a:lstStyle/>
          <a:p>
            <a:r>
              <a:rPr lang="en-US" sz="2800" dirty="0"/>
              <a:t>A</a:t>
            </a:r>
            <a:r>
              <a:rPr lang="en-US" sz="2800" dirty="0" smtClean="0"/>
              <a:t>ll-in-one repository -&gt; modular, replaceable components</a:t>
            </a:r>
            <a:r>
              <a:rPr lang="en-US" sz="2800" dirty="0"/>
              <a:t> </a:t>
            </a:r>
            <a:r>
              <a:rPr lang="en-US" sz="2800" dirty="0" smtClean="0"/>
              <a:t>under single search </a:t>
            </a:r>
          </a:p>
          <a:p>
            <a:r>
              <a:rPr lang="en-US" sz="2800" dirty="0"/>
              <a:t>E</a:t>
            </a:r>
            <a:r>
              <a:rPr lang="en-US" sz="2800" dirty="0" smtClean="0"/>
              <a:t>pic/story model -&gt; agile development</a:t>
            </a:r>
          </a:p>
          <a:p>
            <a:r>
              <a:rPr lang="en-US" sz="2800" dirty="0" smtClean="0"/>
              <a:t>Partners are “just altruistic enough” to keep with open source community while getting local benefits</a:t>
            </a:r>
            <a:endParaRPr lang="en-US" sz="2800" dirty="0"/>
          </a:p>
          <a:p>
            <a:r>
              <a:rPr lang="en-US" sz="2800" dirty="0" smtClean="0"/>
              <a:t>Management focus added to Hydra community (e.g. Repository Managers IG, “agile </a:t>
            </a:r>
            <a:r>
              <a:rPr lang="en-US" sz="2800" dirty="0"/>
              <a:t>p</a:t>
            </a:r>
            <a:r>
              <a:rPr lang="en-US" sz="2800" dirty="0" smtClean="0"/>
              <a:t>roduction”)</a:t>
            </a:r>
          </a:p>
          <a:p>
            <a:r>
              <a:rPr lang="en-US" sz="2800" dirty="0" smtClean="0"/>
              <a:t>Recognition of both costs &amp; benefits of open source software and communities</a:t>
            </a:r>
          </a:p>
        </p:txBody>
      </p:sp>
    </p:spTree>
    <p:extLst>
      <p:ext uri="{BB962C8B-B14F-4D97-AF65-F5344CB8AC3E}">
        <p14:creationId xmlns:p14="http://schemas.microsoft.com/office/powerpoint/2010/main" val="12729001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Text Placeholder 2"/>
          <p:cNvSpPr>
            <a:spLocks noGrp="1"/>
          </p:cNvSpPr>
          <p:nvPr>
            <p:ph type="body" idx="1"/>
          </p:nvPr>
        </p:nvSpPr>
        <p:spPr>
          <a:xfrm>
            <a:off x="0" y="1428744"/>
            <a:ext cx="9144000" cy="4595327"/>
          </a:xfrm>
        </p:spPr>
        <p:txBody>
          <a:bodyPr/>
          <a:lstStyle/>
          <a:p>
            <a:r>
              <a:rPr lang="en-US" sz="1600" dirty="0" smtClean="0"/>
              <a:t>Johnston</a:t>
            </a:r>
            <a:r>
              <a:rPr lang="en-US" sz="1600" dirty="0"/>
              <a:t>, Leslie. </a:t>
            </a:r>
            <a:r>
              <a:rPr lang="en-US" sz="1600" i="1" dirty="0"/>
              <a:t>FEDORA Digital Repository Implementation at </a:t>
            </a:r>
            <a:r>
              <a:rPr lang="en-US" sz="1600" i="1" dirty="0" err="1"/>
              <a:t>UVa</a:t>
            </a:r>
            <a:r>
              <a:rPr lang="en-US" sz="1600" i="1" dirty="0"/>
              <a:t>--How, Why, and What We’re Doing with It</a:t>
            </a:r>
            <a:r>
              <a:rPr lang="en-US" sz="1600" dirty="0"/>
              <a:t>. 2003, </a:t>
            </a:r>
            <a:r>
              <a:rPr lang="en-US" sz="1600" dirty="0">
                <a:hlinkClick r:id="rId3"/>
              </a:rPr>
              <a:t>http://old.diglib.org/forums/spring2003/presentations/johnston-2003-06.pdf</a:t>
            </a:r>
            <a:r>
              <a:rPr lang="en-US" sz="1600" dirty="0" smtClean="0"/>
              <a:t>.</a:t>
            </a:r>
          </a:p>
          <a:p>
            <a:r>
              <a:rPr lang="en-US" sz="1600" dirty="0" err="1"/>
              <a:t>Cartolano</a:t>
            </a:r>
            <a:r>
              <a:rPr lang="en-US" sz="1600" dirty="0"/>
              <a:t>, Robert T. </a:t>
            </a:r>
            <a:r>
              <a:rPr lang="en-US" sz="1600" i="1" dirty="0"/>
              <a:t>History of </a:t>
            </a:r>
            <a:r>
              <a:rPr lang="en-US" sz="1600" i="1" dirty="0" err="1"/>
              <a:t>Blacklight</a:t>
            </a:r>
            <a:r>
              <a:rPr lang="en-US" sz="1600" dirty="0"/>
              <a:t>. 2015. </a:t>
            </a:r>
            <a:r>
              <a:rPr lang="en-US" sz="1600" i="1" dirty="0" err="1"/>
              <a:t>academiccommons.columbia.edu</a:t>
            </a:r>
            <a:r>
              <a:rPr lang="en-US" sz="1600" dirty="0"/>
              <a:t>, https://</a:t>
            </a:r>
            <a:r>
              <a:rPr lang="en-US" sz="1600" dirty="0" err="1"/>
              <a:t>academiccommons.columbia.edu</a:t>
            </a:r>
            <a:r>
              <a:rPr lang="en-US" sz="1600" dirty="0"/>
              <a:t>/catalog/ac:192805</a:t>
            </a:r>
            <a:r>
              <a:rPr lang="en-US" sz="1600" dirty="0" smtClean="0"/>
              <a:t>.</a:t>
            </a:r>
          </a:p>
          <a:p>
            <a:r>
              <a:rPr lang="en-US" sz="1600" dirty="0"/>
              <a:t>Johnston, Leslie, et al. </a:t>
            </a:r>
            <a:r>
              <a:rPr lang="en-US" sz="1600" i="1" dirty="0"/>
              <a:t>Institutional Repository Planning Team Report</a:t>
            </a:r>
            <a:r>
              <a:rPr lang="en-US" sz="1600" dirty="0"/>
              <a:t>. unpublished report, University of Virginia, 18 Mar. 2008</a:t>
            </a:r>
            <a:r>
              <a:rPr lang="en-US" sz="1600" dirty="0" smtClean="0"/>
              <a:t>.</a:t>
            </a:r>
          </a:p>
          <a:p>
            <a:r>
              <a:rPr lang="en-US" sz="1600" i="1" dirty="0"/>
              <a:t>Hydrangea - Hydra - </a:t>
            </a:r>
            <a:r>
              <a:rPr lang="en-US" sz="1600" i="1" dirty="0" err="1"/>
              <a:t>DuraSpace</a:t>
            </a:r>
            <a:r>
              <a:rPr lang="en-US" sz="1600" i="1" dirty="0"/>
              <a:t> Wiki</a:t>
            </a:r>
            <a:r>
              <a:rPr lang="en-US" sz="1600" dirty="0"/>
              <a:t>. https://</a:t>
            </a:r>
            <a:r>
              <a:rPr lang="en-US" sz="1600" dirty="0" err="1"/>
              <a:t>wiki.duraspace.org</a:t>
            </a:r>
            <a:r>
              <a:rPr lang="en-US" sz="1600" dirty="0"/>
              <a:t>/display/hydra/Hydrangea. Accessed 8 Dec. 2017</a:t>
            </a:r>
            <a:r>
              <a:rPr lang="en-US" sz="1600" dirty="0" smtClean="0"/>
              <a:t>.</a:t>
            </a:r>
            <a:endParaRPr lang="en-US" sz="1600" dirty="0"/>
          </a:p>
          <a:p>
            <a:r>
              <a:rPr lang="en-US" sz="1600" dirty="0" smtClean="0"/>
              <a:t>“University </a:t>
            </a:r>
            <a:r>
              <a:rPr lang="en-US" sz="1600" dirty="0"/>
              <a:t>of California Press and California Digital Library Partner with Collaborative Knowledge Foundation to Build Open Source Monograph Publishing Platform.” </a:t>
            </a:r>
            <a:r>
              <a:rPr lang="en-US" sz="1600" i="1" dirty="0"/>
              <a:t>Office of Scholarly Communication</a:t>
            </a:r>
            <a:r>
              <a:rPr lang="en-US" sz="1600" dirty="0"/>
              <a:t>, 22 Apr. 2016, http://</a:t>
            </a:r>
            <a:r>
              <a:rPr lang="en-US" sz="1600" dirty="0" err="1"/>
              <a:t>osc.universityofcalifornia.edu</a:t>
            </a:r>
            <a:r>
              <a:rPr lang="en-US" sz="1600" dirty="0"/>
              <a:t>/2016/04/ucpress-and-cdl-to-partner-with-collaborative-knowledge-foundation-to-build-open-source-monograph-publishing-platform/.</a:t>
            </a:r>
          </a:p>
          <a:p>
            <a:r>
              <a:rPr lang="en-US" sz="1600" i="1" dirty="0" smtClean="0"/>
              <a:t>Platform </a:t>
            </a:r>
            <a:r>
              <a:rPr lang="en-US" sz="1600" i="1" dirty="0"/>
              <a:t>for Management of Monographic Source Materials : University of Michigan | The Andrew W. Mellon Foundation</a:t>
            </a:r>
            <a:r>
              <a:rPr lang="en-US" sz="1600" dirty="0"/>
              <a:t>. https://</a:t>
            </a:r>
            <a:r>
              <a:rPr lang="en-US" sz="1600" dirty="0" err="1"/>
              <a:t>www.mellon.org</a:t>
            </a:r>
            <a:r>
              <a:rPr lang="en-US" sz="1600" dirty="0"/>
              <a:t>/grants/grants-database/grants/university-of-</a:t>
            </a:r>
            <a:r>
              <a:rPr lang="en-US" sz="1600" dirty="0" err="1"/>
              <a:t>michigan</a:t>
            </a:r>
            <a:r>
              <a:rPr lang="en-US" sz="1600" dirty="0"/>
              <a:t>/11500643/. Accessed 8 Dec. 2017.</a:t>
            </a:r>
          </a:p>
          <a:p>
            <a:r>
              <a:rPr lang="en-US" sz="1600" i="1" dirty="0"/>
              <a:t>V28 #3 Monograph Publishing in the Digital Age</a:t>
            </a:r>
            <a:r>
              <a:rPr lang="en-US" sz="1600" dirty="0"/>
              <a:t>. http://</a:t>
            </a:r>
            <a:r>
              <a:rPr lang="en-US" sz="1600" dirty="0" err="1"/>
              <a:t>www.against</a:t>
            </a:r>
            <a:r>
              <a:rPr lang="en-US" sz="1600" dirty="0"/>
              <a:t>-the-</a:t>
            </a:r>
            <a:r>
              <a:rPr lang="en-US" sz="1600" dirty="0" err="1"/>
              <a:t>grain.com</a:t>
            </a:r>
            <a:r>
              <a:rPr lang="en-US" sz="1600" dirty="0"/>
              <a:t>/2016/07/v28-3-monograph-publishing-in-the-digital-age-a-view-from-the-mellon-foundation/. Accessed 8 Dec. </a:t>
            </a:r>
            <a:r>
              <a:rPr lang="en-US" sz="1600" dirty="0" smtClean="0"/>
              <a:t>2017.</a:t>
            </a:r>
          </a:p>
          <a:p>
            <a:pPr marL="0" marR="0" lvl="0" indent="0" defTabSz="914400" eaLnBrk="1" fontAlgn="auto" latinLnBrk="0" hangingPunct="1">
              <a:lnSpc>
                <a:spcPct val="100000"/>
              </a:lnSpc>
              <a:spcBef>
                <a:spcPts val="0"/>
              </a:spcBef>
              <a:spcAft>
                <a:spcPts val="0"/>
              </a:spcAft>
              <a:buClrTx/>
              <a:buSzTx/>
              <a:buFontTx/>
              <a:buNone/>
              <a:tabLst/>
              <a:defRPr/>
            </a:pPr>
            <a:endParaRPr lang="en-US" sz="1600" dirty="0"/>
          </a:p>
        </p:txBody>
      </p:sp>
    </p:spTree>
    <p:extLst>
      <p:ext uri="{BB962C8B-B14F-4D97-AF65-F5344CB8AC3E}">
        <p14:creationId xmlns:p14="http://schemas.microsoft.com/office/powerpoint/2010/main" val="4647526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Shape 113"/>
          <p:cNvSpPr/>
          <p:nvPr/>
        </p:nvSpPr>
        <p:spPr>
          <a:xfrm rot="10800000">
            <a:off x="1652334" y="450099"/>
            <a:ext cx="5534244" cy="3051004"/>
          </a:xfrm>
          <a:prstGeom prst="pie">
            <a:avLst>
              <a:gd name="adj1" fmla="val 0"/>
              <a:gd name="adj2" fmla="val 10811540"/>
            </a:avLst>
          </a:prstGeom>
          <a:solidFill>
            <a:srgbClr val="1000AC"/>
          </a:solidFill>
          <a:ln w="9525" cap="flat" cmpd="sng">
            <a:solidFill>
              <a:srgbClr val="4A7DBA"/>
            </a:solidFill>
            <a:prstDash val="solid"/>
            <a:round/>
            <a:headEnd type="none" w="med" len="med"/>
            <a:tailEnd type="none" w="med" len="med"/>
          </a:ln>
        </p:spPr>
        <p:txBody>
          <a:bodyPr wrap="square" lIns="91425" tIns="45700" rIns="91425" bIns="45700" anchor="b" anchorCtr="1">
            <a:noAutofit/>
          </a:bodyPr>
          <a:lstStyle/>
          <a:p>
            <a:pPr marL="0" marR="0" lvl="0" indent="0" algn="ctr" rtl="0">
              <a:spcBef>
                <a:spcPts val="0"/>
              </a:spcBef>
              <a:buNone/>
            </a:pPr>
            <a:endParaRPr sz="1800">
              <a:solidFill>
                <a:srgbClr val="FFFFFF"/>
              </a:solidFill>
              <a:latin typeface="Calibri"/>
              <a:ea typeface="Calibri"/>
              <a:cs typeface="Calibri"/>
              <a:sym typeface="Calibri"/>
            </a:endParaRPr>
          </a:p>
        </p:txBody>
      </p:sp>
      <p:sp>
        <p:nvSpPr>
          <p:cNvPr id="114" name="Shape 114"/>
          <p:cNvSpPr/>
          <p:nvPr/>
        </p:nvSpPr>
        <p:spPr>
          <a:xfrm rot="-5400000">
            <a:off x="2117272" y="3075215"/>
            <a:ext cx="2721428" cy="780143"/>
          </a:xfrm>
          <a:prstGeom prst="rect">
            <a:avLst/>
          </a:prstGeom>
          <a:solidFill>
            <a:srgbClr val="BFBFBF"/>
          </a:solidFill>
          <a:ln w="38100" cap="flat" cmpd="sng">
            <a:solidFill>
              <a:srgbClr val="1000AC"/>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buSzPct val="25000"/>
              <a:buNone/>
            </a:pPr>
            <a:r>
              <a:rPr lang="en-US" sz="2600">
                <a:solidFill>
                  <a:schemeClr val="dk1"/>
                </a:solidFill>
                <a:latin typeface="Calibri"/>
                <a:ea typeface="Calibri"/>
                <a:cs typeface="Calibri"/>
                <a:sym typeface="Calibri"/>
              </a:rPr>
              <a:t>Library Publishing</a:t>
            </a:r>
          </a:p>
        </p:txBody>
      </p:sp>
      <p:sp>
        <p:nvSpPr>
          <p:cNvPr id="115" name="Shape 115"/>
          <p:cNvSpPr/>
          <p:nvPr/>
        </p:nvSpPr>
        <p:spPr>
          <a:xfrm rot="-5400000">
            <a:off x="1137557" y="3075215"/>
            <a:ext cx="2721428" cy="780143"/>
          </a:xfrm>
          <a:prstGeom prst="rect">
            <a:avLst/>
          </a:prstGeom>
          <a:noFill/>
          <a:ln w="38100" cap="flat" cmpd="sng">
            <a:solidFill>
              <a:srgbClr val="1000AC"/>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buSzPct val="25000"/>
              <a:buNone/>
            </a:pPr>
            <a:r>
              <a:rPr lang="en-US" sz="2600">
                <a:solidFill>
                  <a:schemeClr val="dk1"/>
                </a:solidFill>
                <a:latin typeface="Calibri"/>
                <a:ea typeface="Calibri"/>
                <a:cs typeface="Calibri"/>
                <a:sym typeface="Calibri"/>
              </a:rPr>
              <a:t>Data</a:t>
            </a:r>
          </a:p>
        </p:txBody>
      </p:sp>
      <p:sp>
        <p:nvSpPr>
          <p:cNvPr id="116" name="Shape 116"/>
          <p:cNvSpPr/>
          <p:nvPr/>
        </p:nvSpPr>
        <p:spPr>
          <a:xfrm rot="-5400000">
            <a:off x="5089069" y="3075215"/>
            <a:ext cx="2721428" cy="780143"/>
          </a:xfrm>
          <a:prstGeom prst="rect">
            <a:avLst/>
          </a:prstGeom>
          <a:noFill/>
          <a:ln w="38100" cap="flat" cmpd="sng">
            <a:solidFill>
              <a:srgbClr val="1000AC"/>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buSzPct val="25000"/>
              <a:buNone/>
            </a:pPr>
            <a:r>
              <a:rPr lang="en-US" sz="2600">
                <a:solidFill>
                  <a:schemeClr val="dk1"/>
                </a:solidFill>
                <a:latin typeface="Calibri"/>
                <a:ea typeface="Calibri"/>
                <a:cs typeface="Calibri"/>
                <a:sym typeface="Calibri"/>
              </a:rPr>
              <a:t>Traditional IR Content</a:t>
            </a:r>
          </a:p>
        </p:txBody>
      </p:sp>
      <p:sp>
        <p:nvSpPr>
          <p:cNvPr id="117" name="Shape 117"/>
          <p:cNvSpPr/>
          <p:nvPr/>
        </p:nvSpPr>
        <p:spPr>
          <a:xfrm rot="-5400000">
            <a:off x="3100617" y="3075215"/>
            <a:ext cx="2721428" cy="780143"/>
          </a:xfrm>
          <a:prstGeom prst="rect">
            <a:avLst/>
          </a:prstGeom>
          <a:noFill/>
          <a:ln w="38100" cap="flat" cmpd="sng">
            <a:solidFill>
              <a:srgbClr val="1000AC"/>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buSzPct val="25000"/>
              <a:buNone/>
            </a:pPr>
            <a:r>
              <a:rPr lang="en-US" sz="2600">
                <a:solidFill>
                  <a:schemeClr val="dk1"/>
                </a:solidFill>
                <a:latin typeface="Calibri"/>
                <a:ea typeface="Calibri"/>
                <a:cs typeface="Calibri"/>
                <a:sym typeface="Calibri"/>
              </a:rPr>
              <a:t>ETD</a:t>
            </a:r>
          </a:p>
        </p:txBody>
      </p:sp>
      <p:sp>
        <p:nvSpPr>
          <p:cNvPr id="118" name="Shape 118"/>
          <p:cNvSpPr/>
          <p:nvPr/>
        </p:nvSpPr>
        <p:spPr>
          <a:xfrm rot="-5400000">
            <a:off x="4109355" y="3075215"/>
            <a:ext cx="2721428" cy="780143"/>
          </a:xfrm>
          <a:prstGeom prst="rect">
            <a:avLst/>
          </a:prstGeom>
          <a:solidFill>
            <a:srgbClr val="BFBFBF"/>
          </a:solidFill>
          <a:ln w="38100" cap="flat" cmpd="sng">
            <a:solidFill>
              <a:srgbClr val="1000AC"/>
            </a:solidFill>
            <a:prstDash val="solid"/>
            <a:round/>
            <a:headEnd type="none" w="med" len="med"/>
            <a:tailEnd type="none" w="med" len="med"/>
          </a:ln>
        </p:spPr>
        <p:txBody>
          <a:bodyPr wrap="square" lIns="91425" tIns="45700" rIns="91425" bIns="45700" anchor="ctr" anchorCtr="0">
            <a:noAutofit/>
          </a:bodyPr>
          <a:lstStyle/>
          <a:p>
            <a:pPr lvl="0" algn="ctr">
              <a:buSzPct val="25000"/>
            </a:pPr>
            <a:r>
              <a:rPr lang="en-US" sz="2600" dirty="0" smtClean="0">
                <a:solidFill>
                  <a:schemeClr val="dk1"/>
                </a:solidFill>
                <a:latin typeface="Calibri"/>
                <a:ea typeface="Calibri"/>
                <a:cs typeface="Calibri"/>
                <a:sym typeface="Calibri"/>
              </a:rPr>
              <a:t>Software/</a:t>
            </a:r>
            <a:br>
              <a:rPr lang="en-US" sz="2600" dirty="0" smtClean="0">
                <a:solidFill>
                  <a:schemeClr val="dk1"/>
                </a:solidFill>
                <a:latin typeface="Calibri"/>
                <a:ea typeface="Calibri"/>
                <a:cs typeface="Calibri"/>
                <a:sym typeface="Calibri"/>
              </a:rPr>
            </a:br>
            <a:r>
              <a:rPr lang="en-US" sz="2600" dirty="0" smtClean="0">
                <a:solidFill>
                  <a:schemeClr val="dk1"/>
                </a:solidFill>
                <a:latin typeface="Calibri"/>
                <a:ea typeface="Calibri"/>
                <a:cs typeface="Calibri"/>
                <a:sym typeface="Calibri"/>
              </a:rPr>
              <a:t>New Forms</a:t>
            </a:r>
            <a:endParaRPr lang="en-US" sz="2600" dirty="0">
              <a:solidFill>
                <a:schemeClr val="dk1"/>
              </a:solidFill>
              <a:latin typeface="Calibri"/>
              <a:ea typeface="Calibri"/>
              <a:cs typeface="Calibri"/>
              <a:sym typeface="Calibri"/>
            </a:endParaRPr>
          </a:p>
        </p:txBody>
      </p:sp>
      <p:sp>
        <p:nvSpPr>
          <p:cNvPr id="119" name="Shape 119"/>
          <p:cNvSpPr txBox="1"/>
          <p:nvPr/>
        </p:nvSpPr>
        <p:spPr>
          <a:xfrm>
            <a:off x="2395527" y="892284"/>
            <a:ext cx="4283555" cy="1292662"/>
          </a:xfrm>
          <a:prstGeom prst="rect">
            <a:avLst/>
          </a:prstGeom>
          <a:noFill/>
          <a:ln>
            <a:noFill/>
          </a:ln>
        </p:spPr>
        <p:txBody>
          <a:bodyPr wrap="square" lIns="91425" tIns="45700" rIns="91425" bIns="45700" anchor="t" anchorCtr="0">
            <a:noAutofit/>
          </a:bodyPr>
          <a:lstStyle/>
          <a:p>
            <a:pPr marL="0" marR="0" lvl="0" indent="0" algn="ctr" rtl="0">
              <a:spcBef>
                <a:spcPts val="0"/>
              </a:spcBef>
              <a:buSzPct val="25000"/>
              <a:buNone/>
            </a:pPr>
            <a:r>
              <a:rPr lang="en-US" sz="2600">
                <a:solidFill>
                  <a:srgbClr val="FFFFFF"/>
                </a:solidFill>
                <a:latin typeface="Calibri"/>
                <a:ea typeface="Calibri"/>
                <a:cs typeface="Calibri"/>
                <a:sym typeface="Calibri"/>
              </a:rPr>
              <a:t>Scholarly Repository Services</a:t>
            </a:r>
          </a:p>
        </p:txBody>
      </p:sp>
      <p:sp>
        <p:nvSpPr>
          <p:cNvPr id="120" name="Shape 120"/>
          <p:cNvSpPr/>
          <p:nvPr/>
        </p:nvSpPr>
        <p:spPr>
          <a:xfrm>
            <a:off x="1704200" y="4958805"/>
            <a:ext cx="5546700" cy="1554600"/>
          </a:xfrm>
          <a:prstGeom prst="trapezoid">
            <a:avLst>
              <a:gd name="adj" fmla="val 25000"/>
            </a:avLst>
          </a:prstGeom>
          <a:solidFill>
            <a:srgbClr val="E36C09"/>
          </a:solidFill>
          <a:ln w="9525" cap="flat" cmpd="sng">
            <a:solidFill>
              <a:srgbClr val="4A7DBA"/>
            </a:solidFill>
            <a:prstDash val="solid"/>
            <a:round/>
            <a:headEnd type="none" w="med" len="med"/>
            <a:tailEnd type="none" w="med" len="med"/>
          </a:ln>
          <a:effectLst>
            <a:outerShdw blurRad="39999" dist="23000" dir="5400000" rotWithShape="0">
              <a:srgbClr val="000000">
                <a:alpha val="34900"/>
              </a:srgbClr>
            </a:outerShdw>
          </a:effectLst>
        </p:spPr>
        <p:txBody>
          <a:bodyPr wrap="square" lIns="91425" tIns="45700" rIns="91425" bIns="45700" anchor="t" anchorCtr="0">
            <a:noAutofit/>
          </a:bodyPr>
          <a:lstStyle/>
          <a:p>
            <a:pPr marL="0" marR="0" lvl="0" indent="0" algn="ctr" rtl="0">
              <a:spcBef>
                <a:spcPts val="0"/>
              </a:spcBef>
              <a:buSzPct val="25000"/>
              <a:buNone/>
            </a:pPr>
            <a:r>
              <a:rPr lang="en-US" sz="2600" b="0" i="0" u="none" strike="noStrike" cap="none">
                <a:solidFill>
                  <a:schemeClr val="lt1"/>
                </a:solidFill>
                <a:latin typeface="Calibri"/>
                <a:ea typeface="Calibri"/>
                <a:cs typeface="Calibri"/>
                <a:sym typeface="Calibri"/>
              </a:rPr>
              <a:t>Discovery &amp; Dissemination</a:t>
            </a:r>
          </a:p>
          <a:p>
            <a:pPr marL="0" marR="0" lvl="0" indent="0" algn="ctr" rtl="0">
              <a:spcBef>
                <a:spcPts val="0"/>
              </a:spcBef>
              <a:buNone/>
            </a:pPr>
            <a:endParaRPr sz="2600" b="0" i="0" u="none" strike="noStrike" cap="none">
              <a:solidFill>
                <a:schemeClr val="lt1"/>
              </a:solidFill>
              <a:latin typeface="Calibri"/>
              <a:ea typeface="Calibri"/>
              <a:cs typeface="Calibri"/>
              <a:sym typeface="Calibri"/>
            </a:endParaRPr>
          </a:p>
          <a:p>
            <a:pPr marL="0" marR="0" lvl="0" indent="0" algn="l" rtl="0">
              <a:spcBef>
                <a:spcPts val="0"/>
              </a:spcBef>
              <a:buNone/>
            </a:pPr>
            <a:endParaRPr sz="2600" b="0" i="0" u="none" strike="noStrike" cap="none">
              <a:solidFill>
                <a:schemeClr val="lt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1997-2007</a:t>
            </a:r>
            <a:endParaRPr lang="en-US" dirty="0"/>
          </a:p>
        </p:txBody>
      </p:sp>
      <p:sp>
        <p:nvSpPr>
          <p:cNvPr id="3" name="Text Placeholder 2"/>
          <p:cNvSpPr>
            <a:spLocks noGrp="1"/>
          </p:cNvSpPr>
          <p:nvPr>
            <p:ph type="body" idx="1"/>
          </p:nvPr>
        </p:nvSpPr>
        <p:spPr/>
        <p:txBody>
          <a:bodyPr/>
          <a:lstStyle/>
          <a:p>
            <a:pPr marL="203200" indent="0">
              <a:buNone/>
            </a:pPr>
            <a:r>
              <a:rPr lang="en-US" dirty="0" smtClean="0"/>
              <a:t>A little history</a:t>
            </a:r>
            <a:r>
              <a:rPr lang="mr-IN" dirty="0" smtClean="0"/>
              <a:t>…</a:t>
            </a:r>
            <a:endParaRPr lang="en-US" dirty="0" smtClean="0"/>
          </a:p>
          <a:p>
            <a:r>
              <a:rPr lang="en-US" sz="2400" dirty="0"/>
              <a:t>Flexible Extensible Digital Object Repository </a:t>
            </a:r>
            <a:r>
              <a:rPr lang="en-US" sz="2400" dirty="0" smtClean="0"/>
              <a:t>Architecture </a:t>
            </a:r>
            <a:r>
              <a:rPr lang="en-US" sz="2400" dirty="0" smtClean="0">
                <a:hlinkClick r:id="rId3"/>
              </a:rPr>
              <a:t>born at Cornell</a:t>
            </a:r>
            <a:r>
              <a:rPr lang="en-US" sz="2400" dirty="0" smtClean="0"/>
              <a:t> (1997-98)</a:t>
            </a:r>
            <a:endParaRPr lang="en-US" sz="2400" dirty="0" smtClean="0">
              <a:hlinkClick r:id="rId4"/>
            </a:endParaRPr>
          </a:p>
          <a:p>
            <a:r>
              <a:rPr lang="en-US" sz="2400" dirty="0" smtClean="0"/>
              <a:t>First</a:t>
            </a:r>
            <a:r>
              <a:rPr lang="en-US" sz="2400" dirty="0"/>
              <a:t> </a:t>
            </a:r>
            <a:r>
              <a:rPr lang="en-US" sz="2400" dirty="0" smtClean="0">
                <a:hlinkClick r:id="rId4"/>
              </a:rPr>
              <a:t>Mellon Fedora Project grant</a:t>
            </a:r>
            <a:r>
              <a:rPr lang="en-US" sz="2400" dirty="0"/>
              <a:t> </a:t>
            </a:r>
            <a:r>
              <a:rPr lang="en-US" sz="2400" dirty="0" smtClean="0"/>
              <a:t>to Cornell and UVA; </a:t>
            </a:r>
            <a:br>
              <a:rPr lang="en-US" sz="2400" dirty="0" smtClean="0"/>
            </a:br>
            <a:r>
              <a:rPr lang="en-US" sz="2400" dirty="0" smtClean="0"/>
              <a:t>Fedora “alpha testbed” at UVA (2001)</a:t>
            </a:r>
            <a:endParaRPr lang="en-US" sz="2400" dirty="0"/>
          </a:p>
          <a:p>
            <a:r>
              <a:rPr lang="en-US" sz="2400" dirty="0" smtClean="0"/>
              <a:t>Fedora 1.0 public release, </a:t>
            </a:r>
            <a:r>
              <a:rPr lang="en-US" sz="2400" dirty="0" smtClean="0">
                <a:hlinkClick r:id="rId5"/>
              </a:rPr>
              <a:t>UVA instance</a:t>
            </a:r>
            <a:r>
              <a:rPr lang="en-US" sz="2400" dirty="0" smtClean="0"/>
              <a:t> (2003)</a:t>
            </a:r>
          </a:p>
          <a:p>
            <a:r>
              <a:rPr lang="en-US" sz="2400" dirty="0" smtClean="0"/>
              <a:t>Second Mellon grant (2004)</a:t>
            </a:r>
          </a:p>
          <a:p>
            <a:r>
              <a:rPr lang="en-US" sz="2400" dirty="0" smtClean="0"/>
              <a:t>Fedora 2.0 public release (2005)</a:t>
            </a:r>
          </a:p>
          <a:p>
            <a:r>
              <a:rPr lang="en-US" sz="2400" dirty="0" smtClean="0">
                <a:hlinkClick r:id="rId6"/>
              </a:rPr>
              <a:t>Fedora Commons</a:t>
            </a:r>
            <a:r>
              <a:rPr lang="en-US" sz="2400" dirty="0" smtClean="0"/>
              <a:t> funded by Moore Foundation; </a:t>
            </a:r>
            <a:br>
              <a:rPr lang="en-US" sz="2400" dirty="0" smtClean="0"/>
            </a:br>
            <a:r>
              <a:rPr lang="en-US" sz="2400" dirty="0" smtClean="0">
                <a:hlinkClick r:id="rId7"/>
              </a:rPr>
              <a:t>Blacklight</a:t>
            </a:r>
            <a:r>
              <a:rPr lang="en-US" sz="2400" dirty="0" smtClean="0"/>
              <a:t> at UVA (2007) </a:t>
            </a:r>
          </a:p>
          <a:p>
            <a:endParaRPr lang="en-US" sz="2800" dirty="0" smtClean="0"/>
          </a:p>
          <a:p>
            <a:endParaRPr lang="en-US" sz="2800" dirty="0" smtClean="0"/>
          </a:p>
          <a:p>
            <a:endParaRPr lang="en-US" sz="2800" dirty="0" smtClean="0"/>
          </a:p>
          <a:p>
            <a:endParaRPr lang="en-US" sz="2800" dirty="0" smtClean="0"/>
          </a:p>
          <a:p>
            <a:endParaRPr lang="en-US" sz="2800" dirty="0" smtClean="0"/>
          </a:p>
        </p:txBody>
      </p:sp>
    </p:spTree>
    <p:extLst>
      <p:ext uri="{BB962C8B-B14F-4D97-AF65-F5344CB8AC3E}">
        <p14:creationId xmlns:p14="http://schemas.microsoft.com/office/powerpoint/2010/main" val="5858057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2008</a:t>
            </a:r>
            <a:endParaRPr lang="en-US" dirty="0"/>
          </a:p>
        </p:txBody>
      </p:sp>
      <p:sp>
        <p:nvSpPr>
          <p:cNvPr id="3" name="Text Placeholder 2"/>
          <p:cNvSpPr>
            <a:spLocks noGrp="1"/>
          </p:cNvSpPr>
          <p:nvPr>
            <p:ph type="body" idx="1"/>
          </p:nvPr>
        </p:nvSpPr>
        <p:spPr/>
        <p:txBody>
          <a:bodyPr/>
          <a:lstStyle/>
          <a:p>
            <a:pPr marL="203200" indent="0">
              <a:buNone/>
            </a:pPr>
            <a:r>
              <a:rPr lang="en-US" dirty="0"/>
              <a:t>I</a:t>
            </a:r>
            <a:r>
              <a:rPr lang="en-US" dirty="0" smtClean="0"/>
              <a:t>nstitutional repositories are good, we should have one at UVA.</a:t>
            </a:r>
            <a:endParaRPr lang="en-US" sz="2800" dirty="0" smtClean="0"/>
          </a:p>
          <a:p>
            <a:r>
              <a:rPr lang="en-US" sz="2400" dirty="0"/>
              <a:t>A</a:t>
            </a:r>
            <a:r>
              <a:rPr lang="en-US" sz="2400" dirty="0" smtClean="0"/>
              <a:t>dopt: </a:t>
            </a:r>
            <a:r>
              <a:rPr lang="en-US" sz="2400" dirty="0" err="1" smtClean="0"/>
              <a:t>DSpace|Digital</a:t>
            </a:r>
            <a:r>
              <a:rPr lang="en-US" sz="2400" dirty="0" smtClean="0"/>
              <a:t> </a:t>
            </a:r>
            <a:r>
              <a:rPr lang="en-US" sz="2400" dirty="0" err="1" smtClean="0"/>
              <a:t>Commons|Sakai|Greenstone|Eprints</a:t>
            </a:r>
            <a:r>
              <a:rPr lang="en-US" sz="2400" dirty="0"/>
              <a:t> </a:t>
            </a:r>
            <a:r>
              <a:rPr lang="en-US" sz="2400" dirty="0" smtClean="0"/>
              <a:t>|iTunes </a:t>
            </a:r>
            <a:r>
              <a:rPr lang="en-US" sz="2400" dirty="0" err="1" smtClean="0"/>
              <a:t>U|CDSWare</a:t>
            </a:r>
            <a:endParaRPr lang="en-US" sz="2400" dirty="0"/>
          </a:p>
          <a:p>
            <a:r>
              <a:rPr lang="en-US" sz="2400" dirty="0" smtClean="0"/>
              <a:t>Extend: UVA Library Digital Collections Repository (Fedora)</a:t>
            </a:r>
          </a:p>
          <a:p>
            <a:r>
              <a:rPr lang="en-US" sz="2400" dirty="0" smtClean="0"/>
              <a:t>Build: locally-developed, custom application </a:t>
            </a:r>
            <a:br>
              <a:rPr lang="en-US" sz="2400" dirty="0" smtClean="0"/>
            </a:br>
            <a:endParaRPr lang="en-US" sz="2400" dirty="0" smtClean="0"/>
          </a:p>
          <a:p>
            <a:pPr marL="203200" indent="0">
              <a:buNone/>
            </a:pPr>
            <a:r>
              <a:rPr lang="en-US" sz="2800" dirty="0" smtClean="0"/>
              <a:t>Meanwhile</a:t>
            </a:r>
            <a:r>
              <a:rPr lang="en-US" sz="2800" dirty="0"/>
              <a:t>, in the Open Source Community</a:t>
            </a:r>
            <a:r>
              <a:rPr lang="mr-IN" sz="2800" dirty="0" smtClean="0"/>
              <a:t>…</a:t>
            </a:r>
            <a:endParaRPr lang="en-US" sz="2800" dirty="0" smtClean="0"/>
          </a:p>
          <a:p>
            <a:r>
              <a:rPr lang="en-US" sz="2400" dirty="0" smtClean="0">
                <a:hlinkClick r:id="rId3"/>
              </a:rPr>
              <a:t>Project Hydra formed</a:t>
            </a:r>
          </a:p>
          <a:p>
            <a:r>
              <a:rPr lang="en-US" sz="2400" dirty="0" smtClean="0">
                <a:hlinkClick r:id="rId3"/>
              </a:rPr>
              <a:t>Fedora </a:t>
            </a:r>
            <a:r>
              <a:rPr lang="en-US" sz="2400" dirty="0">
                <a:hlinkClick r:id="rId3"/>
              </a:rPr>
              <a:t>turns 10</a:t>
            </a:r>
            <a:r>
              <a:rPr lang="en-US" sz="2400" dirty="0"/>
              <a:t> (Fedora 3.0)</a:t>
            </a:r>
          </a:p>
          <a:p>
            <a:pPr lvl="1"/>
            <a:endParaRPr lang="en-US" dirty="0" smtClean="0"/>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15081" y="3983020"/>
            <a:ext cx="342900" cy="342900"/>
          </a:xfrm>
          <a:prstGeom prst="rect">
            <a:avLst/>
          </a:prstGeom>
        </p:spPr>
      </p:pic>
    </p:spTree>
    <p:extLst>
      <p:ext uri="{BB962C8B-B14F-4D97-AF65-F5344CB8AC3E}">
        <p14:creationId xmlns:p14="http://schemas.microsoft.com/office/powerpoint/2010/main" val="12768785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2009</a:t>
            </a:r>
            <a:endParaRPr lang="en-US" dirty="0"/>
          </a:p>
        </p:txBody>
      </p:sp>
      <p:sp>
        <p:nvSpPr>
          <p:cNvPr id="3" name="Text Placeholder 2"/>
          <p:cNvSpPr>
            <a:spLocks noGrp="1"/>
          </p:cNvSpPr>
          <p:nvPr>
            <p:ph type="body" idx="1"/>
          </p:nvPr>
        </p:nvSpPr>
        <p:spPr/>
        <p:txBody>
          <a:bodyPr/>
          <a:lstStyle/>
          <a:p>
            <a:pPr marL="203200" indent="0">
              <a:buNone/>
            </a:pPr>
            <a:r>
              <a:rPr lang="en-US" dirty="0" smtClean="0"/>
              <a:t>Open Access is good, we should have some at UVA.</a:t>
            </a:r>
          </a:p>
          <a:p>
            <a:r>
              <a:rPr lang="en-US" dirty="0" smtClean="0">
                <a:hlinkClick r:id="rId3"/>
              </a:rPr>
              <a:t>MIT</a:t>
            </a:r>
            <a:r>
              <a:rPr lang="en-US" dirty="0" smtClean="0"/>
              <a:t> Open Access Policy passes</a:t>
            </a:r>
          </a:p>
          <a:p>
            <a:r>
              <a:rPr lang="en-US" dirty="0" smtClean="0"/>
              <a:t>UVA Faculty Senate discusses OA </a:t>
            </a:r>
          </a:p>
          <a:p>
            <a:endParaRPr lang="en-US" dirty="0"/>
          </a:p>
          <a:p>
            <a:pPr marL="203200" indent="0">
              <a:buNone/>
            </a:pPr>
            <a:r>
              <a:rPr lang="en-US" sz="2800" dirty="0" smtClean="0"/>
              <a:t>Meanwhile, in the Open Source Community</a:t>
            </a:r>
            <a:r>
              <a:rPr lang="mr-IN" sz="2800" dirty="0" smtClean="0"/>
              <a:t>…</a:t>
            </a:r>
            <a:endParaRPr lang="en-US" sz="2800" dirty="0" smtClean="0"/>
          </a:p>
          <a:p>
            <a:r>
              <a:rPr lang="en-US" sz="2800" dirty="0" smtClean="0"/>
              <a:t>Fedora Commons + </a:t>
            </a:r>
            <a:r>
              <a:rPr lang="en-US" sz="2800" dirty="0" err="1" smtClean="0"/>
              <a:t>DSpace</a:t>
            </a:r>
            <a:r>
              <a:rPr lang="en-US" sz="2800" dirty="0" smtClean="0"/>
              <a:t> Foundation = </a:t>
            </a:r>
            <a:r>
              <a:rPr lang="en-US" sz="2800" dirty="0" err="1" smtClean="0"/>
              <a:t>DuraSpace</a:t>
            </a:r>
            <a:endParaRPr lang="en-US" sz="2800" dirty="0" smtClean="0"/>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29418" y="3397233"/>
            <a:ext cx="342900" cy="342900"/>
          </a:xfrm>
          <a:prstGeom prst="rect">
            <a:avLst/>
          </a:prstGeom>
        </p:spPr>
      </p:pic>
    </p:spTree>
    <p:extLst>
      <p:ext uri="{BB962C8B-B14F-4D97-AF65-F5344CB8AC3E}">
        <p14:creationId xmlns:p14="http://schemas.microsoft.com/office/powerpoint/2010/main" val="16194384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2010</a:t>
            </a:r>
            <a:endParaRPr lang="en-US" dirty="0"/>
          </a:p>
        </p:txBody>
      </p:sp>
      <p:sp>
        <p:nvSpPr>
          <p:cNvPr id="3" name="Text Placeholder 2"/>
          <p:cNvSpPr>
            <a:spLocks noGrp="1"/>
          </p:cNvSpPr>
          <p:nvPr>
            <p:ph type="body" idx="1"/>
          </p:nvPr>
        </p:nvSpPr>
        <p:spPr/>
        <p:txBody>
          <a:bodyPr/>
          <a:lstStyle/>
          <a:p>
            <a:pPr marL="203200" indent="0">
              <a:buNone/>
            </a:pPr>
            <a:r>
              <a:rPr lang="en-US" dirty="0" smtClean="0"/>
              <a:t>UVA Open Access “</a:t>
            </a:r>
            <a:r>
              <a:rPr lang="en-US" dirty="0" smtClean="0">
                <a:hlinkClick r:id="rId3"/>
              </a:rPr>
              <a:t>Resolution</a:t>
            </a:r>
            <a:r>
              <a:rPr lang="en-US" dirty="0" smtClean="0"/>
              <a:t>” rationale for “Libra” Institutional Repository</a:t>
            </a:r>
          </a:p>
          <a:p>
            <a:r>
              <a:rPr lang="en-US" dirty="0" smtClean="0"/>
              <a:t>We (and </a:t>
            </a:r>
            <a:r>
              <a:rPr lang="en-US" dirty="0" err="1" smtClean="0"/>
              <a:t>MediaShelf</a:t>
            </a:r>
            <a:r>
              <a:rPr lang="en-US" dirty="0" smtClean="0"/>
              <a:t>) built Libra as Hydra head on our existing Fedora structure </a:t>
            </a:r>
          </a:p>
          <a:p>
            <a:endParaRPr lang="en-US" dirty="0"/>
          </a:p>
          <a:p>
            <a:pPr marL="203200" indent="0">
              <a:buNone/>
            </a:pPr>
            <a:r>
              <a:rPr lang="en-US" sz="2800" dirty="0" smtClean="0"/>
              <a:t>Meanwhile, in the community</a:t>
            </a:r>
            <a:r>
              <a:rPr lang="mr-IN" sz="2800" dirty="0" smtClean="0"/>
              <a:t>…</a:t>
            </a:r>
            <a:endParaRPr lang="en-US" sz="2800" dirty="0" smtClean="0"/>
          </a:p>
          <a:p>
            <a:r>
              <a:rPr lang="en-US" sz="2800" dirty="0" smtClean="0"/>
              <a:t>“build your own Hydra head” was a thing</a:t>
            </a:r>
          </a:p>
          <a:p>
            <a:r>
              <a:rPr lang="en-US" sz="2800" dirty="0" smtClean="0"/>
              <a:t>Hydrangea came and went</a:t>
            </a: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15143" y="3297220"/>
            <a:ext cx="342900" cy="342900"/>
          </a:xfrm>
          <a:prstGeom prst="rect">
            <a:avLst/>
          </a:prstGeom>
        </p:spPr>
      </p:pic>
    </p:spTree>
    <p:extLst>
      <p:ext uri="{BB962C8B-B14F-4D97-AF65-F5344CB8AC3E}">
        <p14:creationId xmlns:p14="http://schemas.microsoft.com/office/powerpoint/2010/main" val="15171675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2011</a:t>
            </a:r>
            <a:endParaRPr lang="en-US" dirty="0"/>
          </a:p>
        </p:txBody>
      </p:sp>
      <p:sp>
        <p:nvSpPr>
          <p:cNvPr id="3" name="Text Placeholder 2"/>
          <p:cNvSpPr>
            <a:spLocks noGrp="1"/>
          </p:cNvSpPr>
          <p:nvPr>
            <p:ph type="body" idx="1"/>
          </p:nvPr>
        </p:nvSpPr>
        <p:spPr/>
        <p:txBody>
          <a:bodyPr/>
          <a:lstStyle/>
          <a:p>
            <a:pPr marL="203200" indent="0">
              <a:buNone/>
            </a:pPr>
            <a:r>
              <a:rPr lang="en-US" dirty="0" smtClean="0"/>
              <a:t>Libra begins taking deposits of</a:t>
            </a:r>
          </a:p>
          <a:p>
            <a:r>
              <a:rPr lang="en-US" dirty="0" smtClean="0"/>
              <a:t>Open scholarship</a:t>
            </a:r>
          </a:p>
          <a:p>
            <a:r>
              <a:rPr lang="en-US" dirty="0" smtClean="0"/>
              <a:t>“small data”</a:t>
            </a:r>
          </a:p>
          <a:p>
            <a:r>
              <a:rPr lang="en-US" dirty="0" smtClean="0"/>
              <a:t>Student scholarship (ETDs) </a:t>
            </a:r>
          </a:p>
          <a:p>
            <a:endParaRPr lang="en-US" dirty="0"/>
          </a:p>
          <a:p>
            <a:pPr marL="203200" indent="0">
              <a:buNone/>
            </a:pPr>
            <a:r>
              <a:rPr lang="en-US" sz="2800" dirty="0" smtClean="0"/>
              <a:t>Meanwhile, in the community</a:t>
            </a:r>
            <a:r>
              <a:rPr lang="mr-IN" sz="2800" dirty="0" smtClean="0"/>
              <a:t>…</a:t>
            </a:r>
            <a:endParaRPr lang="en-US" sz="2800" dirty="0" smtClean="0"/>
          </a:p>
          <a:p>
            <a:r>
              <a:rPr lang="en-US" sz="2800" dirty="0" smtClean="0"/>
              <a:t>ETDs were “low-hanging fruit” for open access</a:t>
            </a:r>
          </a:p>
        </p:txBody>
      </p:sp>
      <p:graphicFrame>
        <p:nvGraphicFramePr>
          <p:cNvPr id="4" name="Chart 3"/>
          <p:cNvGraphicFramePr>
            <a:graphicFrameLocks/>
          </p:cNvGraphicFramePr>
          <p:nvPr>
            <p:extLst>
              <p:ext uri="{D42A27DB-BD31-4B8C-83A1-F6EECF244321}">
                <p14:modId xmlns:p14="http://schemas.microsoft.com/office/powerpoint/2010/main" val="407233356"/>
              </p:ext>
            </p:extLst>
          </p:nvPr>
        </p:nvGraphicFramePr>
        <p:xfrm>
          <a:off x="7577040" y="3836998"/>
          <a:ext cx="4572000" cy="2743200"/>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19844" y="3469463"/>
            <a:ext cx="342900" cy="34290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76944" y="3424111"/>
            <a:ext cx="342900" cy="3429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34044" y="3469463"/>
            <a:ext cx="342900" cy="342900"/>
          </a:xfrm>
          <a:prstGeom prst="rect">
            <a:avLst/>
          </a:prstGeom>
        </p:spPr>
      </p:pic>
    </p:spTree>
    <p:extLst>
      <p:ext uri="{BB962C8B-B14F-4D97-AF65-F5344CB8AC3E}">
        <p14:creationId xmlns:p14="http://schemas.microsoft.com/office/powerpoint/2010/main" val="5338012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2012-2014</a:t>
            </a:r>
            <a:endParaRPr lang="en-US" dirty="0"/>
          </a:p>
        </p:txBody>
      </p:sp>
      <p:sp>
        <p:nvSpPr>
          <p:cNvPr id="3" name="Text Placeholder 2"/>
          <p:cNvSpPr>
            <a:spLocks noGrp="1"/>
          </p:cNvSpPr>
          <p:nvPr>
            <p:ph type="body" idx="1"/>
          </p:nvPr>
        </p:nvSpPr>
        <p:spPr/>
        <p:txBody>
          <a:bodyPr/>
          <a:lstStyle/>
          <a:p>
            <a:pPr marL="203200" indent="0">
              <a:buNone/>
            </a:pPr>
            <a:r>
              <a:rPr lang="en-US" dirty="0" smtClean="0"/>
              <a:t>Libra now boasts</a:t>
            </a:r>
          </a:p>
          <a:p>
            <a:r>
              <a:rPr lang="en-US" sz="2800" dirty="0" smtClean="0"/>
              <a:t>Graduate theses and dissertations (ETDs) as a degree-granting requirement</a:t>
            </a:r>
          </a:p>
          <a:p>
            <a:r>
              <a:rPr lang="en-US" sz="2800" dirty="0" smtClean="0"/>
              <a:t>Not much faculty scholarship or open data</a:t>
            </a:r>
          </a:p>
          <a:p>
            <a:r>
              <a:rPr lang="en-US" sz="2800" dirty="0" smtClean="0"/>
              <a:t>A quickly aging codebase (and legacy Fedora)</a:t>
            </a:r>
            <a:endParaRPr lang="en-US" dirty="0" smtClean="0"/>
          </a:p>
          <a:p>
            <a:pPr marL="203200" indent="0">
              <a:buNone/>
            </a:pPr>
            <a:endParaRPr lang="en-US" sz="2400" dirty="0" smtClean="0"/>
          </a:p>
          <a:p>
            <a:pPr marL="203200" indent="0">
              <a:buNone/>
            </a:pPr>
            <a:r>
              <a:rPr lang="en-US" sz="2400" dirty="0" smtClean="0"/>
              <a:t>Meanwhile, in the community</a:t>
            </a:r>
            <a:r>
              <a:rPr lang="mr-IN" sz="2400" dirty="0" smtClean="0"/>
              <a:t>…</a:t>
            </a:r>
            <a:endParaRPr lang="en-US" sz="2400" dirty="0" smtClean="0"/>
          </a:p>
          <a:p>
            <a:r>
              <a:rPr lang="en-US" sz="2400" dirty="0" smtClean="0"/>
              <a:t>Fedora 4.0 public release</a:t>
            </a:r>
          </a:p>
          <a:p>
            <a:r>
              <a:rPr lang="en-US" sz="2400" dirty="0" smtClean="0"/>
              <a:t>“</a:t>
            </a:r>
            <a:r>
              <a:rPr lang="en-US" sz="2400" dirty="0" err="1" smtClean="0"/>
              <a:t>Hydramata</a:t>
            </a:r>
            <a:r>
              <a:rPr lang="en-US" sz="2400" dirty="0" smtClean="0"/>
              <a:t>” came and went</a:t>
            </a:r>
          </a:p>
        </p:txBody>
      </p:sp>
      <p:graphicFrame>
        <p:nvGraphicFramePr>
          <p:cNvPr id="4" name="Chart 3"/>
          <p:cNvGraphicFramePr>
            <a:graphicFrameLocks/>
          </p:cNvGraphicFramePr>
          <p:nvPr>
            <p:extLst>
              <p:ext uri="{D42A27DB-BD31-4B8C-83A1-F6EECF244321}">
                <p14:modId xmlns:p14="http://schemas.microsoft.com/office/powerpoint/2010/main" val="1461492505"/>
              </p:ext>
            </p:extLst>
          </p:nvPr>
        </p:nvGraphicFramePr>
        <p:xfrm>
          <a:off x="6130212" y="4148253"/>
          <a:ext cx="4572000" cy="2743200"/>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91419" y="3685496"/>
            <a:ext cx="342900" cy="342900"/>
          </a:xfrm>
          <a:prstGeom prst="rect">
            <a:avLst/>
          </a:prstGeom>
        </p:spPr>
      </p:pic>
      <p:pic>
        <p:nvPicPr>
          <p:cNvPr id="14" name="Picture 1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549690" y="3661967"/>
            <a:ext cx="426358" cy="426358"/>
          </a:xfrm>
          <a:prstGeom prst="rect">
            <a:avLst/>
          </a:prstGeom>
        </p:spPr>
      </p:pic>
    </p:spTree>
    <p:extLst>
      <p:ext uri="{BB962C8B-B14F-4D97-AF65-F5344CB8AC3E}">
        <p14:creationId xmlns:p14="http://schemas.microsoft.com/office/powerpoint/2010/main" val="9678021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2015</a:t>
            </a:r>
            <a:endParaRPr lang="en-US" dirty="0"/>
          </a:p>
        </p:txBody>
      </p:sp>
      <p:sp>
        <p:nvSpPr>
          <p:cNvPr id="3" name="Text Placeholder 2"/>
          <p:cNvSpPr>
            <a:spLocks noGrp="1"/>
          </p:cNvSpPr>
          <p:nvPr>
            <p:ph type="body" idx="1"/>
          </p:nvPr>
        </p:nvSpPr>
        <p:spPr/>
        <p:txBody>
          <a:bodyPr/>
          <a:lstStyle/>
          <a:p>
            <a:pPr marL="203200" indent="0">
              <a:buNone/>
            </a:pPr>
            <a:r>
              <a:rPr lang="en-US" dirty="0" smtClean="0"/>
              <a:t>Repositories are getting better, UVA has now outgrown the single container model.</a:t>
            </a:r>
          </a:p>
          <a:p>
            <a:r>
              <a:rPr lang="en-US" sz="2800" dirty="0" smtClean="0"/>
              <a:t>ETDs need a more stable UX</a:t>
            </a:r>
          </a:p>
          <a:p>
            <a:r>
              <a:rPr lang="en-US" sz="2800" dirty="0" smtClean="0"/>
              <a:t>Data and Open need to attract self-deposit content </a:t>
            </a:r>
            <a:endParaRPr lang="en-US" sz="2800" dirty="0"/>
          </a:p>
          <a:p>
            <a:pPr marL="203200" indent="0">
              <a:buNone/>
            </a:pPr>
            <a:r>
              <a:rPr lang="en-US" sz="2800" dirty="0" smtClean="0"/>
              <a:t/>
            </a:r>
            <a:br>
              <a:rPr lang="en-US" sz="2800" dirty="0" smtClean="0"/>
            </a:br>
            <a:r>
              <a:rPr lang="en-US" sz="2800" dirty="0" smtClean="0"/>
              <a:t>Meanwhile, in the community</a:t>
            </a:r>
            <a:r>
              <a:rPr lang="mr-IN" sz="2800" dirty="0" smtClean="0"/>
              <a:t>…</a:t>
            </a:r>
            <a:endParaRPr lang="en-US" sz="2800" dirty="0" smtClean="0"/>
          </a:p>
          <a:p>
            <a:r>
              <a:rPr lang="en-US" sz="2800" dirty="0" err="1" smtClean="0"/>
              <a:t>Scholarsphere</a:t>
            </a:r>
            <a:r>
              <a:rPr lang="en-US" sz="2800" dirty="0" smtClean="0"/>
              <a:t> and </a:t>
            </a:r>
            <a:r>
              <a:rPr lang="en-US" sz="2800" dirty="0" err="1" smtClean="0"/>
              <a:t>NDCurate</a:t>
            </a:r>
            <a:r>
              <a:rPr lang="en-US" sz="2800" dirty="0" smtClean="0"/>
              <a:t> gain momentum</a:t>
            </a:r>
          </a:p>
          <a:p>
            <a:r>
              <a:rPr lang="en-US" sz="2800" dirty="0" smtClean="0"/>
              <a:t>Fedora 4 adoption grows</a:t>
            </a:r>
          </a:p>
        </p:txBody>
      </p:sp>
      <p:graphicFrame>
        <p:nvGraphicFramePr>
          <p:cNvPr id="4" name="Chart 3"/>
          <p:cNvGraphicFramePr>
            <a:graphicFrameLocks/>
          </p:cNvGraphicFramePr>
          <p:nvPr>
            <p:extLst>
              <p:ext uri="{D42A27DB-BD31-4B8C-83A1-F6EECF244321}">
                <p14:modId xmlns:p14="http://schemas.microsoft.com/office/powerpoint/2010/main" val="105586454"/>
              </p:ext>
            </p:extLst>
          </p:nvPr>
        </p:nvGraphicFramePr>
        <p:xfrm>
          <a:off x="5607697" y="4148253"/>
          <a:ext cx="4572000" cy="2743200"/>
        </p:xfrm>
        <a:graphic>
          <a:graphicData uri="http://schemas.openxmlformats.org/drawingml/2006/chart">
            <c:chart xmlns:c="http://schemas.openxmlformats.org/drawingml/2006/chart" xmlns:r="http://schemas.openxmlformats.org/officeDocument/2006/relationships" r:id="rId3"/>
          </a:graphicData>
        </a:graphic>
      </p:graphicFrame>
      <p:grpSp>
        <p:nvGrpSpPr>
          <p:cNvPr id="7" name="Group 6"/>
          <p:cNvGrpSpPr/>
          <p:nvPr/>
        </p:nvGrpSpPr>
        <p:grpSpPr>
          <a:xfrm>
            <a:off x="8343900" y="3230169"/>
            <a:ext cx="342900" cy="448468"/>
            <a:chOff x="862006" y="3643315"/>
            <a:chExt cx="342900" cy="448468"/>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2006" y="3691731"/>
              <a:ext cx="342900" cy="342900"/>
            </a:xfrm>
            <a:prstGeom prst="rect">
              <a:avLst/>
            </a:prstGeom>
          </p:spPr>
        </p:pic>
        <p:sp>
          <p:nvSpPr>
            <p:cNvPr id="6" name="Rectangle 5"/>
            <p:cNvSpPr/>
            <p:nvPr/>
          </p:nvSpPr>
          <p:spPr>
            <a:xfrm>
              <a:off x="1042988" y="3643315"/>
              <a:ext cx="161918" cy="4484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9069608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2016</a:t>
            </a:r>
            <a:endParaRPr lang="en-US" dirty="0"/>
          </a:p>
        </p:txBody>
      </p:sp>
      <p:sp>
        <p:nvSpPr>
          <p:cNvPr id="3" name="Text Placeholder 2"/>
          <p:cNvSpPr>
            <a:spLocks noGrp="1"/>
          </p:cNvSpPr>
          <p:nvPr>
            <p:ph type="body" idx="1"/>
          </p:nvPr>
        </p:nvSpPr>
        <p:spPr/>
        <p:txBody>
          <a:bodyPr/>
          <a:lstStyle/>
          <a:p>
            <a:pPr marL="203200" indent="0">
              <a:buNone/>
            </a:pPr>
            <a:r>
              <a:rPr lang="en-US" dirty="0" smtClean="0"/>
              <a:t>Libra repository goes modular</a:t>
            </a:r>
          </a:p>
          <a:p>
            <a:r>
              <a:rPr lang="en-US" sz="2800" dirty="0" err="1" smtClean="0"/>
              <a:t>LibraETD</a:t>
            </a:r>
            <a:r>
              <a:rPr lang="en-US" sz="2800" dirty="0" smtClean="0"/>
              <a:t> launches (</a:t>
            </a:r>
            <a:r>
              <a:rPr lang="en-US" sz="2800" dirty="0" err="1" smtClean="0"/>
              <a:t>Sufia</a:t>
            </a:r>
            <a:r>
              <a:rPr lang="en-US" sz="2800" dirty="0" smtClean="0"/>
              <a:t>)</a:t>
            </a:r>
          </a:p>
          <a:p>
            <a:r>
              <a:rPr lang="en-US" sz="2800" dirty="0" err="1" smtClean="0"/>
              <a:t>LibraData</a:t>
            </a:r>
            <a:r>
              <a:rPr lang="en-US" sz="2800" dirty="0" smtClean="0"/>
              <a:t> launches (</a:t>
            </a:r>
            <a:r>
              <a:rPr lang="en-US" sz="2800" dirty="0" err="1" smtClean="0"/>
              <a:t>Dataverse</a:t>
            </a:r>
            <a:r>
              <a:rPr lang="en-US" sz="2800" dirty="0" smtClean="0"/>
              <a:t>)</a:t>
            </a:r>
          </a:p>
          <a:p>
            <a:r>
              <a:rPr lang="en-US" sz="2800" dirty="0" smtClean="0"/>
              <a:t>Discovery via single </a:t>
            </a:r>
            <a:r>
              <a:rPr lang="en-US" sz="2800" dirty="0" err="1" smtClean="0"/>
              <a:t>Blacklight</a:t>
            </a:r>
            <a:r>
              <a:rPr lang="en-US" sz="2800" dirty="0" smtClean="0"/>
              <a:t> instance (Virgo)</a:t>
            </a:r>
          </a:p>
          <a:p>
            <a:pPr marL="203200" indent="0">
              <a:buNone/>
            </a:pPr>
            <a:r>
              <a:rPr lang="en-US" sz="2400" dirty="0" smtClean="0"/>
              <a:t>Meanwhile</a:t>
            </a:r>
            <a:r>
              <a:rPr lang="en-US" sz="2400" dirty="0"/>
              <a:t>, in the community</a:t>
            </a:r>
            <a:r>
              <a:rPr lang="mr-IN" sz="2400" dirty="0"/>
              <a:t>…</a:t>
            </a:r>
            <a:endParaRPr lang="en-US" sz="2400" dirty="0"/>
          </a:p>
          <a:p>
            <a:r>
              <a:rPr lang="en-US" sz="2400" dirty="0" smtClean="0"/>
              <a:t>PSU’s </a:t>
            </a:r>
            <a:r>
              <a:rPr lang="en-US" sz="2400" dirty="0" err="1" smtClean="0"/>
              <a:t>Scholarsphere</a:t>
            </a:r>
            <a:r>
              <a:rPr lang="en-US" sz="2400" dirty="0"/>
              <a:t> </a:t>
            </a:r>
            <a:r>
              <a:rPr lang="en-US" sz="2400" dirty="0" smtClean="0"/>
              <a:t>-&gt; </a:t>
            </a:r>
            <a:r>
              <a:rPr lang="en-US" sz="2400" dirty="0" err="1" smtClean="0"/>
              <a:t>Sufia</a:t>
            </a:r>
            <a:r>
              <a:rPr lang="en-US" sz="2400" dirty="0" smtClean="0"/>
              <a:t>, </a:t>
            </a:r>
            <a:r>
              <a:rPr lang="en-US" sz="2400" dirty="0" err="1" smtClean="0"/>
              <a:t>NDCurate</a:t>
            </a:r>
            <a:r>
              <a:rPr lang="en-US" sz="2400" dirty="0" smtClean="0"/>
              <a:t> -&gt; </a:t>
            </a:r>
            <a:r>
              <a:rPr lang="en-US" sz="2400" dirty="0" err="1" smtClean="0"/>
              <a:t>CurationConcerns</a:t>
            </a:r>
            <a:endParaRPr lang="en-US" sz="2400" dirty="0" smtClean="0"/>
          </a:p>
          <a:p>
            <a:r>
              <a:rPr lang="en-US" sz="2400" dirty="0" smtClean="0"/>
              <a:t>Michigan’s Deep Blue Data launches on </a:t>
            </a:r>
            <a:r>
              <a:rPr lang="en-US" sz="2400" dirty="0" err="1" smtClean="0"/>
              <a:t>Sufia</a:t>
            </a:r>
            <a:endParaRPr lang="en-US" sz="2400" dirty="0" smtClean="0"/>
          </a:p>
          <a:p>
            <a:r>
              <a:rPr lang="en-US" sz="2400" dirty="0" smtClean="0"/>
              <a:t>SSRN acquired by Elsevier</a:t>
            </a:r>
          </a:p>
          <a:p>
            <a:r>
              <a:rPr lang="en-US" sz="2400" dirty="0" smtClean="0"/>
              <a:t>Mellon funds Hydra-in-a-Box, open monographs</a:t>
            </a:r>
            <a:endParaRPr lang="en-US" dirty="0" smtClean="0"/>
          </a:p>
          <a:p>
            <a:endParaRPr lang="en-US" dirty="0" smtClean="0"/>
          </a:p>
          <a:p>
            <a:endParaRPr lang="en-US" dirty="0"/>
          </a:p>
        </p:txBody>
      </p:sp>
      <p:graphicFrame>
        <p:nvGraphicFramePr>
          <p:cNvPr id="4" name="Chart 3"/>
          <p:cNvGraphicFramePr>
            <a:graphicFrameLocks/>
          </p:cNvGraphicFramePr>
          <p:nvPr>
            <p:extLst>
              <p:ext uri="{D42A27DB-BD31-4B8C-83A1-F6EECF244321}">
                <p14:modId xmlns:p14="http://schemas.microsoft.com/office/powerpoint/2010/main" val="976767125"/>
              </p:ext>
            </p:extLst>
          </p:nvPr>
        </p:nvGraphicFramePr>
        <p:xfrm>
          <a:off x="5122506" y="4148253"/>
          <a:ext cx="4572000" cy="2743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191938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2834</TotalTime>
  <Words>1003</Words>
  <Application>Microsoft Macintosh PowerPoint</Application>
  <PresentationFormat>On-screen Show (4:3)</PresentationFormat>
  <Paragraphs>177</Paragraphs>
  <Slides>14</Slides>
  <Notes>13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14</vt:i4>
      </vt:variant>
    </vt:vector>
  </HeadingPairs>
  <TitlesOfParts>
    <vt:vector size="20" baseType="lpstr">
      <vt:lpstr>Arial</vt:lpstr>
      <vt:lpstr>Calibri</vt:lpstr>
      <vt:lpstr>Oswald</vt:lpstr>
      <vt:lpstr>Times New Roman</vt:lpstr>
      <vt:lpstr>Office Theme</vt:lpstr>
      <vt:lpstr>1_Office Theme</vt:lpstr>
      <vt:lpstr>PowerPoint Presentation</vt:lpstr>
      <vt:lpstr>1997-2007</vt:lpstr>
      <vt:lpstr>2008</vt:lpstr>
      <vt:lpstr>2009</vt:lpstr>
      <vt:lpstr>2010</vt:lpstr>
      <vt:lpstr>2011</vt:lpstr>
      <vt:lpstr>2012-2014</vt:lpstr>
      <vt:lpstr>2015</vt:lpstr>
      <vt:lpstr>2016</vt:lpstr>
      <vt:lpstr>2017</vt:lpstr>
      <vt:lpstr>2018</vt:lpstr>
      <vt:lpstr>Culture Shifts</vt:lpstr>
      <vt:lpstr>Resources</vt:lpstr>
      <vt:lpstr>PowerPoint Presentation</vt:lpstr>
    </vt:vector>
  </TitlesOfParts>
  <LinksUpToDate>false</LinksUpToDate>
  <SharedDoc>false</SharedDoc>
  <HyperlinksChanged>false</HyperlinksChanged>
  <AppVersion>15.0041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Ramsey, Ellen C. (ecr2c)</cp:lastModifiedBy>
  <cp:revision>78</cp:revision>
  <cp:lastPrinted>2017-12-11T16:21:39Z</cp:lastPrinted>
  <dcterms:modified xsi:type="dcterms:W3CDTF">2018-01-03T20:00:47Z</dcterms:modified>
</cp:coreProperties>
</file>