
<file path=[Content_Types].xml><?xml version="1.0" encoding="utf-8"?>
<Types xmlns="http://schemas.openxmlformats.org/package/2006/content-types">
  <Default Extension="xml" ContentType="application/xml"/>
  <Default Extension="jpeg" ContentType="image/jpeg"/>
  <Default Extension="tif" ContentType="image/tiff"/>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11"/>
  </p:notesMasterIdLst>
  <p:sldIdLst>
    <p:sldId id="256" r:id="rId3"/>
    <p:sldId id="262" r:id="rId4"/>
    <p:sldId id="275" r:id="rId5"/>
    <p:sldId id="273" r:id="rId6"/>
    <p:sldId id="263" r:id="rId7"/>
    <p:sldId id="274" r:id="rId8"/>
    <p:sldId id="272" r:id="rId9"/>
    <p:sldId id="27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3" autoAdjust="0"/>
    <p:restoredTop sz="80038" autoAdjust="0"/>
  </p:normalViewPr>
  <p:slideViewPr>
    <p:cSldViewPr snapToGrid="0" snapToObjects="1">
      <p:cViewPr>
        <p:scale>
          <a:sx n="85" d="100"/>
          <a:sy n="85" d="100"/>
        </p:scale>
        <p:origin x="149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02C18-1C35-B744-804C-83B8B9D674F2}" type="datetimeFigureOut">
              <a:rPr lang="en-US" smtClean="0"/>
              <a:t>9/7/17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847C94-FEF9-3B4E-BD18-215B1328BB77}" type="slidenum">
              <a:rPr lang="en-US" smtClean="0"/>
              <a:t>‹#›</a:t>
            </a:fld>
            <a:endParaRPr lang="en-US"/>
          </a:p>
        </p:txBody>
      </p:sp>
    </p:spTree>
    <p:extLst>
      <p:ext uri="{BB962C8B-B14F-4D97-AF65-F5344CB8AC3E}">
        <p14:creationId xmlns:p14="http://schemas.microsoft.com/office/powerpoint/2010/main" val="2223578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library.virginia.edu/libra/orcid-at-uva/"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latin typeface="TradeGothic Bold"/>
                <a:cs typeface="TradeGothic Bold"/>
              </a:rPr>
              <a:t>the newest part of UVA’s Libra Scholarly Repository service opens up a world of options for propagating and stewarding your scholarship</a:t>
            </a:r>
          </a:p>
          <a:p>
            <a:pPr algn="l"/>
            <a:endParaRPr lang="en-US" sz="1200" dirty="0">
              <a:latin typeface="Times New Roman"/>
              <a:cs typeface="Times New Roman"/>
            </a:endParaRPr>
          </a:p>
        </p:txBody>
      </p:sp>
      <p:sp>
        <p:nvSpPr>
          <p:cNvPr id="4" name="Slide Number Placeholder 3"/>
          <p:cNvSpPr>
            <a:spLocks noGrp="1"/>
          </p:cNvSpPr>
          <p:nvPr>
            <p:ph type="sldNum" sz="quarter" idx="10"/>
          </p:nvPr>
        </p:nvSpPr>
        <p:spPr/>
        <p:txBody>
          <a:bodyPr/>
          <a:lstStyle/>
          <a:p>
            <a:fld id="{77847C94-FEF9-3B4E-BD18-215B1328BB77}" type="slidenum">
              <a:rPr lang="en-US" smtClean="0"/>
              <a:t>1</a:t>
            </a:fld>
            <a:endParaRPr lang="en-US"/>
          </a:p>
        </p:txBody>
      </p:sp>
    </p:spTree>
    <p:extLst>
      <p:ext uri="{BB962C8B-B14F-4D97-AF65-F5344CB8AC3E}">
        <p14:creationId xmlns:p14="http://schemas.microsoft.com/office/powerpoint/2010/main" val="169297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dobe Garamond Pro"/>
                <a:cs typeface="Adobe Garamond Pro"/>
              </a:rPr>
              <a:t>Instead of a lecture, some examples</a:t>
            </a:r>
            <a:r>
              <a:rPr lang="en-US" baseline="0" dirty="0" smtClean="0">
                <a:latin typeface="Adobe Garamond Pro"/>
                <a:cs typeface="Adobe Garamond Pro"/>
              </a:rPr>
              <a:t> from inside and outside UVA, in your discipline and others.</a:t>
            </a:r>
            <a:endParaRPr lang="en-US" dirty="0" smtClean="0"/>
          </a:p>
        </p:txBody>
      </p:sp>
      <p:sp>
        <p:nvSpPr>
          <p:cNvPr id="4" name="Slide Number Placeholder 3"/>
          <p:cNvSpPr>
            <a:spLocks noGrp="1"/>
          </p:cNvSpPr>
          <p:nvPr>
            <p:ph type="sldNum" sz="quarter" idx="10"/>
          </p:nvPr>
        </p:nvSpPr>
        <p:spPr/>
        <p:txBody>
          <a:bodyPr/>
          <a:lstStyle/>
          <a:p>
            <a:fld id="{77847C94-FEF9-3B4E-BD18-215B1328BB77}" type="slidenum">
              <a:rPr lang="en-US" smtClean="0"/>
              <a:t>2</a:t>
            </a:fld>
            <a:endParaRPr lang="en-US"/>
          </a:p>
        </p:txBody>
      </p:sp>
    </p:spTree>
    <p:extLst>
      <p:ext uri="{BB962C8B-B14F-4D97-AF65-F5344CB8AC3E}">
        <p14:creationId xmlns:p14="http://schemas.microsoft.com/office/powerpoint/2010/main" val="402677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Current scholarship is not one size fits all. </a:t>
            </a:r>
            <a:r>
              <a:rPr lang="en-US" sz="1200" kern="1200" dirty="0" err="1" smtClean="0">
                <a:solidFill>
                  <a:schemeClr val="tx1"/>
                </a:solidFill>
                <a:effectLst/>
                <a:latin typeface="+mn-lt"/>
                <a:ea typeface="+mn-ea"/>
                <a:cs typeface="+mn-cs"/>
              </a:rPr>
              <a:t>LibraOpen</a:t>
            </a:r>
            <a:r>
              <a:rPr lang="en-US" sz="1200" kern="1200" dirty="0" smtClean="0">
                <a:solidFill>
                  <a:schemeClr val="tx1"/>
                </a:solidFill>
                <a:effectLst/>
                <a:latin typeface="+mn-lt"/>
                <a:ea typeface="+mn-ea"/>
                <a:cs typeface="+mn-cs"/>
              </a:rPr>
              <a:t> supports a broad range of deposit types: Presenting a poster about your work at a conference? Upload the poster to Libra and use the resulting persistent link in citations or other scholarly work! Have a recording of your presentation in another institution? Great—create an entry with a link to the media and make your work visible worldwide! Of course, your published and pre-print articles go into </a:t>
            </a:r>
            <a:r>
              <a:rPr lang="en-US" sz="1200" kern="1200" dirty="0" err="1" smtClean="0">
                <a:solidFill>
                  <a:schemeClr val="tx1"/>
                </a:solidFill>
                <a:effectLst/>
                <a:latin typeface="+mn-lt"/>
                <a:ea typeface="+mn-ea"/>
                <a:cs typeface="+mn-cs"/>
              </a:rPr>
              <a:t>LibraOpen</a:t>
            </a:r>
            <a:r>
              <a:rPr lang="en-US" sz="1200" kern="1200" dirty="0" smtClean="0">
                <a:solidFill>
                  <a:schemeClr val="tx1"/>
                </a:solidFill>
                <a:effectLst/>
                <a:latin typeface="+mn-lt"/>
                <a:ea typeface="+mn-ea"/>
                <a:cs typeface="+mn-cs"/>
              </a:rPr>
              <a:t> as always.</a:t>
            </a:r>
          </a:p>
        </p:txBody>
      </p:sp>
      <p:sp>
        <p:nvSpPr>
          <p:cNvPr id="4" name="Slide Number Placeholder 3"/>
          <p:cNvSpPr>
            <a:spLocks noGrp="1"/>
          </p:cNvSpPr>
          <p:nvPr>
            <p:ph type="sldNum" sz="quarter" idx="10"/>
          </p:nvPr>
        </p:nvSpPr>
        <p:spPr/>
        <p:txBody>
          <a:bodyPr/>
          <a:lstStyle/>
          <a:p>
            <a:fld id="{77847C94-FEF9-3B4E-BD18-215B1328BB77}" type="slidenum">
              <a:rPr lang="en-US" smtClean="0"/>
              <a:t>3</a:t>
            </a:fld>
            <a:endParaRPr lang="en-US"/>
          </a:p>
        </p:txBody>
      </p:sp>
    </p:spTree>
    <p:extLst>
      <p:ext uri="{BB962C8B-B14F-4D97-AF65-F5344CB8AC3E}">
        <p14:creationId xmlns:p14="http://schemas.microsoft.com/office/powerpoint/2010/main" val="1667746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deposit work in Libra, Libra creates a persistent URL for your work (“DOI”), that is immediately available for sharing and promotion. Within 24 hours of depositing material in Libra, your work is discoverable through Virgo. Beyond UVA, the entry is immediately discoverable by search engines and thus is available for educators, scholars, and the public, all around the world.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Is your work in another open repository?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Great! </a:t>
            </a:r>
            <a:r>
              <a:rPr lang="en-US" sz="1200" kern="1200" dirty="0" err="1" smtClean="0">
                <a:solidFill>
                  <a:schemeClr val="tx1"/>
                </a:solidFill>
                <a:effectLst/>
                <a:latin typeface="+mn-lt"/>
                <a:ea typeface="+mn-ea"/>
                <a:cs typeface="+mn-cs"/>
              </a:rPr>
              <a:t>LibraOpen</a:t>
            </a:r>
            <a:r>
              <a:rPr lang="en-US" sz="1200" kern="1200" dirty="0" smtClean="0">
                <a:solidFill>
                  <a:schemeClr val="tx1"/>
                </a:solidFill>
                <a:effectLst/>
                <a:latin typeface="+mn-lt"/>
                <a:ea typeface="+mn-ea"/>
                <a:cs typeface="+mn-cs"/>
              </a:rPr>
              <a:t> allows you to create entries with embedded links to Open Access content stored in other repositories. This allows you to keep the “master” copy with a discipline-based repository (like </a:t>
            </a:r>
            <a:r>
              <a:rPr lang="en-US" sz="1200" kern="1200" dirty="0" err="1" smtClean="0">
                <a:solidFill>
                  <a:schemeClr val="tx1"/>
                </a:solidFill>
                <a:effectLst/>
                <a:latin typeface="+mn-lt"/>
                <a:ea typeface="+mn-ea"/>
                <a:cs typeface="+mn-cs"/>
              </a:rPr>
              <a:t>arXiv</a:t>
            </a:r>
            <a:r>
              <a:rPr lang="en-US" sz="1200" kern="1200" dirty="0" smtClean="0">
                <a:solidFill>
                  <a:schemeClr val="tx1"/>
                </a:solidFill>
                <a:effectLst/>
                <a:latin typeface="+mn-lt"/>
                <a:ea typeface="+mn-ea"/>
                <a:cs typeface="+mn-cs"/>
              </a:rPr>
              <a:t> or MLA Commons) and increases exposure through tools like Google Scholar and Virgo.  </a:t>
            </a:r>
          </a:p>
          <a:p>
            <a:endParaRPr lang="en-US" dirty="0" smtClean="0"/>
          </a:p>
        </p:txBody>
      </p:sp>
      <p:sp>
        <p:nvSpPr>
          <p:cNvPr id="4" name="Slide Number Placeholder 3"/>
          <p:cNvSpPr>
            <a:spLocks noGrp="1"/>
          </p:cNvSpPr>
          <p:nvPr>
            <p:ph type="sldNum" sz="quarter" idx="10"/>
          </p:nvPr>
        </p:nvSpPr>
        <p:spPr/>
        <p:txBody>
          <a:bodyPr/>
          <a:lstStyle/>
          <a:p>
            <a:fld id="{77847C94-FEF9-3B4E-BD18-215B1328BB77}" type="slidenum">
              <a:rPr lang="en-US" smtClean="0"/>
              <a:t>4</a:t>
            </a:fld>
            <a:endParaRPr lang="en-US"/>
          </a:p>
        </p:txBody>
      </p:sp>
    </p:spTree>
    <p:extLst>
      <p:ext uri="{BB962C8B-B14F-4D97-AF65-F5344CB8AC3E}">
        <p14:creationId xmlns:p14="http://schemas.microsoft.com/office/powerpoint/2010/main" val="43722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“Which Jane Smith are you again?”</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Libra offers ORCID </a:t>
            </a:r>
            <a:r>
              <a:rPr lang="en-US" sz="1200" kern="1200" dirty="0" err="1" smtClean="0">
                <a:solidFill>
                  <a:schemeClr val="tx1"/>
                </a:solidFill>
                <a:effectLst/>
                <a:latin typeface="+mn-lt"/>
                <a:ea typeface="+mn-ea"/>
                <a:cs typeface="+mn-cs"/>
              </a:rPr>
              <a:t>iDs</a:t>
            </a:r>
            <a:r>
              <a:rPr lang="en-US" sz="1200" kern="1200" dirty="0" smtClean="0">
                <a:solidFill>
                  <a:schemeClr val="tx1"/>
                </a:solidFill>
                <a:effectLst/>
                <a:latin typeface="+mn-lt"/>
                <a:ea typeface="+mn-ea"/>
                <a:cs typeface="+mn-cs"/>
              </a:rPr>
              <a:t> to connect your scholarship to you via persistent digital identifier, in addition to your name. Your ORCID </a:t>
            </a:r>
            <a:r>
              <a:rPr lang="en-US" sz="1200" kern="1200" dirty="0" err="1" smtClean="0">
                <a:solidFill>
                  <a:schemeClr val="tx1"/>
                </a:solidFill>
                <a:effectLst/>
                <a:latin typeface="+mn-lt"/>
                <a:ea typeface="+mn-ea"/>
                <a:cs typeface="+mn-cs"/>
              </a:rPr>
              <a:t>iD</a:t>
            </a:r>
            <a:r>
              <a:rPr lang="en-US" sz="1200" kern="1200" dirty="0" smtClean="0">
                <a:solidFill>
                  <a:schemeClr val="tx1"/>
                </a:solidFill>
                <a:effectLst/>
                <a:latin typeface="+mn-lt"/>
                <a:ea typeface="+mn-ea"/>
                <a:cs typeface="+mn-cs"/>
              </a:rPr>
              <a:t> ensures that you are connected to your scholarly contributions “across disciplines, borders, and time.” </a:t>
            </a:r>
            <a:r>
              <a:rPr lang="en-US" sz="1200" u="sng" kern="1200" dirty="0" smtClean="0">
                <a:solidFill>
                  <a:schemeClr val="tx1"/>
                </a:solidFill>
                <a:effectLst/>
                <a:latin typeface="+mn-lt"/>
                <a:ea typeface="+mn-ea"/>
                <a:cs typeface="+mn-cs"/>
                <a:hlinkClick r:id="rId3"/>
              </a:rPr>
              <a:t>Read more on orcid.org.</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Do I have to commit to a certain set of rights to use </a:t>
            </a:r>
            <a:r>
              <a:rPr lang="en-US" sz="1200" b="1" kern="1200" dirty="0" err="1" smtClean="0">
                <a:solidFill>
                  <a:schemeClr val="tx1"/>
                </a:solidFill>
                <a:effectLst/>
                <a:latin typeface="+mn-lt"/>
                <a:ea typeface="+mn-ea"/>
                <a:cs typeface="+mn-cs"/>
              </a:rPr>
              <a:t>LibraOpen</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choose the rights for your work when you submit to </a:t>
            </a:r>
            <a:r>
              <a:rPr lang="en-US" sz="1200" kern="1200" dirty="0" err="1" smtClean="0">
                <a:solidFill>
                  <a:schemeClr val="tx1"/>
                </a:solidFill>
                <a:effectLst/>
                <a:latin typeface="+mn-lt"/>
                <a:ea typeface="+mn-ea"/>
                <a:cs typeface="+mn-cs"/>
              </a:rPr>
              <a:t>LibraOpen</a:t>
            </a:r>
            <a:r>
              <a:rPr lang="en-US" sz="1200" kern="1200" dirty="0" smtClean="0">
                <a:solidFill>
                  <a:schemeClr val="tx1"/>
                </a:solidFill>
                <a:effectLst/>
                <a:latin typeface="+mn-lt"/>
                <a:ea typeface="+mn-ea"/>
                <a:cs typeface="+mn-cs"/>
              </a:rPr>
              <a:t>. Options include numerous Creative Commons options, as well as All Rights Reserved. </a:t>
            </a: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dobe Garamond Pro"/>
                <a:cs typeface="Adobe Garamond Pro"/>
              </a:rPr>
              <a:t>Where you look [demo]: </a:t>
            </a:r>
            <a:r>
              <a:rPr lang="en-US" sz="1200" dirty="0" smtClean="0">
                <a:latin typeface="Adobe Garamond Pro"/>
                <a:cs typeface="Adobe Garamond Pro"/>
              </a:rPr>
              <a:t>Search for open scholarship in Virgo, in context with related content of all types [demo]</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847C94-FEF9-3B4E-BD18-215B1328BB77}" type="slidenum">
              <a:rPr lang="en-US" smtClean="0"/>
              <a:t>5</a:t>
            </a:fld>
            <a:endParaRPr lang="en-US"/>
          </a:p>
        </p:txBody>
      </p:sp>
    </p:spTree>
    <p:extLst>
      <p:ext uri="{BB962C8B-B14F-4D97-AF65-F5344CB8AC3E}">
        <p14:creationId xmlns:p14="http://schemas.microsoft.com/office/powerpoint/2010/main" val="4026777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847C94-FEF9-3B4E-BD18-215B1328BB77}" type="slidenum">
              <a:rPr lang="en-US" smtClean="0"/>
              <a:t>6</a:t>
            </a:fld>
            <a:endParaRPr lang="en-US"/>
          </a:p>
        </p:txBody>
      </p:sp>
    </p:spTree>
    <p:extLst>
      <p:ext uri="{BB962C8B-B14F-4D97-AF65-F5344CB8AC3E}">
        <p14:creationId xmlns:p14="http://schemas.microsoft.com/office/powerpoint/2010/main" val="64917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Times New Roman"/>
              <a:cs typeface="Times New Roman"/>
            </a:endParaRPr>
          </a:p>
        </p:txBody>
      </p:sp>
      <p:sp>
        <p:nvSpPr>
          <p:cNvPr id="4" name="Slide Number Placeholder 3"/>
          <p:cNvSpPr>
            <a:spLocks noGrp="1"/>
          </p:cNvSpPr>
          <p:nvPr>
            <p:ph type="sldNum" sz="quarter" idx="10"/>
          </p:nvPr>
        </p:nvSpPr>
        <p:spPr/>
        <p:txBody>
          <a:bodyPr/>
          <a:lstStyle/>
          <a:p>
            <a:fld id="{77847C94-FEF9-3B4E-BD18-215B1328BB77}" type="slidenum">
              <a:rPr lang="en-US" smtClean="0"/>
              <a:t>7</a:t>
            </a:fld>
            <a:endParaRPr lang="en-US"/>
          </a:p>
        </p:txBody>
      </p:sp>
    </p:spTree>
    <p:extLst>
      <p:ext uri="{BB962C8B-B14F-4D97-AF65-F5344CB8AC3E}">
        <p14:creationId xmlns:p14="http://schemas.microsoft.com/office/powerpoint/2010/main" val="1782902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847C94-FEF9-3B4E-BD18-215B1328BB77}" type="slidenum">
              <a:rPr lang="en-US" smtClean="0"/>
              <a:t>8</a:t>
            </a:fld>
            <a:endParaRPr lang="en-US"/>
          </a:p>
        </p:txBody>
      </p:sp>
    </p:spTree>
    <p:extLst>
      <p:ext uri="{BB962C8B-B14F-4D97-AF65-F5344CB8AC3E}">
        <p14:creationId xmlns:p14="http://schemas.microsoft.com/office/powerpoint/2010/main" val="1396248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81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BF7F94-4404-F949-9E4E-389CC9D6DBFB}" type="slidenum">
              <a:rPr lang="en-US" smtClean="0"/>
              <a:t>‹#›</a:t>
            </a:fld>
            <a:endParaRPr lang="en-US"/>
          </a:p>
        </p:txBody>
      </p:sp>
    </p:spTree>
    <p:extLst>
      <p:ext uri="{BB962C8B-B14F-4D97-AF65-F5344CB8AC3E}">
        <p14:creationId xmlns:p14="http://schemas.microsoft.com/office/powerpoint/2010/main" val="47831339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owerpoint_background_p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1243573"/>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ppt_NONTITLE_pag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bg1"/>
                </a:solidFill>
                <a:latin typeface="Trade Gothic Bold"/>
              </a:defRPr>
            </a:lvl1pPr>
          </a:lstStyle>
          <a:p>
            <a:fld id="{FC768F68-39E4-9748-91AB-07862DFFC46D}" type="slidenum">
              <a:rPr lang="en-US" smtClean="0"/>
              <a:pPr/>
              <a:t>‹#›</a:t>
            </a:fld>
            <a:endParaRPr lang="en-US" dirty="0"/>
          </a:p>
        </p:txBody>
      </p:sp>
      <p:sp>
        <p:nvSpPr>
          <p:cNvPr id="13"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bg1"/>
                </a:solidFill>
                <a:latin typeface="Trade Gothic Bold"/>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768F68-39E4-9748-91AB-07862DFFC46D}" type="slidenum">
              <a:rPr lang="en-US" smtClean="0"/>
              <a:pPr/>
              <a:t>‹#›</a:t>
            </a:fld>
            <a:endParaRPr lang="en-US" dirty="0"/>
          </a:p>
        </p:txBody>
      </p:sp>
    </p:spTree>
    <p:extLst>
      <p:ext uri="{BB962C8B-B14F-4D97-AF65-F5344CB8AC3E}">
        <p14:creationId xmlns:p14="http://schemas.microsoft.com/office/powerpoint/2010/main" val="340250163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4400" b="0" i="0" kern="1200">
          <a:solidFill>
            <a:schemeClr val="tx1"/>
          </a:solidFill>
          <a:latin typeface="Adobe Garamond Pro"/>
          <a:ea typeface="+mj-ea"/>
          <a:cs typeface="Adobe Garamond Pr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tif"/><Relationship Id="rId5" Type="http://schemas.openxmlformats.org/officeDocument/2006/relationships/hyperlink" Target="http://libra.virginia.edu/"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s://psyarxiv.com/c9uvw" TargetMode="External"/><Relationship Id="rId4" Type="http://schemas.openxmlformats.org/officeDocument/2006/relationships/hyperlink" Target="https://osf.io/preprints/psyarxiv/c9uvw" TargetMode="External"/><Relationship Id="rId5" Type="http://schemas.openxmlformats.org/officeDocument/2006/relationships/hyperlink" Target="https://doi.org/10.18130/V3RG5V" TargetMode="External"/><Relationship Id="rId6" Type="http://schemas.openxmlformats.org/officeDocument/2006/relationships/hyperlink" Target="http://www.nsf.org/" TargetMode="External"/><Relationship Id="rId7" Type="http://schemas.openxmlformats.org/officeDocument/2006/relationships/hyperlink" Target="https://doi.org/10.18130/V32T87" TargetMode="External"/><Relationship Id="rId8" Type="http://schemas.openxmlformats.org/officeDocument/2006/relationships/hyperlink" Target="https://mitpress.mit.edu/books/democratizing-innovation" TargetMode="External"/><Relationship Id="rId9" Type="http://schemas.openxmlformats.org/officeDocument/2006/relationships/hyperlink" Target="http://www.authorsalliance.org/2017/08/15/spotlight-on-open-access-and-academic-publishinga-qa-with-eric-von-hippel/"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www.library.virginia.edu/libra/orcid-at-uva/" TargetMode="External"/><Relationship Id="rId4"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libra.virginia.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tif"/><Relationship Id="rId5" Type="http://schemas.openxmlformats.org/officeDocument/2006/relationships/hyperlink" Target="http://libra.virginia.edu/" TargetMode="External"/><Relationship Id="rId6" Type="http://schemas.openxmlformats.org/officeDocument/2006/relationships/hyperlink" Target="mailto:libra@virginia.edu"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8130/V3GK41" TargetMode="External"/><Relationship Id="rId4" Type="http://schemas.openxmlformats.org/officeDocument/2006/relationships/hyperlink" Target="https://doi.org/10.18130/V3T875"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25496" y="402317"/>
            <a:ext cx="7772400" cy="1616581"/>
          </a:xfrm>
          <a:prstGeom prst="rect">
            <a:avLst/>
          </a:prstGeom>
        </p:spPr>
        <p:txBody>
          <a:bodyPr/>
          <a:lstStyle/>
          <a:p>
            <a:r>
              <a:rPr lang="en-US" sz="9600" dirty="0" err="1" smtClean="0">
                <a:latin typeface="Trajan Pro 3" charset="0"/>
                <a:ea typeface="Trajan Pro 3" charset="0"/>
                <a:cs typeface="Trajan Pro 3" charset="0"/>
              </a:rPr>
              <a:t>LibraOpen</a:t>
            </a:r>
            <a:endParaRPr lang="en-US" sz="9600" dirty="0">
              <a:latin typeface="Trajan Pro 3" charset="0"/>
              <a:ea typeface="Trajan Pro 3" charset="0"/>
              <a:cs typeface="Trajan Pro 3" charset="0"/>
            </a:endParaRPr>
          </a:p>
        </p:txBody>
      </p:sp>
      <p:pic>
        <p:nvPicPr>
          <p:cNvPr id="4" name="Picture 3" descr="Library_ribbon.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1086" y="291886"/>
            <a:ext cx="563730" cy="3500644"/>
          </a:xfrm>
          <a:prstGeom prst="rect">
            <a:avLst/>
          </a:prstGeom>
        </p:spPr>
      </p:pic>
      <p:sp>
        <p:nvSpPr>
          <p:cNvPr id="6" name="Title 1"/>
          <p:cNvSpPr txBox="1">
            <a:spLocks/>
          </p:cNvSpPr>
          <p:nvPr/>
        </p:nvSpPr>
        <p:spPr>
          <a:xfrm>
            <a:off x="425496" y="3094001"/>
            <a:ext cx="8379320" cy="23293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Times New Roman"/>
              <a:cs typeface="Times New Roman"/>
            </a:endParaRPr>
          </a:p>
        </p:txBody>
      </p:sp>
      <p:pic>
        <p:nvPicPr>
          <p:cNvPr id="5" name="Picture 4" descr="UVaOA Lock.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9516" y="3312220"/>
            <a:ext cx="423870" cy="423870"/>
          </a:xfrm>
          <a:prstGeom prst="rect">
            <a:avLst/>
          </a:prstGeom>
        </p:spPr>
      </p:pic>
      <p:sp>
        <p:nvSpPr>
          <p:cNvPr id="7" name="TextBox 6"/>
          <p:cNvSpPr txBox="1"/>
          <p:nvPr/>
        </p:nvSpPr>
        <p:spPr>
          <a:xfrm>
            <a:off x="1030416" y="3094001"/>
            <a:ext cx="6605751" cy="2246769"/>
          </a:xfrm>
          <a:prstGeom prst="rect">
            <a:avLst/>
          </a:prstGeom>
          <a:noFill/>
        </p:spPr>
        <p:txBody>
          <a:bodyPr wrap="square" rtlCol="0">
            <a:spAutoFit/>
          </a:bodyPr>
          <a:lstStyle/>
          <a:p>
            <a:pPr algn="ctr"/>
            <a:r>
              <a:rPr lang="en-US" sz="2800" b="1" dirty="0"/>
              <a:t>A robust scholarly repository that </a:t>
            </a:r>
            <a:br>
              <a:rPr lang="en-US" sz="2800" b="1" dirty="0"/>
            </a:br>
            <a:r>
              <a:rPr lang="en-US" sz="2800" b="1" dirty="0"/>
              <a:t>puts </a:t>
            </a:r>
            <a:r>
              <a:rPr lang="en-US" sz="2800" b="1" i="1" dirty="0"/>
              <a:t>your UVA research </a:t>
            </a:r>
            <a:r>
              <a:rPr lang="en-US" sz="2800" b="1" dirty="0"/>
              <a:t>center stage</a:t>
            </a:r>
            <a:r>
              <a:rPr lang="en-US" sz="2800" dirty="0"/>
              <a:t> </a:t>
            </a:r>
            <a:endParaRPr lang="en-US" sz="2800" dirty="0" smtClean="0"/>
          </a:p>
          <a:p>
            <a:endParaRPr lang="en-US" sz="2800" dirty="0">
              <a:latin typeface="TradeGothic Bold"/>
              <a:cs typeface="TradeGothic Bold"/>
              <a:hlinkClick r:id="rId5"/>
            </a:endParaRPr>
          </a:p>
          <a:p>
            <a:pPr algn="ctr"/>
            <a:r>
              <a:rPr lang="en-US" sz="2800" b="1" dirty="0">
                <a:hlinkClick r:id="rId5"/>
              </a:rPr>
              <a:t>libra.virginia.edu</a:t>
            </a:r>
            <a:endParaRPr lang="en-US" sz="2800" b="1" dirty="0"/>
          </a:p>
          <a:p>
            <a:endParaRPr lang="en-US" sz="2800" dirty="0"/>
          </a:p>
        </p:txBody>
      </p:sp>
    </p:spTree>
    <p:extLst>
      <p:ext uri="{BB962C8B-B14F-4D97-AF65-F5344CB8AC3E}">
        <p14:creationId xmlns:p14="http://schemas.microsoft.com/office/powerpoint/2010/main" val="1847291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tx1"/>
                </a:solidFill>
                <a:latin typeface="Adobe Garamond Pro"/>
                <a:ea typeface="+mj-ea"/>
                <a:cs typeface="Adobe Garamond Pro"/>
              </a:defRPr>
            </a:lvl1pPr>
          </a:lstStyle>
          <a:p>
            <a:r>
              <a:rPr lang="en-US" dirty="0" smtClean="0"/>
              <a:t>Why Open?</a:t>
            </a:r>
            <a:endParaRPr lang="en-US" dirty="0"/>
          </a:p>
        </p:txBody>
      </p:sp>
      <p:sp>
        <p:nvSpPr>
          <p:cNvPr id="4" name="TextBox 3"/>
          <p:cNvSpPr txBox="1"/>
          <p:nvPr/>
        </p:nvSpPr>
        <p:spPr>
          <a:xfrm>
            <a:off x="457200" y="1644819"/>
            <a:ext cx="8033657" cy="4401205"/>
          </a:xfrm>
          <a:prstGeom prst="rect">
            <a:avLst/>
          </a:prstGeom>
          <a:noFill/>
        </p:spPr>
        <p:txBody>
          <a:bodyPr wrap="square" rtlCol="0">
            <a:spAutoFit/>
          </a:bodyPr>
          <a:lstStyle/>
          <a:p>
            <a:pPr>
              <a:defRPr/>
            </a:pPr>
            <a:r>
              <a:rPr lang="en-US" sz="2800" b="1" dirty="0" smtClean="0">
                <a:latin typeface="Adobe Garamond Pro"/>
                <a:cs typeface="Adobe Garamond Pro"/>
              </a:rPr>
              <a:t>Timely and transparent: </a:t>
            </a:r>
            <a:endParaRPr lang="en-US" sz="2800" b="1" dirty="0">
              <a:latin typeface="Adobe Garamond Pro"/>
              <a:cs typeface="Adobe Garamond Pro"/>
            </a:endParaRPr>
          </a:p>
          <a:p>
            <a:pPr lvl="1">
              <a:defRPr/>
            </a:pPr>
            <a:r>
              <a:rPr lang="en-US" sz="2400" dirty="0" smtClean="0">
                <a:latin typeface="Adobe Garamond Pro"/>
                <a:cs typeface="Adobe Garamond Pro"/>
                <a:hlinkClick r:id="rId3"/>
              </a:rPr>
              <a:t>A Psychological </a:t>
            </a:r>
            <a:r>
              <a:rPr lang="en-US" sz="2400" dirty="0">
                <a:latin typeface="Adobe Garamond Pro"/>
                <a:cs typeface="Adobe Garamond Pro"/>
                <a:hlinkClick r:id="rId3"/>
              </a:rPr>
              <a:t>P</a:t>
            </a:r>
            <a:r>
              <a:rPr lang="en-US" sz="2400" dirty="0" smtClean="0">
                <a:latin typeface="Adobe Garamond Pro"/>
                <a:cs typeface="Adobe Garamond Pro"/>
                <a:hlinkClick r:id="rId3"/>
              </a:rPr>
              <a:t>rofile of the Alt-Right</a:t>
            </a:r>
            <a:r>
              <a:rPr lang="en-US" sz="2400" dirty="0" smtClean="0">
                <a:latin typeface="Adobe Garamond Pro"/>
                <a:cs typeface="Adobe Garamond Pro"/>
              </a:rPr>
              <a:t>, </a:t>
            </a:r>
            <a:r>
              <a:rPr lang="en-US" sz="2400" dirty="0" err="1" smtClean="0">
                <a:latin typeface="Adobe Garamond Pro"/>
                <a:cs typeface="Adobe Garamond Pro"/>
              </a:rPr>
              <a:t>Forscher</a:t>
            </a:r>
            <a:r>
              <a:rPr lang="en-US" sz="2400" dirty="0" smtClean="0">
                <a:latin typeface="Adobe Garamond Pro"/>
                <a:cs typeface="Adobe Garamond Pro"/>
              </a:rPr>
              <a:t> (Arkansas) &amp; </a:t>
            </a:r>
            <a:r>
              <a:rPr lang="en-US" sz="2400" dirty="0" err="1" smtClean="0">
                <a:latin typeface="Adobe Garamond Pro"/>
                <a:cs typeface="Adobe Garamond Pro"/>
              </a:rPr>
              <a:t>Kteily</a:t>
            </a:r>
            <a:r>
              <a:rPr lang="en-US" sz="2400" dirty="0" smtClean="0">
                <a:latin typeface="Adobe Garamond Pro"/>
                <a:cs typeface="Adobe Garamond Pro"/>
              </a:rPr>
              <a:t> (Northwestern) with </a:t>
            </a:r>
            <a:r>
              <a:rPr lang="en-US" sz="2400" dirty="0" smtClean="0">
                <a:latin typeface="Adobe Garamond Pro"/>
                <a:cs typeface="Adobe Garamond Pro"/>
                <a:hlinkClick r:id="rId4"/>
              </a:rPr>
              <a:t>open data</a:t>
            </a:r>
            <a:endParaRPr lang="en-US" sz="2800" dirty="0" smtClean="0">
              <a:latin typeface="Adobe Garamond Pro"/>
              <a:cs typeface="Adobe Garamond Pro"/>
            </a:endParaRPr>
          </a:p>
          <a:p>
            <a:pPr>
              <a:defRPr/>
            </a:pPr>
            <a:r>
              <a:rPr lang="en-US" sz="2800" b="1" dirty="0" smtClean="0">
                <a:latin typeface="Adobe Garamond Pro"/>
                <a:cs typeface="Adobe Garamond Pro"/>
              </a:rPr>
              <a:t>Funder compliance: </a:t>
            </a:r>
          </a:p>
          <a:p>
            <a:pPr lvl="1">
              <a:defRPr/>
            </a:pPr>
            <a:r>
              <a:rPr lang="en-US" sz="2400" dirty="0" smtClean="0">
                <a:latin typeface="Adobe Garamond Pro"/>
                <a:cs typeface="Adobe Garamond Pro"/>
                <a:hlinkClick r:id="rId5"/>
              </a:rPr>
              <a:t>Perspectives </a:t>
            </a:r>
            <a:r>
              <a:rPr lang="en-US" sz="2400" dirty="0">
                <a:latin typeface="Adobe Garamond Pro"/>
                <a:cs typeface="Adobe Garamond Pro"/>
                <a:hlinkClick r:id="rId5"/>
              </a:rPr>
              <a:t>on</a:t>
            </a:r>
            <a:r>
              <a:rPr lang="mr-IN" sz="2400" dirty="0">
                <a:latin typeface="Adobe Garamond Pro"/>
                <a:cs typeface="Adobe Garamond Pro"/>
                <a:hlinkClick r:id="rId5"/>
              </a:rPr>
              <a:t>…</a:t>
            </a:r>
            <a:r>
              <a:rPr lang="en-US" sz="2400" dirty="0">
                <a:latin typeface="Adobe Garamond Pro"/>
                <a:cs typeface="Adobe Garamond Pro"/>
                <a:hlinkClick r:id="rId5"/>
              </a:rPr>
              <a:t>Climate Change and Sea Level </a:t>
            </a:r>
            <a:r>
              <a:rPr lang="en-US" sz="2400" dirty="0" smtClean="0">
                <a:latin typeface="Adobe Garamond Pro"/>
                <a:cs typeface="Adobe Garamond Pro"/>
                <a:hlinkClick r:id="rId5"/>
              </a:rPr>
              <a:t>Rise</a:t>
            </a:r>
            <a:r>
              <a:rPr lang="en-US" sz="2400" dirty="0" smtClean="0">
                <a:latin typeface="Adobe Garamond Pro"/>
                <a:cs typeface="Adobe Garamond Pro"/>
              </a:rPr>
              <a:t>, </a:t>
            </a:r>
            <a:r>
              <a:rPr lang="en-US" sz="2400" dirty="0" err="1" smtClean="0">
                <a:latin typeface="Adobe Garamond Pro"/>
                <a:cs typeface="Adobe Garamond Pro"/>
              </a:rPr>
              <a:t>Haimes</a:t>
            </a:r>
            <a:r>
              <a:rPr lang="en-US" sz="2400" dirty="0" smtClean="0">
                <a:latin typeface="Adobe Garamond Pro"/>
                <a:cs typeface="Adobe Garamond Pro"/>
              </a:rPr>
              <a:t> (UVA) &amp; </a:t>
            </a:r>
            <a:r>
              <a:rPr lang="en-US" sz="2400" dirty="0" err="1" smtClean="0">
                <a:latin typeface="Adobe Garamond Pro"/>
                <a:cs typeface="Adobe Garamond Pro"/>
              </a:rPr>
              <a:t>Stakhiv</a:t>
            </a:r>
            <a:r>
              <a:rPr lang="en-US" sz="2400" dirty="0" smtClean="0">
                <a:latin typeface="Adobe Garamond Pro"/>
                <a:cs typeface="Adobe Garamond Pro"/>
              </a:rPr>
              <a:t> (USACE) for </a:t>
            </a:r>
            <a:r>
              <a:rPr lang="en-US" sz="2400" dirty="0" smtClean="0">
                <a:latin typeface="Adobe Garamond Pro"/>
                <a:cs typeface="Adobe Garamond Pro"/>
                <a:hlinkClick r:id="rId6"/>
              </a:rPr>
              <a:t>NSF</a:t>
            </a:r>
            <a:endParaRPr lang="en-US" sz="2400" dirty="0">
              <a:latin typeface="Adobe Garamond Pro"/>
              <a:cs typeface="Adobe Garamond Pro"/>
            </a:endParaRPr>
          </a:p>
          <a:p>
            <a:pPr>
              <a:defRPr/>
            </a:pPr>
            <a:r>
              <a:rPr lang="en-US" sz="2800" b="1" dirty="0" smtClean="0">
                <a:latin typeface="Adobe Garamond Pro"/>
                <a:cs typeface="Adobe Garamond Pro"/>
              </a:rPr>
              <a:t>Affordable re-use: </a:t>
            </a:r>
          </a:p>
          <a:p>
            <a:pPr lvl="1">
              <a:defRPr/>
            </a:pPr>
            <a:r>
              <a:rPr lang="en-US" sz="2400" dirty="0" smtClean="0">
                <a:latin typeface="Adobe Garamond Pro"/>
                <a:cs typeface="Adobe Garamond Pro"/>
                <a:hlinkClick r:id="rId7"/>
              </a:rPr>
              <a:t>Introduction </a:t>
            </a:r>
            <a:r>
              <a:rPr lang="en-US" sz="2400" dirty="0">
                <a:latin typeface="Adobe Garamond Pro"/>
                <a:cs typeface="Adobe Garamond Pro"/>
                <a:hlinkClick r:id="rId7"/>
              </a:rPr>
              <a:t>to Mindfulness Practice for College and University </a:t>
            </a:r>
            <a:r>
              <a:rPr lang="en-US" sz="2400" dirty="0" smtClean="0">
                <a:latin typeface="Adobe Garamond Pro"/>
                <a:cs typeface="Adobe Garamond Pro"/>
                <a:hlinkClick r:id="rId7"/>
              </a:rPr>
              <a:t>Students</a:t>
            </a:r>
            <a:r>
              <a:rPr lang="en-US" sz="2400" dirty="0" smtClean="0">
                <a:latin typeface="Adobe Garamond Pro"/>
                <a:cs typeface="Adobe Garamond Pro"/>
              </a:rPr>
              <a:t>, Green (UVA)</a:t>
            </a:r>
          </a:p>
          <a:p>
            <a:pPr>
              <a:defRPr/>
            </a:pPr>
            <a:r>
              <a:rPr lang="en-US" sz="2800" b="1" dirty="0" smtClean="0">
                <a:latin typeface="Adobe Garamond Pro"/>
                <a:cs typeface="Adobe Garamond Pro"/>
              </a:rPr>
              <a:t>Reclaiming copyright:</a:t>
            </a:r>
          </a:p>
          <a:p>
            <a:pPr lvl="1">
              <a:defRPr/>
            </a:pPr>
            <a:r>
              <a:rPr lang="en-US" sz="2400" dirty="0" smtClean="0">
                <a:latin typeface="Adobe Garamond Pro"/>
                <a:cs typeface="Adobe Garamond Pro"/>
                <a:hlinkClick r:id="rId8"/>
              </a:rPr>
              <a:t>Democratizing Innovation</a:t>
            </a:r>
            <a:r>
              <a:rPr lang="en-US" sz="2400" dirty="0" smtClean="0">
                <a:latin typeface="Adobe Garamond Pro"/>
                <a:cs typeface="Adobe Garamond Pro"/>
              </a:rPr>
              <a:t>, von Hippel (</a:t>
            </a:r>
            <a:r>
              <a:rPr lang="en-US" sz="2400" dirty="0" smtClean="0">
                <a:latin typeface="Adobe Garamond Pro"/>
                <a:cs typeface="Adobe Garamond Pro"/>
                <a:hlinkClick r:id="rId9"/>
              </a:rPr>
              <a:t>MIT</a:t>
            </a:r>
            <a:r>
              <a:rPr lang="en-US" sz="2400" dirty="0" smtClean="0">
                <a:latin typeface="Adobe Garamond Pro"/>
                <a:cs typeface="Adobe Garamond Pro"/>
              </a:rPr>
              <a:t>)</a:t>
            </a:r>
          </a:p>
        </p:txBody>
      </p:sp>
    </p:spTree>
    <p:extLst>
      <p:ext uri="{BB962C8B-B14F-4D97-AF65-F5344CB8AC3E}">
        <p14:creationId xmlns:p14="http://schemas.microsoft.com/office/powerpoint/2010/main" val="1358427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tx1"/>
                </a:solidFill>
                <a:latin typeface="Adobe Garamond Pro"/>
                <a:ea typeface="+mj-ea"/>
                <a:cs typeface="Adobe Garamond Pro"/>
              </a:defRPr>
            </a:lvl1pPr>
          </a:lstStyle>
          <a:p>
            <a:r>
              <a:rPr lang="en-US" dirty="0" smtClean="0"/>
              <a:t>Why </a:t>
            </a:r>
            <a:r>
              <a:rPr lang="en-US" dirty="0" err="1" smtClean="0"/>
              <a:t>LibraOpen</a:t>
            </a:r>
            <a:r>
              <a:rPr lang="en-US" dirty="0" smtClean="0"/>
              <a:t>?</a:t>
            </a:r>
            <a:endParaRPr lang="en-US" dirty="0"/>
          </a:p>
        </p:txBody>
      </p:sp>
      <p:sp>
        <p:nvSpPr>
          <p:cNvPr id="3" name="Title Placeholder 1"/>
          <p:cNvSpPr txBox="1">
            <a:spLocks/>
          </p:cNvSpPr>
          <p:nvPr/>
        </p:nvSpPr>
        <p:spPr>
          <a:xfrm>
            <a:off x="457200" y="1694050"/>
            <a:ext cx="82296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tx1"/>
                </a:solidFill>
                <a:latin typeface="Adobe Garamond Pro"/>
                <a:ea typeface="+mj-ea"/>
                <a:cs typeface="Adobe Garamond Pro"/>
              </a:defRPr>
            </a:lvl1pPr>
          </a:lstStyle>
          <a:p>
            <a:r>
              <a:rPr lang="en-US" sz="2800" b="1" dirty="0">
                <a:ea typeface="+mn-ea"/>
              </a:rPr>
              <a:t>Current scholarship comes in many forms</a:t>
            </a:r>
          </a:p>
        </p:txBody>
      </p:sp>
      <p:sp>
        <p:nvSpPr>
          <p:cNvPr id="4" name="TextBox 3"/>
          <p:cNvSpPr txBox="1"/>
          <p:nvPr/>
        </p:nvSpPr>
        <p:spPr>
          <a:xfrm>
            <a:off x="457200" y="2229436"/>
            <a:ext cx="8033657" cy="2677656"/>
          </a:xfrm>
          <a:prstGeom prst="rect">
            <a:avLst/>
          </a:prstGeom>
          <a:noFill/>
        </p:spPr>
        <p:txBody>
          <a:bodyPr wrap="square" rtlCol="0">
            <a:spAutoFit/>
          </a:bodyPr>
          <a:lstStyle/>
          <a:p>
            <a:pPr>
              <a:defRPr/>
            </a:pPr>
            <a:r>
              <a:rPr lang="en-US" sz="2800" dirty="0" err="1" smtClean="0">
                <a:latin typeface="Adobe Garamond Pro"/>
                <a:cs typeface="Adobe Garamond Pro"/>
              </a:rPr>
              <a:t>LibraOpen</a:t>
            </a:r>
            <a:r>
              <a:rPr lang="en-US" sz="2800" dirty="0" smtClean="0">
                <a:latin typeface="Adobe Garamond Pro"/>
                <a:cs typeface="Adobe Garamond Pro"/>
              </a:rPr>
              <a:t> accepts a broad range of deposit types:</a:t>
            </a:r>
          </a:p>
          <a:p>
            <a:pPr marL="342900" indent="-342900">
              <a:buFont typeface="Arial" charset="0"/>
              <a:buChar char="•"/>
              <a:defRPr/>
            </a:pPr>
            <a:r>
              <a:rPr lang="en-US" sz="2800" dirty="0" smtClean="0">
                <a:latin typeface="Adobe Garamond Pro"/>
                <a:cs typeface="Adobe Garamond Pro"/>
              </a:rPr>
              <a:t>Conference papers, posters, and presentations</a:t>
            </a:r>
          </a:p>
          <a:p>
            <a:pPr marL="342900" indent="-342900">
              <a:buFont typeface="Arial" charset="0"/>
              <a:buChar char="•"/>
              <a:defRPr/>
            </a:pPr>
            <a:r>
              <a:rPr lang="en-US" sz="2800" dirty="0" smtClean="0">
                <a:latin typeface="Adobe Garamond Pro"/>
                <a:cs typeface="Adobe Garamond Pro"/>
              </a:rPr>
              <a:t>Published and pre-print articles</a:t>
            </a:r>
          </a:p>
          <a:p>
            <a:pPr marL="342900" indent="-342900">
              <a:buFont typeface="Arial" charset="0"/>
              <a:buChar char="•"/>
              <a:defRPr/>
            </a:pPr>
            <a:r>
              <a:rPr lang="en-US" sz="2800" dirty="0" smtClean="0">
                <a:latin typeface="Adobe Garamond Pro"/>
                <a:cs typeface="Adobe Garamond Pro"/>
              </a:rPr>
              <a:t>Books, chapters</a:t>
            </a:r>
          </a:p>
          <a:p>
            <a:pPr marL="342900" indent="-342900">
              <a:buFont typeface="Arial" charset="0"/>
              <a:buChar char="•"/>
              <a:defRPr/>
            </a:pPr>
            <a:r>
              <a:rPr lang="en-US" sz="2800" dirty="0" smtClean="0">
                <a:latin typeface="Adobe Garamond Pro"/>
                <a:cs typeface="Adobe Garamond Pro"/>
              </a:rPr>
              <a:t>Video, audio</a:t>
            </a:r>
          </a:p>
          <a:p>
            <a:pPr marL="342900" indent="-342900">
              <a:buFont typeface="Arial" charset="0"/>
              <a:buChar char="•"/>
              <a:defRPr/>
            </a:pPr>
            <a:r>
              <a:rPr lang="en-US" sz="2800" dirty="0" smtClean="0">
                <a:latin typeface="Adobe Garamond Pro"/>
                <a:cs typeface="Adobe Garamond Pro"/>
              </a:rPr>
              <a:t>New scholarly forms</a:t>
            </a:r>
            <a:endParaRPr lang="en-US" sz="2800" dirty="0">
              <a:latin typeface="Adobe Garamond Pro"/>
              <a:cs typeface="Adobe Garamond Pro"/>
            </a:endParaRPr>
          </a:p>
        </p:txBody>
      </p:sp>
    </p:spTree>
    <p:extLst>
      <p:ext uri="{BB962C8B-B14F-4D97-AF65-F5344CB8AC3E}">
        <p14:creationId xmlns:p14="http://schemas.microsoft.com/office/powerpoint/2010/main" val="1196311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tx1"/>
                </a:solidFill>
                <a:latin typeface="Adobe Garamond Pro"/>
                <a:ea typeface="+mj-ea"/>
                <a:cs typeface="Adobe Garamond Pro"/>
              </a:defRPr>
            </a:lvl1pPr>
          </a:lstStyle>
          <a:p>
            <a:r>
              <a:rPr lang="en-US" dirty="0" smtClean="0"/>
              <a:t>Why </a:t>
            </a:r>
            <a:r>
              <a:rPr lang="en-US" dirty="0" err="1" smtClean="0"/>
              <a:t>LibraOpen</a:t>
            </a:r>
            <a:r>
              <a:rPr lang="en-US" dirty="0" smtClean="0"/>
              <a:t>?</a:t>
            </a:r>
            <a:endParaRPr lang="en-US" dirty="0"/>
          </a:p>
        </p:txBody>
      </p:sp>
      <p:sp>
        <p:nvSpPr>
          <p:cNvPr id="3" name="Title Placeholder 1"/>
          <p:cNvSpPr txBox="1">
            <a:spLocks/>
          </p:cNvSpPr>
          <p:nvPr/>
        </p:nvSpPr>
        <p:spPr>
          <a:xfrm>
            <a:off x="457200" y="1694050"/>
            <a:ext cx="82296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tx1"/>
                </a:solidFill>
                <a:latin typeface="Adobe Garamond Pro"/>
                <a:ea typeface="+mj-ea"/>
                <a:cs typeface="Adobe Garamond Pro"/>
              </a:defRPr>
            </a:lvl1pPr>
          </a:lstStyle>
          <a:p>
            <a:r>
              <a:rPr lang="en-US" sz="2800" b="1" dirty="0">
                <a:ea typeface="+mn-ea"/>
              </a:rPr>
              <a:t>Current scholarship is available many ways</a:t>
            </a:r>
          </a:p>
        </p:txBody>
      </p:sp>
      <p:sp>
        <p:nvSpPr>
          <p:cNvPr id="4" name="TextBox 3"/>
          <p:cNvSpPr txBox="1"/>
          <p:nvPr/>
        </p:nvSpPr>
        <p:spPr>
          <a:xfrm>
            <a:off x="457200" y="2229436"/>
            <a:ext cx="8033657" cy="3539430"/>
          </a:xfrm>
          <a:prstGeom prst="rect">
            <a:avLst/>
          </a:prstGeom>
          <a:noFill/>
        </p:spPr>
        <p:txBody>
          <a:bodyPr wrap="square" rtlCol="0">
            <a:spAutoFit/>
          </a:bodyPr>
          <a:lstStyle/>
          <a:p>
            <a:pPr>
              <a:defRPr/>
            </a:pPr>
            <a:r>
              <a:rPr lang="en-US" sz="2800" dirty="0" err="1" smtClean="0">
                <a:latin typeface="Adobe Garamond Pro"/>
                <a:cs typeface="Adobe Garamond Pro"/>
              </a:rPr>
              <a:t>LibraOpen</a:t>
            </a:r>
            <a:r>
              <a:rPr lang="en-US" sz="2800" dirty="0" smtClean="0">
                <a:latin typeface="Adobe Garamond Pro"/>
                <a:cs typeface="Adobe Garamond Pro"/>
              </a:rPr>
              <a:t> facilitates persistence and discovery</a:t>
            </a:r>
          </a:p>
          <a:p>
            <a:pPr marL="342900" indent="-342900">
              <a:buFont typeface="Arial" charset="0"/>
              <a:buChar char="•"/>
              <a:defRPr/>
            </a:pPr>
            <a:r>
              <a:rPr lang="en-US" sz="2800" dirty="0" smtClean="0">
                <a:latin typeface="Adobe Garamond Pro"/>
                <a:cs typeface="Adobe Garamond Pro"/>
              </a:rPr>
              <a:t>“DOI” (persistent link) for every </a:t>
            </a:r>
            <a:r>
              <a:rPr lang="en-US" sz="2800" dirty="0" err="1" smtClean="0">
                <a:latin typeface="Adobe Garamond Pro"/>
                <a:cs typeface="Adobe Garamond Pro"/>
              </a:rPr>
              <a:t>LibraOpen</a:t>
            </a:r>
            <a:r>
              <a:rPr lang="en-US" sz="2800" dirty="0" smtClean="0">
                <a:latin typeface="Adobe Garamond Pro"/>
                <a:cs typeface="Adobe Garamond Pro"/>
              </a:rPr>
              <a:t> work</a:t>
            </a:r>
          </a:p>
          <a:p>
            <a:pPr marL="342900" indent="-342900">
              <a:buFont typeface="Arial" charset="0"/>
              <a:buChar char="•"/>
              <a:defRPr/>
            </a:pPr>
            <a:r>
              <a:rPr lang="en-US" sz="2800" dirty="0" smtClean="0">
                <a:latin typeface="Adobe Garamond Pro"/>
                <a:cs typeface="Adobe Garamond Pro"/>
              </a:rPr>
              <a:t>Automatic Library catalog (Virgo) entry and access </a:t>
            </a:r>
          </a:p>
          <a:p>
            <a:pPr marL="342900" indent="-342900">
              <a:buFont typeface="Arial" charset="0"/>
              <a:buChar char="•"/>
              <a:defRPr/>
            </a:pPr>
            <a:r>
              <a:rPr lang="en-US" sz="2800" dirty="0" smtClean="0">
                <a:latin typeface="Adobe Garamond Pro"/>
                <a:cs typeface="Adobe Garamond Pro"/>
              </a:rPr>
              <a:t>Automatic search engine population (Google and Google Scholar)</a:t>
            </a:r>
          </a:p>
          <a:p>
            <a:pPr marL="342900" indent="-342900">
              <a:buFont typeface="Arial" charset="0"/>
              <a:buChar char="•"/>
              <a:defRPr/>
            </a:pPr>
            <a:r>
              <a:rPr lang="en-US" sz="2800" dirty="0" smtClean="0">
                <a:latin typeface="Adobe Garamond Pro"/>
                <a:cs typeface="Adobe Garamond Pro"/>
              </a:rPr>
              <a:t>Replicate or link to versions of your work in other repositories </a:t>
            </a:r>
            <a:r>
              <a:rPr lang="en-US" sz="2800" dirty="0">
                <a:latin typeface="Adobe Garamond Pro"/>
                <a:cs typeface="Adobe Garamond Pro"/>
              </a:rPr>
              <a:t>(</a:t>
            </a:r>
            <a:r>
              <a:rPr lang="en-US" sz="2800" dirty="0" err="1">
                <a:latin typeface="Adobe Garamond Pro"/>
                <a:cs typeface="Adobe Garamond Pro"/>
              </a:rPr>
              <a:t>arXiv</a:t>
            </a:r>
            <a:r>
              <a:rPr lang="en-US" sz="2800" dirty="0">
                <a:latin typeface="Adobe Garamond Pro"/>
                <a:cs typeface="Adobe Garamond Pro"/>
              </a:rPr>
              <a:t>, MLA </a:t>
            </a:r>
            <a:r>
              <a:rPr lang="en-US" sz="2800" dirty="0" smtClean="0">
                <a:latin typeface="Adobe Garamond Pro"/>
                <a:cs typeface="Adobe Garamond Pro"/>
              </a:rPr>
              <a:t>Commons), publications, and new online venues</a:t>
            </a:r>
          </a:p>
        </p:txBody>
      </p:sp>
    </p:spTree>
    <p:extLst>
      <p:ext uri="{BB962C8B-B14F-4D97-AF65-F5344CB8AC3E}">
        <p14:creationId xmlns:p14="http://schemas.microsoft.com/office/powerpoint/2010/main" val="1383937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tx1"/>
                </a:solidFill>
                <a:latin typeface="Adobe Garamond Pro"/>
                <a:ea typeface="+mj-ea"/>
                <a:cs typeface="Adobe Garamond Pro"/>
              </a:defRPr>
            </a:lvl1pPr>
          </a:lstStyle>
          <a:p>
            <a:r>
              <a:rPr lang="en-US" dirty="0" smtClean="0"/>
              <a:t>What’s new?</a:t>
            </a:r>
            <a:endParaRPr lang="en-US" dirty="0"/>
          </a:p>
        </p:txBody>
      </p:sp>
      <p:sp>
        <p:nvSpPr>
          <p:cNvPr id="3" name="Title Placeholder 1"/>
          <p:cNvSpPr txBox="1">
            <a:spLocks/>
          </p:cNvSpPr>
          <p:nvPr/>
        </p:nvSpPr>
        <p:spPr>
          <a:xfrm>
            <a:off x="457200" y="1694050"/>
            <a:ext cx="8229600" cy="487362"/>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b="0" i="0" kern="1200">
                <a:solidFill>
                  <a:schemeClr val="tx1"/>
                </a:solidFill>
                <a:latin typeface="Adobe Garamond Pro"/>
                <a:ea typeface="+mj-ea"/>
                <a:cs typeface="Adobe Garamond Pro"/>
              </a:defRPr>
            </a:lvl1pPr>
          </a:lstStyle>
          <a:p>
            <a:endParaRPr lang="en-US" sz="2800" dirty="0">
              <a:latin typeface="TradeGothic Bold"/>
              <a:cs typeface="TradeGothic Bold"/>
            </a:endParaRPr>
          </a:p>
        </p:txBody>
      </p:sp>
      <p:sp>
        <p:nvSpPr>
          <p:cNvPr id="4" name="TextBox 3"/>
          <p:cNvSpPr txBox="1"/>
          <p:nvPr/>
        </p:nvSpPr>
        <p:spPr>
          <a:xfrm>
            <a:off x="457200" y="1694050"/>
            <a:ext cx="6976035" cy="4801314"/>
          </a:xfrm>
          <a:prstGeom prst="rect">
            <a:avLst/>
          </a:prstGeom>
          <a:noFill/>
        </p:spPr>
        <p:txBody>
          <a:bodyPr wrap="square" rtlCol="0">
            <a:spAutoFit/>
          </a:bodyPr>
          <a:lstStyle/>
          <a:p>
            <a:pPr marL="457200" lvl="0" indent="-457200">
              <a:buFont typeface="Arial" charset="0"/>
              <a:buChar char="•"/>
            </a:pPr>
            <a:r>
              <a:rPr lang="en-US" sz="2800" dirty="0" smtClean="0">
                <a:latin typeface="Adobe Garamond Pro"/>
                <a:cs typeface="Adobe Garamond Pro"/>
              </a:rPr>
              <a:t>Easily </a:t>
            </a:r>
            <a:r>
              <a:rPr lang="en-US" sz="2800" dirty="0">
                <a:latin typeface="Adobe Garamond Pro"/>
                <a:cs typeface="Adobe Garamond Pro"/>
              </a:rPr>
              <a:t>and definitively claim and connect your scholarship using an </a:t>
            </a:r>
            <a:r>
              <a:rPr lang="en-US" sz="2800" dirty="0">
                <a:latin typeface="Adobe Garamond Pro"/>
                <a:cs typeface="Adobe Garamond Pro"/>
                <a:hlinkClick r:id="rId3"/>
              </a:rPr>
              <a:t>ORCID </a:t>
            </a:r>
            <a:r>
              <a:rPr lang="en-US" sz="2800" dirty="0" err="1">
                <a:latin typeface="Adobe Garamond Pro"/>
                <a:cs typeface="Adobe Garamond Pro"/>
                <a:hlinkClick r:id="rId3"/>
              </a:rPr>
              <a:t>iD</a:t>
            </a:r>
            <a:r>
              <a:rPr lang="en-US" sz="2800" dirty="0" err="1">
                <a:latin typeface="Adobe Garamond Pro"/>
                <a:cs typeface="Adobe Garamond Pro"/>
              </a:rPr>
              <a:t>.</a:t>
            </a:r>
            <a:r>
              <a:rPr lang="en-US" sz="2800" dirty="0">
                <a:latin typeface="Adobe Garamond Pro"/>
                <a:cs typeface="Adobe Garamond Pro"/>
              </a:rPr>
              <a:t> </a:t>
            </a:r>
            <a:endParaRPr lang="en-US" sz="2800" dirty="0" smtClean="0">
              <a:latin typeface="Adobe Garamond Pro"/>
              <a:cs typeface="Adobe Garamond Pro"/>
            </a:endParaRPr>
          </a:p>
          <a:p>
            <a:pPr marL="457200" lvl="0" indent="-457200">
              <a:buFont typeface="Arial" charset="0"/>
              <a:buChar char="•"/>
            </a:pPr>
            <a:r>
              <a:rPr lang="en-US" sz="2800" dirty="0">
                <a:latin typeface="Adobe Garamond Pro"/>
                <a:cs typeface="Adobe Garamond Pro"/>
              </a:rPr>
              <a:t>C</a:t>
            </a:r>
            <a:r>
              <a:rPr lang="en-US" sz="2800" dirty="0" smtClean="0">
                <a:latin typeface="Adobe Garamond Pro"/>
                <a:cs typeface="Adobe Garamond Pro"/>
              </a:rPr>
              <a:t>reate works that link </a:t>
            </a:r>
            <a:r>
              <a:rPr lang="en-US" sz="2800" dirty="0">
                <a:latin typeface="Adobe Garamond Pro"/>
                <a:cs typeface="Adobe Garamond Pro"/>
              </a:rPr>
              <a:t>to </a:t>
            </a:r>
            <a:r>
              <a:rPr lang="en-US" sz="2800" dirty="0" smtClean="0">
                <a:latin typeface="Adobe Garamond Pro"/>
                <a:cs typeface="Adobe Garamond Pro"/>
              </a:rPr>
              <a:t>content </a:t>
            </a:r>
            <a:r>
              <a:rPr lang="en-US" sz="2800" dirty="0">
                <a:latin typeface="Adobe Garamond Pro"/>
                <a:cs typeface="Adobe Garamond Pro"/>
              </a:rPr>
              <a:t>stored in other </a:t>
            </a:r>
            <a:r>
              <a:rPr lang="en-US" sz="2800" dirty="0" smtClean="0">
                <a:latin typeface="Adobe Garamond Pro"/>
                <a:cs typeface="Adobe Garamond Pro"/>
              </a:rPr>
              <a:t>repositories </a:t>
            </a:r>
          </a:p>
          <a:p>
            <a:pPr marL="457200" lvl="0" indent="-457200">
              <a:buFont typeface="Arial" charset="0"/>
              <a:buChar char="•"/>
            </a:pPr>
            <a:r>
              <a:rPr lang="en-US" sz="2800" dirty="0" smtClean="0">
                <a:latin typeface="Adobe Garamond Pro"/>
                <a:cs typeface="Adobe Garamond Pro"/>
              </a:rPr>
              <a:t>Quickly and clearly designate rights for re-use</a:t>
            </a:r>
          </a:p>
          <a:p>
            <a:pPr marL="457200" lvl="0" indent="-457200">
              <a:buFont typeface="Arial" charset="0"/>
              <a:buChar char="•"/>
            </a:pPr>
            <a:r>
              <a:rPr lang="en-US" sz="2800" dirty="0" smtClean="0">
                <a:latin typeface="Adobe Garamond Pro"/>
                <a:cs typeface="Adobe Garamond Pro"/>
              </a:rPr>
              <a:t>Search for open scholarship in context at UVA and Worldwide (</a:t>
            </a:r>
            <a:r>
              <a:rPr lang="en-US" sz="2800" dirty="0" smtClean="0">
                <a:latin typeface="Adobe Garamond Pro"/>
                <a:cs typeface="Adobe Garamond Pro"/>
                <a:hlinkClick r:id="rId4" invalidUrl="http://search.lib.virginia.edu/catalog?complete=true&amp;f[source_facet][]=Libra+Repository&amp;facet.limit=500&amp;id=source_facet&amp;op=AND&amp;search_field=advanced&amp;sort=score+desc,+year_multisort_i+desc&amp;width=490"/>
              </a:rPr>
              <a:t>Virgo</a:t>
            </a:r>
            <a:r>
              <a:rPr lang="en-US" sz="2800" dirty="0" smtClean="0">
                <a:latin typeface="Adobe Garamond Pro"/>
                <a:cs typeface="Adobe Garamond Pro"/>
              </a:rPr>
              <a:t> &amp; Google)</a:t>
            </a:r>
          </a:p>
          <a:p>
            <a:pPr marL="457200" lvl="0" indent="-457200">
              <a:buFont typeface="Arial" charset="0"/>
              <a:buChar char="•"/>
            </a:pPr>
            <a:r>
              <a:rPr lang="en-US" sz="2800" dirty="0" smtClean="0">
                <a:latin typeface="Adobe Garamond Pro"/>
                <a:cs typeface="Adobe Garamond Pro"/>
              </a:rPr>
              <a:t>Modern interface, flexible file types</a:t>
            </a:r>
          </a:p>
          <a:p>
            <a:pPr marL="457200" lvl="0" indent="-457200">
              <a:buFont typeface="Arial" charset="0"/>
              <a:buChar char="•"/>
            </a:pPr>
            <a:endParaRPr lang="en-US" sz="2800" dirty="0">
              <a:latin typeface="Adobe Garamond Pro"/>
              <a:cs typeface="Adobe Garamond Pro"/>
            </a:endParaRPr>
          </a:p>
          <a:p>
            <a:pPr>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dobe Garamond Pro"/>
              <a:cs typeface="Adobe Garamond Pro"/>
            </a:endParaRPr>
          </a:p>
          <a:p>
            <a:pPr>
              <a:defRPr/>
            </a:pPr>
            <a:endParaRPr lang="en-US" dirty="0">
              <a:latin typeface="Adobe Garamond Pro"/>
              <a:cs typeface="Adobe Garamond Pro"/>
            </a:endParaRPr>
          </a:p>
        </p:txBody>
      </p:sp>
    </p:spTree>
    <p:extLst>
      <p:ext uri="{BB962C8B-B14F-4D97-AF65-F5344CB8AC3E}">
        <p14:creationId xmlns:p14="http://schemas.microsoft.com/office/powerpoint/2010/main" val="1358427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tx1"/>
                </a:solidFill>
                <a:latin typeface="Adobe Garamond Pro"/>
                <a:ea typeface="+mj-ea"/>
                <a:cs typeface="Adobe Garamond Pro"/>
              </a:defRPr>
            </a:lvl1pPr>
          </a:lstStyle>
          <a:p>
            <a:r>
              <a:rPr lang="en-US" dirty="0" smtClean="0"/>
              <a:t>What’s not?</a:t>
            </a:r>
            <a:endParaRPr lang="en-US" dirty="0"/>
          </a:p>
        </p:txBody>
      </p:sp>
      <p:sp>
        <p:nvSpPr>
          <p:cNvPr id="3" name="Title Placeholder 1"/>
          <p:cNvSpPr txBox="1">
            <a:spLocks/>
          </p:cNvSpPr>
          <p:nvPr/>
        </p:nvSpPr>
        <p:spPr>
          <a:xfrm>
            <a:off x="457200" y="1694050"/>
            <a:ext cx="8229600" cy="487362"/>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b="0" i="0" kern="1200">
                <a:solidFill>
                  <a:schemeClr val="tx1"/>
                </a:solidFill>
                <a:latin typeface="Adobe Garamond Pro"/>
                <a:ea typeface="+mj-ea"/>
                <a:cs typeface="Adobe Garamond Pro"/>
              </a:defRPr>
            </a:lvl1pPr>
          </a:lstStyle>
          <a:p>
            <a:endParaRPr lang="en-US" sz="2800" dirty="0">
              <a:latin typeface="TradeGothic Bold"/>
              <a:cs typeface="TradeGothic Bold"/>
            </a:endParaRPr>
          </a:p>
        </p:txBody>
      </p:sp>
      <p:sp>
        <p:nvSpPr>
          <p:cNvPr id="4" name="TextBox 3"/>
          <p:cNvSpPr txBox="1"/>
          <p:nvPr/>
        </p:nvSpPr>
        <p:spPr>
          <a:xfrm>
            <a:off x="457200" y="1694050"/>
            <a:ext cx="6976035" cy="5232202"/>
          </a:xfrm>
          <a:prstGeom prst="rect">
            <a:avLst/>
          </a:prstGeom>
          <a:noFill/>
        </p:spPr>
        <p:txBody>
          <a:bodyPr wrap="square" rtlCol="0">
            <a:spAutoFit/>
          </a:bodyPr>
          <a:lstStyle/>
          <a:p>
            <a:pPr marL="457200" lvl="0" indent="-457200">
              <a:buFont typeface="Arial" charset="0"/>
              <a:buChar char="•"/>
            </a:pPr>
            <a:r>
              <a:rPr lang="en-US" sz="2800" dirty="0" smtClean="0">
                <a:latin typeface="Adobe Garamond Pro"/>
                <a:cs typeface="Adobe Garamond Pro"/>
              </a:rPr>
              <a:t>Choose a UVA or Worldwide audience for your work </a:t>
            </a:r>
          </a:p>
          <a:p>
            <a:pPr marL="457200" lvl="0" indent="-457200">
              <a:buFont typeface="Arial" charset="0"/>
              <a:buChar char="•"/>
            </a:pPr>
            <a:r>
              <a:rPr lang="en-US" sz="2800" dirty="0" smtClean="0">
                <a:latin typeface="Adobe Garamond Pro"/>
                <a:cs typeface="Adobe Garamond Pro"/>
              </a:rPr>
              <a:t>Got </a:t>
            </a:r>
            <a:r>
              <a:rPr lang="en-US" sz="2800" dirty="0">
                <a:latin typeface="Adobe Garamond Pro"/>
                <a:cs typeface="Adobe Garamond Pro"/>
              </a:rPr>
              <a:t>data? </a:t>
            </a:r>
            <a:r>
              <a:rPr lang="en-US" sz="2800" dirty="0" smtClean="0">
                <a:latin typeface="Adobe Garamond Pro"/>
                <a:cs typeface="Adobe Garamond Pro"/>
              </a:rPr>
              <a:t>Use </a:t>
            </a:r>
            <a:r>
              <a:rPr lang="en-US" sz="2800" dirty="0" err="1" smtClean="0">
                <a:latin typeface="Adobe Garamond Pro"/>
                <a:cs typeface="Adobe Garamond Pro"/>
              </a:rPr>
              <a:t>LibraData</a:t>
            </a:r>
            <a:r>
              <a:rPr lang="en-US" sz="2800" dirty="0" smtClean="0">
                <a:latin typeface="Adobe Garamond Pro"/>
                <a:cs typeface="Adobe Garamond Pro"/>
              </a:rPr>
              <a:t>/UVA </a:t>
            </a:r>
            <a:r>
              <a:rPr lang="en-US" sz="2800" dirty="0" err="1">
                <a:latin typeface="Adobe Garamond Pro"/>
                <a:cs typeface="Adobe Garamond Pro"/>
              </a:rPr>
              <a:t>Dataverse</a:t>
            </a:r>
            <a:r>
              <a:rPr lang="en-US" sz="2800" dirty="0">
                <a:latin typeface="Adobe Garamond Pro"/>
                <a:cs typeface="Adobe Garamond Pro"/>
              </a:rPr>
              <a:t> </a:t>
            </a:r>
            <a:r>
              <a:rPr lang="en-US" sz="2800" dirty="0" smtClean="0">
                <a:latin typeface="Adobe Garamond Pro"/>
                <a:cs typeface="Adobe Garamond Pro"/>
              </a:rPr>
              <a:t>to </a:t>
            </a:r>
            <a:r>
              <a:rPr lang="en-US" sz="2800" dirty="0">
                <a:latin typeface="Adobe Garamond Pro"/>
                <a:cs typeface="Adobe Garamond Pro"/>
              </a:rPr>
              <a:t>share, publish, and archive your data</a:t>
            </a:r>
          </a:p>
          <a:p>
            <a:pPr marL="457200" lvl="0" indent="-457200">
              <a:buFont typeface="Arial" charset="0"/>
              <a:buChar char="•"/>
            </a:pPr>
            <a:r>
              <a:rPr lang="en-US" sz="2800" dirty="0">
                <a:latin typeface="Adobe Garamond Pro"/>
                <a:cs typeface="Adobe Garamond Pro"/>
              </a:rPr>
              <a:t>S</a:t>
            </a:r>
            <a:r>
              <a:rPr lang="en-US" sz="2800" dirty="0" smtClean="0">
                <a:latin typeface="Adobe Garamond Pro"/>
                <a:cs typeface="Adobe Garamond Pro"/>
              </a:rPr>
              <a:t>tudent </a:t>
            </a:r>
            <a:r>
              <a:rPr lang="en-US" sz="2800" dirty="0">
                <a:latin typeface="Adobe Garamond Pro"/>
                <a:cs typeface="Adobe Garamond Pro"/>
              </a:rPr>
              <a:t>scholarship? </a:t>
            </a:r>
            <a:r>
              <a:rPr lang="en-US" sz="2800" dirty="0" err="1">
                <a:latin typeface="Adobe Garamond Pro"/>
                <a:cs typeface="Adobe Garamond Pro"/>
              </a:rPr>
              <a:t>LibraETD</a:t>
            </a:r>
            <a:r>
              <a:rPr lang="en-US" sz="2800" dirty="0">
                <a:latin typeface="Adobe Garamond Pro"/>
                <a:cs typeface="Adobe Garamond Pro"/>
              </a:rPr>
              <a:t> provides safe and secure storage for theses and </a:t>
            </a:r>
            <a:r>
              <a:rPr lang="en-US" sz="2800" dirty="0" smtClean="0">
                <a:latin typeface="Adobe Garamond Pro"/>
                <a:cs typeface="Adobe Garamond Pro"/>
              </a:rPr>
              <a:t>dissertations</a:t>
            </a:r>
          </a:p>
          <a:p>
            <a:pPr marL="457200" lvl="0" indent="-457200">
              <a:buFont typeface="Arial" charset="0"/>
              <a:buChar char="•"/>
            </a:pPr>
            <a:r>
              <a:rPr lang="en-US" sz="2800" dirty="0">
                <a:latin typeface="Adobe Garamond Pro"/>
                <a:cs typeface="Adobe Garamond Pro"/>
              </a:rPr>
              <a:t>Older URLs remain functional, and we’ve migrated your work to our newest </a:t>
            </a:r>
            <a:r>
              <a:rPr lang="en-US" sz="2800" dirty="0" smtClean="0">
                <a:latin typeface="Adobe Garamond Pro"/>
                <a:cs typeface="Adobe Garamond Pro"/>
              </a:rPr>
              <a:t>platform</a:t>
            </a:r>
          </a:p>
          <a:p>
            <a:pPr marL="457200" lvl="0" indent="-457200">
              <a:buFont typeface="Arial" charset="0"/>
              <a:buChar char="•"/>
            </a:pPr>
            <a:r>
              <a:rPr lang="en-US" sz="2800" dirty="0" smtClean="0">
                <a:latin typeface="Adobe Garamond Pro"/>
                <a:cs typeface="Adobe Garamond Pro"/>
              </a:rPr>
              <a:t>Same deposit location: </a:t>
            </a:r>
            <a:r>
              <a:rPr lang="en-US" sz="2800" dirty="0" smtClean="0">
                <a:latin typeface="Adobe Garamond Pro"/>
                <a:cs typeface="Adobe Garamond Pro"/>
                <a:hlinkClick r:id="rId3"/>
              </a:rPr>
              <a:t>libra.virginia.edu</a:t>
            </a:r>
            <a:endParaRPr lang="en-US" sz="2800" dirty="0">
              <a:latin typeface="Adobe Garamond Pro"/>
              <a:cs typeface="Adobe Garamond Pro"/>
            </a:endParaRPr>
          </a:p>
          <a:p>
            <a:pPr marL="457200" lvl="0" indent="-457200">
              <a:buFont typeface="Arial" charset="0"/>
              <a:buChar char="•"/>
            </a:pPr>
            <a:endParaRPr lang="en-US" sz="2800" dirty="0">
              <a:latin typeface="Adobe Garamond Pro"/>
              <a:cs typeface="Adobe Garamond Pro"/>
            </a:endParaRPr>
          </a:p>
          <a:p>
            <a:pPr>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dobe Garamond Pro"/>
              <a:cs typeface="Adobe Garamond Pro"/>
            </a:endParaRPr>
          </a:p>
          <a:p>
            <a:pPr>
              <a:defRPr/>
            </a:pPr>
            <a:endParaRPr lang="en-US" dirty="0">
              <a:latin typeface="Adobe Garamond Pro"/>
              <a:cs typeface="Adobe Garamond Pro"/>
            </a:endParaRPr>
          </a:p>
        </p:txBody>
      </p:sp>
    </p:spTree>
    <p:extLst>
      <p:ext uri="{BB962C8B-B14F-4D97-AF65-F5344CB8AC3E}">
        <p14:creationId xmlns:p14="http://schemas.microsoft.com/office/powerpoint/2010/main" val="1754875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25496" y="402317"/>
            <a:ext cx="7772400" cy="1616581"/>
          </a:xfrm>
          <a:prstGeom prst="rect">
            <a:avLst/>
          </a:prstGeom>
        </p:spPr>
        <p:txBody>
          <a:bodyPr/>
          <a:lstStyle/>
          <a:p>
            <a:pPr algn="l"/>
            <a:r>
              <a:rPr lang="en-US" sz="8800" dirty="0" smtClean="0">
                <a:latin typeface="Adobe Garamond Pro"/>
                <a:cs typeface="Adobe Garamond Pro"/>
              </a:rPr>
              <a:t>Ready to deposit?</a:t>
            </a:r>
            <a:endParaRPr lang="en-US" sz="8800" dirty="0">
              <a:latin typeface="Adobe Garamond Pro"/>
              <a:cs typeface="Adobe Garamond Pro"/>
            </a:endParaRPr>
          </a:p>
        </p:txBody>
      </p:sp>
      <p:pic>
        <p:nvPicPr>
          <p:cNvPr id="4" name="Picture 3" descr="Library_ribbon.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1086" y="291886"/>
            <a:ext cx="563730" cy="3500644"/>
          </a:xfrm>
          <a:prstGeom prst="rect">
            <a:avLst/>
          </a:prstGeom>
        </p:spPr>
      </p:pic>
      <p:sp>
        <p:nvSpPr>
          <p:cNvPr id="6" name="Title 1"/>
          <p:cNvSpPr txBox="1">
            <a:spLocks/>
          </p:cNvSpPr>
          <p:nvPr/>
        </p:nvSpPr>
        <p:spPr>
          <a:xfrm>
            <a:off x="425496" y="3094001"/>
            <a:ext cx="8379320" cy="23293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Times New Roman"/>
              <a:cs typeface="Times New Roman"/>
            </a:endParaRPr>
          </a:p>
        </p:txBody>
      </p:sp>
      <p:pic>
        <p:nvPicPr>
          <p:cNvPr id="5" name="Picture 4" descr="UVaOA Lock.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9516" y="3327210"/>
            <a:ext cx="423870" cy="423870"/>
          </a:xfrm>
          <a:prstGeom prst="rect">
            <a:avLst/>
          </a:prstGeom>
        </p:spPr>
      </p:pic>
      <p:sp>
        <p:nvSpPr>
          <p:cNvPr id="7" name="TextBox 6"/>
          <p:cNvSpPr txBox="1"/>
          <p:nvPr/>
        </p:nvSpPr>
        <p:spPr>
          <a:xfrm>
            <a:off x="1030416" y="3094001"/>
            <a:ext cx="6605751" cy="2677656"/>
          </a:xfrm>
          <a:prstGeom prst="rect">
            <a:avLst/>
          </a:prstGeom>
          <a:noFill/>
        </p:spPr>
        <p:txBody>
          <a:bodyPr wrap="square" rtlCol="0">
            <a:spAutoFit/>
          </a:bodyPr>
          <a:lstStyle/>
          <a:p>
            <a:pPr algn="ctr"/>
            <a:r>
              <a:rPr lang="en-US" sz="2800" dirty="0" smtClean="0">
                <a:latin typeface="Adobe Garamond Pro"/>
                <a:cs typeface="Adobe Garamond Pro"/>
              </a:rPr>
              <a:t>start </a:t>
            </a:r>
            <a:r>
              <a:rPr lang="en-US" sz="2800" dirty="0">
                <a:latin typeface="Adobe Garamond Pro"/>
                <a:cs typeface="Adobe Garamond Pro"/>
              </a:rPr>
              <a:t>at</a:t>
            </a:r>
          </a:p>
          <a:p>
            <a:pPr algn="ctr"/>
            <a:r>
              <a:rPr lang="en-US" sz="2800" dirty="0">
                <a:latin typeface="Adobe Garamond Pro"/>
                <a:cs typeface="Adobe Garamond Pro"/>
                <a:hlinkClick r:id="rId5"/>
              </a:rPr>
              <a:t>libra.virginia.edu</a:t>
            </a:r>
            <a:endParaRPr lang="en-US" sz="2800" dirty="0">
              <a:latin typeface="Adobe Garamond Pro"/>
              <a:cs typeface="Adobe Garamond Pro"/>
            </a:endParaRPr>
          </a:p>
          <a:p>
            <a:pPr algn="ctr"/>
            <a:endParaRPr lang="en-US" sz="2800" dirty="0">
              <a:latin typeface="Adobe Garamond Pro"/>
              <a:cs typeface="Adobe Garamond Pro"/>
            </a:endParaRPr>
          </a:p>
          <a:p>
            <a:pPr algn="ctr"/>
            <a:r>
              <a:rPr lang="en-US" sz="2800" dirty="0">
                <a:latin typeface="Adobe Garamond Pro"/>
                <a:cs typeface="Adobe Garamond Pro"/>
              </a:rPr>
              <a:t>Questions: </a:t>
            </a:r>
            <a:r>
              <a:rPr lang="en-US" sz="2800" dirty="0">
                <a:latin typeface="Adobe Garamond Pro"/>
                <a:cs typeface="Adobe Garamond Pro"/>
                <a:hlinkClick r:id="rId6"/>
              </a:rPr>
              <a:t>libra@virginia.edu</a:t>
            </a:r>
            <a:r>
              <a:rPr lang="en-US" sz="2800" dirty="0">
                <a:latin typeface="Adobe Garamond Pro"/>
                <a:cs typeface="Adobe Garamond Pro"/>
              </a:rPr>
              <a:t> </a:t>
            </a:r>
            <a:br>
              <a:rPr lang="en-US" sz="2800" dirty="0">
                <a:latin typeface="Adobe Garamond Pro"/>
                <a:cs typeface="Adobe Garamond Pro"/>
              </a:rPr>
            </a:br>
            <a:r>
              <a:rPr lang="en-US" sz="2800" dirty="0">
                <a:latin typeface="Adobe Garamond Pro"/>
                <a:cs typeface="Adobe Garamond Pro"/>
              </a:rPr>
              <a:t>or your liaison </a:t>
            </a:r>
            <a:r>
              <a:rPr lang="en-US" sz="2800" dirty="0" smtClean="0">
                <a:latin typeface="Adobe Garamond Pro"/>
                <a:cs typeface="Adobe Garamond Pro"/>
              </a:rPr>
              <a:t>librarian</a:t>
            </a:r>
            <a:endParaRPr lang="en-US" sz="2800" dirty="0">
              <a:latin typeface="Adobe Garamond Pro"/>
              <a:cs typeface="Adobe Garamond Pro"/>
            </a:endParaRPr>
          </a:p>
          <a:p>
            <a:endParaRPr lang="en-US" sz="2800" dirty="0"/>
          </a:p>
        </p:txBody>
      </p:sp>
    </p:spTree>
    <p:extLst>
      <p:ext uri="{BB962C8B-B14F-4D97-AF65-F5344CB8AC3E}">
        <p14:creationId xmlns:p14="http://schemas.microsoft.com/office/powerpoint/2010/main" val="372692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tx1"/>
                </a:solidFill>
                <a:latin typeface="Adobe Garamond Pro"/>
                <a:ea typeface="+mj-ea"/>
                <a:cs typeface="Adobe Garamond Pro"/>
              </a:defRPr>
            </a:lvl1pPr>
          </a:lstStyle>
          <a:p>
            <a:r>
              <a:rPr lang="en-US" dirty="0" smtClean="0"/>
              <a:t>Resources</a:t>
            </a:r>
            <a:endParaRPr lang="en-US" dirty="0"/>
          </a:p>
        </p:txBody>
      </p:sp>
      <p:sp>
        <p:nvSpPr>
          <p:cNvPr id="3" name="Title Placeholder 1"/>
          <p:cNvSpPr txBox="1">
            <a:spLocks/>
          </p:cNvSpPr>
          <p:nvPr/>
        </p:nvSpPr>
        <p:spPr>
          <a:xfrm>
            <a:off x="457200" y="1694050"/>
            <a:ext cx="8229600" cy="487362"/>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b="0" i="0" kern="1200">
                <a:solidFill>
                  <a:schemeClr val="tx1"/>
                </a:solidFill>
                <a:latin typeface="Adobe Garamond Pro"/>
                <a:ea typeface="+mj-ea"/>
                <a:cs typeface="Adobe Garamond Pro"/>
              </a:defRPr>
            </a:lvl1pPr>
          </a:lstStyle>
          <a:p>
            <a:endParaRPr lang="en-US" sz="2800" dirty="0">
              <a:latin typeface="TradeGothic Bold"/>
              <a:cs typeface="TradeGothic Bold"/>
            </a:endParaRPr>
          </a:p>
        </p:txBody>
      </p:sp>
      <p:sp>
        <p:nvSpPr>
          <p:cNvPr id="4" name="TextBox 3"/>
          <p:cNvSpPr txBox="1"/>
          <p:nvPr/>
        </p:nvSpPr>
        <p:spPr>
          <a:xfrm>
            <a:off x="457200" y="1694050"/>
            <a:ext cx="6976035" cy="3939540"/>
          </a:xfrm>
          <a:prstGeom prst="rect">
            <a:avLst/>
          </a:prstGeom>
          <a:noFill/>
        </p:spPr>
        <p:txBody>
          <a:bodyPr wrap="square" rtlCol="0">
            <a:spAutoFit/>
          </a:bodyPr>
          <a:lstStyle/>
          <a:p>
            <a:pPr marL="457200" lvl="0" indent="-457200">
              <a:buFont typeface="Arial" charset="0"/>
              <a:buChar char="•"/>
            </a:pPr>
            <a:r>
              <a:rPr lang="en-US" sz="2800" dirty="0" err="1" smtClean="0">
                <a:latin typeface="Adobe Garamond Pro"/>
                <a:cs typeface="Adobe Garamond Pro"/>
              </a:rPr>
              <a:t>LibraOpen</a:t>
            </a:r>
            <a:r>
              <a:rPr lang="en-US" sz="2800" dirty="0" smtClean="0">
                <a:latin typeface="Adobe Garamond Pro"/>
                <a:cs typeface="Adobe Garamond Pro"/>
              </a:rPr>
              <a:t> Press Release </a:t>
            </a:r>
            <a:r>
              <a:rPr lang="mr-IN" sz="2800" dirty="0" smtClean="0">
                <a:hlinkClick r:id="rId3"/>
              </a:rPr>
              <a:t>https</a:t>
            </a:r>
            <a:r>
              <a:rPr lang="mr-IN" sz="2800" dirty="0">
                <a:hlinkClick r:id="rId3"/>
              </a:rPr>
              <a:t>://</a:t>
            </a:r>
            <a:r>
              <a:rPr lang="mr-IN" sz="2800" dirty="0" smtClean="0">
                <a:hlinkClick r:id="rId3"/>
              </a:rPr>
              <a:t>doi.org/10.18130/V3GK41</a:t>
            </a:r>
            <a:r>
              <a:rPr lang="en-US" sz="2800" dirty="0" smtClean="0"/>
              <a:t/>
            </a:r>
            <a:br>
              <a:rPr lang="en-US" sz="2800" dirty="0" smtClean="0"/>
            </a:br>
            <a:endParaRPr lang="en-US" sz="2800" dirty="0" smtClean="0"/>
          </a:p>
          <a:p>
            <a:pPr marL="457200" lvl="0" indent="-457200">
              <a:buFont typeface="Arial" charset="0"/>
              <a:buChar char="•"/>
            </a:pPr>
            <a:r>
              <a:rPr lang="en-US" sz="2800" dirty="0" err="1" smtClean="0">
                <a:latin typeface="Adobe Garamond Pro"/>
                <a:cs typeface="Adobe Garamond Pro"/>
              </a:rPr>
              <a:t>LibraOpen</a:t>
            </a:r>
            <a:r>
              <a:rPr lang="en-US" sz="2800" dirty="0" smtClean="0">
                <a:latin typeface="Adobe Garamond Pro"/>
                <a:cs typeface="Adobe Garamond Pro"/>
              </a:rPr>
              <a:t> Talking Points (this presentation) </a:t>
            </a:r>
            <a:r>
              <a:rPr lang="mr-IN" sz="2800" dirty="0">
                <a:hlinkClick r:id="rId4"/>
              </a:rPr>
              <a:t>https://doi.org</a:t>
            </a:r>
            <a:r>
              <a:rPr lang="mr-IN" sz="2800">
                <a:hlinkClick r:id="rId4"/>
              </a:rPr>
              <a:t>/10.18130/V3T875</a:t>
            </a:r>
            <a:endParaRPr lang="en-US" sz="2800" dirty="0" smtClean="0">
              <a:latin typeface="Adobe Garamond Pro"/>
              <a:cs typeface="Adobe Garamond Pro"/>
            </a:endParaRPr>
          </a:p>
          <a:p>
            <a:pPr marL="457200" lvl="0" indent="-457200">
              <a:buFont typeface="Arial" charset="0"/>
              <a:buChar char="•"/>
            </a:pPr>
            <a:endParaRPr lang="en-US" sz="2800" dirty="0" smtClean="0">
              <a:latin typeface="Adobe Garamond Pro"/>
              <a:cs typeface="Adobe Garamond Pro"/>
            </a:endParaRPr>
          </a:p>
          <a:p>
            <a:pPr marL="457200" lvl="0" indent="-457200">
              <a:buFont typeface="Arial" charset="0"/>
              <a:buChar char="•"/>
            </a:pPr>
            <a:endParaRPr lang="en-US" sz="2800" dirty="0">
              <a:latin typeface="Adobe Garamond Pro"/>
              <a:cs typeface="Adobe Garamond Pro"/>
            </a:endParaRPr>
          </a:p>
          <a:p>
            <a:pPr>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dobe Garamond Pro"/>
              <a:cs typeface="Adobe Garamond Pro"/>
            </a:endParaRPr>
          </a:p>
          <a:p>
            <a:pPr>
              <a:defRPr/>
            </a:pPr>
            <a:endParaRPr lang="en-US" dirty="0">
              <a:latin typeface="Adobe Garamond Pro"/>
              <a:cs typeface="Adobe Garamond Pro"/>
            </a:endParaRPr>
          </a:p>
        </p:txBody>
      </p:sp>
    </p:spTree>
    <p:extLst>
      <p:ext uri="{BB962C8B-B14F-4D97-AF65-F5344CB8AC3E}">
        <p14:creationId xmlns:p14="http://schemas.microsoft.com/office/powerpoint/2010/main" val="774388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752</TotalTime>
  <Words>579</Words>
  <Application>Microsoft Macintosh PowerPoint</Application>
  <PresentationFormat>On-screen Show (4:3)</PresentationFormat>
  <Paragraphs>76</Paragraphs>
  <Slides>8</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Adobe Garamond Pro</vt:lpstr>
      <vt:lpstr>Calibri</vt:lpstr>
      <vt:lpstr>Mangal</vt:lpstr>
      <vt:lpstr>Times New Roman</vt:lpstr>
      <vt:lpstr>Trade Gothic Bold</vt:lpstr>
      <vt:lpstr>TradeGothic Bold</vt:lpstr>
      <vt:lpstr>Trajan Pro 3</vt:lpstr>
      <vt:lpstr>Arial</vt:lpstr>
      <vt:lpstr>Office Theme</vt:lpstr>
      <vt:lpstr>Custom Design</vt:lpstr>
      <vt:lpstr>LibraOpen</vt:lpstr>
      <vt:lpstr>PowerPoint Presentation</vt:lpstr>
      <vt:lpstr>PowerPoint Presentation</vt:lpstr>
      <vt:lpstr>PowerPoint Presentation</vt:lpstr>
      <vt:lpstr>PowerPoint Presentation</vt:lpstr>
      <vt:lpstr>PowerPoint Presentation</vt:lpstr>
      <vt:lpstr>Ready to deposit?</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jph9e</dc:creator>
  <cp:lastModifiedBy>Ramsey, Ellen C. (ecr2c)</cp:lastModifiedBy>
  <cp:revision>95</cp:revision>
  <cp:lastPrinted>2017-09-07T19:20:33Z</cp:lastPrinted>
  <dcterms:created xsi:type="dcterms:W3CDTF">2012-07-10T18:00:49Z</dcterms:created>
  <dcterms:modified xsi:type="dcterms:W3CDTF">2017-09-07T19:27:56Z</dcterms:modified>
</cp:coreProperties>
</file>