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78">
          <p15:clr>
            <a:srgbClr val="A4A3A4"/>
          </p15:clr>
        </p15:guide>
        <p15:guide id="2" pos="4663">
          <p15:clr>
            <a:srgbClr val="A4A3A4"/>
          </p15:clr>
        </p15:guide>
        <p15:guide id="3" orient="horz" pos="2160">
          <p15:clr>
            <a:srgbClr val="9AA0A6"/>
          </p15:clr>
        </p15:guide>
        <p15:guide id="4" pos="4163">
          <p15:clr>
            <a:srgbClr val="9AA0A6"/>
          </p15:clr>
        </p15:guide>
        <p15:guide id="5" pos="5152">
          <p15:clr>
            <a:srgbClr val="9AA0A6"/>
          </p15:clr>
        </p15:guide>
        <p15:guide id="6" orient="horz" pos="19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78" orient="horz"/>
        <p:guide pos="4663"/>
        <p:guide pos="2160" orient="horz"/>
        <p:guide pos="4163"/>
        <p:guide pos="5152"/>
        <p:guide pos="196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ubiquitypress/hyrax-autopopulati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oB65bAWCoJtdiZqkeAOBFGpQXQTezMS7nm2UC8Nv3uc/edi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26e30349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26e30349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am Ellen Ramsey from UVA. </a:t>
            </a:r>
            <a:r>
              <a:rPr lang="en" sz="1200">
                <a:solidFill>
                  <a:srgbClr val="595959"/>
                </a:solidFill>
              </a:rPr>
              <a:t>At the University of Virginia Library in Charlottesville, we acknowledge that the land where we learn and work is the ancestral homeland and traditional territory of the Monacan Indian Nation. We pay respect to their elders and knowledge keepers — past and present. We acknowledge and pay respect to the enslaved Africans, enslaved laborers, and free Black laborers who built UVA, as well as their descendants.Today we acknowledge the land, we acknowledge labor, traditions, and knowledge, and we acknowledge lives.</a:t>
            </a:r>
            <a:endParaRPr sz="1200">
              <a:solidFill>
                <a:srgbClr val="595959"/>
              </a:solidFill>
            </a:endParaRPr>
          </a:p>
          <a:p>
            <a:pPr indent="0" lvl="0" marL="0" rtl="0" algn="l">
              <a:spcBef>
                <a:spcPts val="0"/>
              </a:spcBef>
              <a:spcAft>
                <a:spcPts val="0"/>
              </a:spcAft>
              <a:buNone/>
            </a:pPr>
            <a:r>
              <a:rPr lang="en"/>
              <a:t>Final grant report of Advancing Hyku project, which ran from October 2019 to March 2022, funded by Arcadia, a charitable fund of Lisbet Rausing and Peter Baldwin (2 and half years).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6464d2c9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6464d2c9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Reminder of deliverables (30 sec)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26e303498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26e303498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Currently</a:t>
            </a:r>
            <a:r>
              <a:rPr lang="en"/>
              <a:t> a Hyrax gem </a:t>
            </a:r>
            <a:r>
              <a:rPr lang="en" sz="1150">
                <a:solidFill>
                  <a:srgbClr val="1155CC"/>
                </a:solidFill>
                <a:highlight>
                  <a:srgbClr val="FFFFFF"/>
                </a:highlight>
                <a:uFill>
                  <a:noFill/>
                </a:uFill>
                <a:hlinkClick r:id="rId2">
                  <a:extLst>
                    <a:ext uri="{A12FA001-AC4F-418D-AE19-62706E023703}">
                      <ahyp:hlinkClr val="tx"/>
                    </a:ext>
                  </a:extLst>
                </a:hlinkClick>
              </a:rPr>
              <a:t>https://github.com/ubiquitypress/hyrax-autopopulation</a:t>
            </a:r>
            <a:r>
              <a:rPr lang="en"/>
              <a:t> Bulkrax WG may decide it goes into Hyku 4 or later.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26e303498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26e303498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Reminder of deliverables (30 sec)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26e303498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226e303498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Currently in Samvera Labs, hope it goes into Hyku 4.</a:t>
            </a:r>
            <a:br>
              <a:rPr lang="en"/>
            </a:br>
            <a:r>
              <a:rPr lang="en"/>
              <a:t>See final report for full shot of </a:t>
            </a:r>
            <a:r>
              <a:rPr lang="en" sz="1200">
                <a:solidFill>
                  <a:schemeClr val="dk1"/>
                </a:solidFill>
                <a:latin typeface="Times New Roman"/>
                <a:ea typeface="Times New Roman"/>
                <a:cs typeface="Times New Roman"/>
                <a:sym typeface="Times New Roman"/>
              </a:rPr>
              <a:t>additional ORCID API account settings added to the standard Hyku dashboard.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26e303498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226e303498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Requires Hypothes.is account. We used it for editing grant report.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226e303498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226e303498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put this link in chat when jaw breaker/gobstopper introduced by Ilkay.</a:t>
            </a:r>
            <a:endParaRPr/>
          </a:p>
          <a:p>
            <a:pPr indent="0" lvl="0" marL="0" rtl="0" algn="l">
              <a:spcBef>
                <a:spcPts val="0"/>
              </a:spcBef>
              <a:spcAft>
                <a:spcPts val="0"/>
              </a:spcAft>
              <a:buNone/>
            </a:pPr>
            <a:r>
              <a:rPr lang="en" u="sng">
                <a:solidFill>
                  <a:schemeClr val="hlink"/>
                </a:solidFill>
                <a:hlinkClick r:id="rId2"/>
              </a:rPr>
              <a:t>https://docs.google.com/document/d/1oB65bAWCoJtdiZqkeAOBFGpQXQTezMS7nm2UC8Nv3uc/edit</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68c53972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68c53972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6af28e9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26af28e9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Jumping off point for Hyku IG presentation up next.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6af28e90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26af28e90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Ilkay presents, Ellen &amp; Elisa will </a:t>
            </a:r>
            <a:r>
              <a:rPr lang="en"/>
              <a:t>help</a:t>
            </a:r>
            <a:r>
              <a:rPr lang="en"/>
              <a:t> with Q&amp;A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26e30349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226e30349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Ilkay, Elisa, Ellen available for questions now or any time during SVC.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26e303498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26e30349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Reminder of scope (30 sec)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26e30349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26e30349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Reminder of deliverables (30 sec)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26e303498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26e303498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 Reminder of deliverables (30 sec)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26e303498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26e303498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294485c6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294485c6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26e303498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26e303498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26e303498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26e303498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26e303498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26e303498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jpg"/><Relationship Id="rId5" Type="http://schemas.openxmlformats.org/officeDocument/2006/relationships/image" Target="../media/image8.jpg"/><Relationship Id="rId6" Type="http://schemas.openxmlformats.org/officeDocument/2006/relationships/image" Target="../media/image21.png"/><Relationship Id="rId7" Type="http://schemas.openxmlformats.org/officeDocument/2006/relationships/image" Target="../media/image7.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12.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5.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ocs.google.com/document/d/1oB65bAWCoJtdiZqkeAOBFGpQXQTezMS7nm2UC8Nv3uc/edit" TargetMode="External"/><Relationship Id="rId4" Type="http://schemas.openxmlformats.org/officeDocument/2006/relationships/hyperlink" Target="https://docs.google.com/document/d/1oB65bAWCoJtdiZqkeAOBFGpQXQTezMS7nm2UC8Nv3uc/edit" TargetMode="External"/><Relationship Id="rId5" Type="http://schemas.openxmlformats.org/officeDocument/2006/relationships/hyperlink" Target="https://docs.google.com/document/d/1oB65bAWCoJtdiZqkeAOBFGpQXQTezMS7nm2UC8Nv3uc/edit" TargetMode="External"/><Relationship Id="rId6" Type="http://schemas.openxmlformats.org/officeDocument/2006/relationships/hyperlink" Target="https://github.com/ubiquitypress/hyku_addons/wik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github.com/samvera/hyku/" TargetMode="External"/><Relationship Id="rId4" Type="http://schemas.openxmlformats.org/officeDocument/2006/relationships/hyperlink" Target="https://github.com/ubiquitypress/hyku_addons/" TargetMode="External"/><Relationship Id="rId5" Type="http://schemas.openxmlformats.org/officeDocument/2006/relationships/hyperlink" Target="https://github.com/ubiquitypress/hyku_addons/wiki" TargetMode="External"/><Relationship Id="rId6" Type="http://schemas.openxmlformats.org/officeDocument/2006/relationships/hyperlink" Target="https://advancinghyku.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jpg"/><Relationship Id="rId5" Type="http://schemas.openxmlformats.org/officeDocument/2006/relationships/image" Target="../media/image8.jpg"/><Relationship Id="rId6" Type="http://schemas.openxmlformats.org/officeDocument/2006/relationships/image" Target="../media/image21.png"/><Relationship Id="rId7" Type="http://schemas.openxmlformats.org/officeDocument/2006/relationships/image" Target="../media/image7.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73325" y="1184925"/>
            <a:ext cx="8459100" cy="184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Advancing Hyku</a:t>
            </a:r>
            <a:endParaRPr sz="3800">
              <a:solidFill>
                <a:schemeClr val="dk2"/>
              </a:solidFill>
            </a:endParaRPr>
          </a:p>
          <a:p>
            <a:pPr indent="0" lvl="0" marL="0" rtl="0" algn="ctr">
              <a:spcBef>
                <a:spcPts val="0"/>
              </a:spcBef>
              <a:spcAft>
                <a:spcPts val="0"/>
              </a:spcAft>
              <a:buNone/>
            </a:pPr>
            <a:r>
              <a:rPr lang="en" sz="3800">
                <a:solidFill>
                  <a:schemeClr val="dk2"/>
                </a:solidFill>
              </a:rPr>
              <a:t>End of Project Update</a:t>
            </a:r>
            <a:endParaRPr sz="3800">
              <a:solidFill>
                <a:schemeClr val="dk2"/>
              </a:solidFill>
            </a:endParaRPr>
          </a:p>
        </p:txBody>
      </p:sp>
      <p:sp>
        <p:nvSpPr>
          <p:cNvPr id="100" name="Google Shape;100;p25"/>
          <p:cNvSpPr txBox="1"/>
          <p:nvPr>
            <p:ph idx="1" type="subTitle"/>
          </p:nvPr>
        </p:nvSpPr>
        <p:spPr>
          <a:xfrm>
            <a:off x="147325" y="3390400"/>
            <a:ext cx="64977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Ellen Ramsey, University of Virginia</a:t>
            </a:r>
            <a:endParaRPr sz="1500"/>
          </a:p>
          <a:p>
            <a:pPr indent="0" lvl="0" marL="0" rtl="0" algn="l">
              <a:spcBef>
                <a:spcPts val="0"/>
              </a:spcBef>
              <a:spcAft>
                <a:spcPts val="0"/>
              </a:spcAft>
              <a:buNone/>
            </a:pPr>
            <a:r>
              <a:rPr lang="en" sz="1500"/>
              <a:t>Ilkay Holt, British Library</a:t>
            </a:r>
            <a:br>
              <a:rPr lang="en" sz="1500"/>
            </a:br>
            <a:r>
              <a:rPr lang="en" sz="1500"/>
              <a:t>Elisa Barrett, Ubiquity Press</a:t>
            </a:r>
            <a:endParaRPr sz="1500"/>
          </a:p>
          <a:p>
            <a:pPr indent="0" lvl="0" marL="0" rtl="0" algn="l">
              <a:spcBef>
                <a:spcPts val="0"/>
              </a:spcBef>
              <a:spcAft>
                <a:spcPts val="0"/>
              </a:spcAft>
              <a:buNone/>
            </a:pPr>
            <a:r>
              <a:t/>
            </a:r>
            <a:endParaRPr sz="1500"/>
          </a:p>
        </p:txBody>
      </p:sp>
      <p:pic>
        <p:nvPicPr>
          <p:cNvPr id="101" name="Google Shape;101;p25"/>
          <p:cNvPicPr preferRelativeResize="0"/>
          <p:nvPr/>
        </p:nvPicPr>
        <p:blipFill>
          <a:blip r:embed="rId3">
            <a:alphaModFix/>
          </a:blip>
          <a:stretch>
            <a:fillRect/>
          </a:stretch>
        </p:blipFill>
        <p:spPr>
          <a:xfrm>
            <a:off x="0" y="76200"/>
            <a:ext cx="4590170" cy="905725"/>
          </a:xfrm>
          <a:prstGeom prst="rect">
            <a:avLst/>
          </a:prstGeom>
          <a:noFill/>
          <a:ln>
            <a:noFill/>
          </a:ln>
        </p:spPr>
      </p:pic>
      <p:pic>
        <p:nvPicPr>
          <p:cNvPr id="102" name="Google Shape;102;p25"/>
          <p:cNvPicPr preferRelativeResize="0"/>
          <p:nvPr/>
        </p:nvPicPr>
        <p:blipFill>
          <a:blip r:embed="rId4">
            <a:alphaModFix/>
          </a:blip>
          <a:stretch>
            <a:fillRect/>
          </a:stretch>
        </p:blipFill>
        <p:spPr>
          <a:xfrm>
            <a:off x="5928475" y="76200"/>
            <a:ext cx="1009825" cy="792600"/>
          </a:xfrm>
          <a:prstGeom prst="rect">
            <a:avLst/>
          </a:prstGeom>
          <a:noFill/>
          <a:ln>
            <a:noFill/>
          </a:ln>
        </p:spPr>
      </p:pic>
      <p:pic>
        <p:nvPicPr>
          <p:cNvPr id="103" name="Google Shape;103;p25"/>
          <p:cNvPicPr preferRelativeResize="0"/>
          <p:nvPr/>
        </p:nvPicPr>
        <p:blipFill>
          <a:blip r:embed="rId5">
            <a:alphaModFix/>
          </a:blip>
          <a:stretch>
            <a:fillRect/>
          </a:stretch>
        </p:blipFill>
        <p:spPr>
          <a:xfrm>
            <a:off x="6938298" y="121950"/>
            <a:ext cx="361054" cy="701100"/>
          </a:xfrm>
          <a:prstGeom prst="rect">
            <a:avLst/>
          </a:prstGeom>
          <a:noFill/>
          <a:ln>
            <a:noFill/>
          </a:ln>
        </p:spPr>
      </p:pic>
      <p:pic>
        <p:nvPicPr>
          <p:cNvPr id="104" name="Google Shape;104;p25"/>
          <p:cNvPicPr preferRelativeResize="0"/>
          <p:nvPr/>
        </p:nvPicPr>
        <p:blipFill>
          <a:blip r:embed="rId6">
            <a:alphaModFix/>
          </a:blip>
          <a:stretch>
            <a:fillRect/>
          </a:stretch>
        </p:blipFill>
        <p:spPr>
          <a:xfrm>
            <a:off x="7427425" y="272073"/>
            <a:ext cx="1620847" cy="424825"/>
          </a:xfrm>
          <a:prstGeom prst="rect">
            <a:avLst/>
          </a:prstGeom>
          <a:noFill/>
          <a:ln>
            <a:noFill/>
          </a:ln>
        </p:spPr>
      </p:pic>
      <p:pic>
        <p:nvPicPr>
          <p:cNvPr id="105" name="Google Shape;105;p25"/>
          <p:cNvPicPr preferRelativeResize="0"/>
          <p:nvPr/>
        </p:nvPicPr>
        <p:blipFill>
          <a:blip r:embed="rId7">
            <a:alphaModFix/>
          </a:blip>
          <a:stretch>
            <a:fillRect/>
          </a:stretch>
        </p:blipFill>
        <p:spPr>
          <a:xfrm>
            <a:off x="5127925" y="121950"/>
            <a:ext cx="712975" cy="701100"/>
          </a:xfrm>
          <a:prstGeom prst="rect">
            <a:avLst/>
          </a:prstGeom>
          <a:noFill/>
          <a:ln>
            <a:noFill/>
          </a:ln>
        </p:spPr>
      </p:pic>
      <p:pic>
        <p:nvPicPr>
          <p:cNvPr id="106" name="Google Shape;106;p25"/>
          <p:cNvPicPr preferRelativeResize="0"/>
          <p:nvPr/>
        </p:nvPicPr>
        <p:blipFill>
          <a:blip r:embed="rId8">
            <a:alphaModFix/>
          </a:blip>
          <a:stretch>
            <a:fillRect/>
          </a:stretch>
        </p:blipFill>
        <p:spPr>
          <a:xfrm>
            <a:off x="235500" y="4369075"/>
            <a:ext cx="656125" cy="656125"/>
          </a:xfrm>
          <a:prstGeom prst="rect">
            <a:avLst/>
          </a:prstGeom>
          <a:noFill/>
          <a:ln>
            <a:noFill/>
          </a:ln>
        </p:spPr>
      </p:pic>
      <p:sp>
        <p:nvSpPr>
          <p:cNvPr id="107" name="Google Shape;107;p25"/>
          <p:cNvSpPr txBox="1"/>
          <p:nvPr/>
        </p:nvSpPr>
        <p:spPr>
          <a:xfrm>
            <a:off x="51850" y="4480275"/>
            <a:ext cx="89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rPr>
              <a:t>Samvera Virtual Connect, 4 May 2022</a:t>
            </a:r>
            <a:endParaRPr sz="2000">
              <a:solidFill>
                <a:schemeClr val="dk2"/>
              </a:solidFill>
            </a:endParaRPr>
          </a:p>
        </p:txBody>
      </p:sp>
      <p:sp>
        <p:nvSpPr>
          <p:cNvPr id="108" name="Google Shape;108;p25"/>
          <p:cNvSpPr txBox="1"/>
          <p:nvPr/>
        </p:nvSpPr>
        <p:spPr>
          <a:xfrm>
            <a:off x="4867275" y="3499900"/>
            <a:ext cx="4193700" cy="726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dk2"/>
                </a:solidFill>
              </a:rPr>
              <a:t>advancinghyku.io</a:t>
            </a:r>
            <a:endParaRPr>
              <a:solidFill>
                <a:schemeClr val="dk2"/>
              </a:solidFill>
            </a:endParaRPr>
          </a:p>
          <a:p>
            <a:pPr indent="0" lvl="0" marL="0" rtl="0" algn="r">
              <a:spcBef>
                <a:spcPts val="0"/>
              </a:spcBef>
              <a:spcAft>
                <a:spcPts val="0"/>
              </a:spcAft>
              <a:buNone/>
            </a:pPr>
            <a:r>
              <a:t/>
            </a:r>
            <a:endParaRPr>
              <a:solidFill>
                <a:schemeClr val="dk2"/>
              </a:solidFill>
            </a:endParaRPr>
          </a:p>
          <a:p>
            <a:pPr indent="0" lvl="0" marL="0" rtl="0" algn="r">
              <a:spcBef>
                <a:spcPts val="0"/>
              </a:spcBef>
              <a:spcAft>
                <a:spcPts val="0"/>
              </a:spcAft>
              <a:buNone/>
            </a:pPr>
            <a:r>
              <a:rPr lang="en">
                <a:solidFill>
                  <a:schemeClr val="dk2"/>
                </a:solidFill>
              </a:rPr>
              <a:t>samvera.atlassian.net/wiki/spaces/hyku/</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77"/>
              <a:t>5. </a:t>
            </a:r>
            <a:r>
              <a:rPr lang="en" sz="2577"/>
              <a:t>Auto-population of records with bulk DOIs (result)</a:t>
            </a:r>
            <a:endParaRPr sz="2577"/>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4" name="Google Shape;194;p34"/>
          <p:cNvSpPr txBox="1"/>
          <p:nvPr>
            <p:ph idx="1" type="body"/>
          </p:nvPr>
        </p:nvSpPr>
        <p:spPr>
          <a:xfrm>
            <a:off x="457200" y="4230575"/>
            <a:ext cx="58533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100"/>
              <a:buNone/>
            </a:pPr>
            <a:r>
              <a:rPr lang="en" sz="1400">
                <a:solidFill>
                  <a:schemeClr val="dk1"/>
                </a:solidFill>
                <a:latin typeface="Times New Roman"/>
                <a:ea typeface="Times New Roman"/>
                <a:cs typeface="Times New Roman"/>
                <a:sym typeface="Times New Roman"/>
              </a:rPr>
              <a:t>Result of ‘fetch’ process in the standard Hyku dashboard, with two works with PDF files ready for review and approval.</a:t>
            </a:r>
            <a:endParaRPr sz="1754"/>
          </a:p>
          <a:p>
            <a:pPr indent="0" lvl="0" marL="0" rtl="0" algn="l">
              <a:lnSpc>
                <a:spcPct val="105000"/>
              </a:lnSpc>
              <a:spcBef>
                <a:spcPts val="1200"/>
              </a:spcBef>
              <a:spcAft>
                <a:spcPts val="1200"/>
              </a:spcAft>
              <a:buSzPts val="523"/>
              <a:buNone/>
            </a:pPr>
            <a:r>
              <a:t/>
            </a:r>
            <a:endParaRPr sz="855"/>
          </a:p>
        </p:txBody>
      </p:sp>
      <p:pic>
        <p:nvPicPr>
          <p:cNvPr id="195" name="Google Shape;195;p34"/>
          <p:cNvPicPr preferRelativeResize="0"/>
          <p:nvPr/>
        </p:nvPicPr>
        <p:blipFill>
          <a:blip r:embed="rId3">
            <a:alphaModFix/>
          </a:blip>
          <a:stretch>
            <a:fillRect/>
          </a:stretch>
        </p:blipFill>
        <p:spPr>
          <a:xfrm>
            <a:off x="533400" y="1143000"/>
            <a:ext cx="5734050" cy="2857500"/>
          </a:xfrm>
          <a:prstGeom prst="rect">
            <a:avLst/>
          </a:prstGeom>
          <a:noFill/>
          <a:ln cap="flat" cmpd="sng" w="12700">
            <a:solidFill>
              <a:srgbClr val="434343"/>
            </a:solidFill>
            <a:prstDash val="solid"/>
            <a:miter lim="8000"/>
            <a:headEnd len="sm" w="sm" type="none"/>
            <a:tailEnd len="sm" w="sm" type="none"/>
          </a:ln>
        </p:spPr>
      </p:pic>
      <p:grpSp>
        <p:nvGrpSpPr>
          <p:cNvPr id="196" name="Google Shape;196;p34"/>
          <p:cNvGrpSpPr/>
          <p:nvPr/>
        </p:nvGrpSpPr>
        <p:grpSpPr>
          <a:xfrm>
            <a:off x="6968905" y="3354652"/>
            <a:ext cx="2098895" cy="1369748"/>
            <a:chOff x="6262175" y="2680763"/>
            <a:chExt cx="2098895" cy="1369748"/>
          </a:xfrm>
        </p:grpSpPr>
        <p:pic>
          <p:nvPicPr>
            <p:cNvPr id="197" name="Google Shape;197;p34"/>
            <p:cNvPicPr preferRelativeResize="0"/>
            <p:nvPr/>
          </p:nvPicPr>
          <p:blipFill>
            <a:blip r:embed="rId4">
              <a:alphaModFix/>
            </a:blip>
            <a:stretch>
              <a:fillRect/>
            </a:stretch>
          </p:blipFill>
          <p:spPr>
            <a:xfrm>
              <a:off x="6262175" y="2680763"/>
              <a:ext cx="852073" cy="1369748"/>
            </a:xfrm>
            <a:prstGeom prst="rect">
              <a:avLst/>
            </a:prstGeom>
            <a:noFill/>
            <a:ln>
              <a:noFill/>
            </a:ln>
          </p:spPr>
        </p:pic>
        <p:pic>
          <p:nvPicPr>
            <p:cNvPr id="198" name="Google Shape;198;p34"/>
            <p:cNvPicPr preferRelativeResize="0"/>
            <p:nvPr/>
          </p:nvPicPr>
          <p:blipFill>
            <a:blip r:embed="rId5">
              <a:alphaModFix/>
            </a:blip>
            <a:stretch>
              <a:fillRect/>
            </a:stretch>
          </p:blipFill>
          <p:spPr>
            <a:xfrm>
              <a:off x="7209075" y="2926272"/>
              <a:ext cx="1151995" cy="648000"/>
            </a:xfrm>
            <a:prstGeom prst="rect">
              <a:avLst/>
            </a:prstGeom>
            <a:noFill/>
            <a:ln>
              <a:noFill/>
            </a:ln>
          </p:spPr>
        </p:pic>
        <p:sp>
          <p:nvSpPr>
            <p:cNvPr id="199" name="Google Shape;199;p34"/>
            <p:cNvSpPr/>
            <p:nvPr/>
          </p:nvSpPr>
          <p:spPr>
            <a:xfrm>
              <a:off x="7023625" y="3092475"/>
              <a:ext cx="355800" cy="355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66"/>
              <a:t>Bulk import and a</a:t>
            </a:r>
            <a:r>
              <a:rPr lang="en" sz="2466"/>
              <a:t>uto-population of records: 6. ORCID and 7. DOI</a:t>
            </a:r>
            <a:endParaRPr sz="2466"/>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05" name="Google Shape;205;p35"/>
          <p:cNvPicPr preferRelativeResize="0"/>
          <p:nvPr/>
        </p:nvPicPr>
        <p:blipFill>
          <a:blip r:embed="rId3">
            <a:alphaModFix/>
          </a:blip>
          <a:stretch>
            <a:fillRect/>
          </a:stretch>
        </p:blipFill>
        <p:spPr>
          <a:xfrm>
            <a:off x="735200" y="1086875"/>
            <a:ext cx="4389798" cy="3834226"/>
          </a:xfrm>
          <a:prstGeom prst="rect">
            <a:avLst/>
          </a:prstGeom>
          <a:noFill/>
          <a:ln>
            <a:noFill/>
          </a:ln>
        </p:spPr>
      </p:pic>
      <p:sp>
        <p:nvSpPr>
          <p:cNvPr id="206" name="Google Shape;206;p35"/>
          <p:cNvSpPr txBox="1"/>
          <p:nvPr/>
        </p:nvSpPr>
        <p:spPr>
          <a:xfrm>
            <a:off x="5280275" y="2372750"/>
            <a:ext cx="3000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Workflows for auto-populating bulk records upon import with ORCID IDs and DOI assignments.. </a:t>
            </a:r>
            <a:endParaRPr sz="1754">
              <a:solidFill>
                <a:schemeClr val="dk2"/>
              </a:solidFill>
            </a:endParaRPr>
          </a:p>
        </p:txBody>
      </p:sp>
      <p:grpSp>
        <p:nvGrpSpPr>
          <p:cNvPr id="207" name="Google Shape;207;p35"/>
          <p:cNvGrpSpPr/>
          <p:nvPr/>
        </p:nvGrpSpPr>
        <p:grpSpPr>
          <a:xfrm>
            <a:off x="6968905" y="3354652"/>
            <a:ext cx="2098895" cy="1369748"/>
            <a:chOff x="6262175" y="2680763"/>
            <a:chExt cx="2098895" cy="1369748"/>
          </a:xfrm>
        </p:grpSpPr>
        <p:pic>
          <p:nvPicPr>
            <p:cNvPr id="208" name="Google Shape;208;p35"/>
            <p:cNvPicPr preferRelativeResize="0"/>
            <p:nvPr/>
          </p:nvPicPr>
          <p:blipFill>
            <a:blip r:embed="rId4">
              <a:alphaModFix/>
            </a:blip>
            <a:stretch>
              <a:fillRect/>
            </a:stretch>
          </p:blipFill>
          <p:spPr>
            <a:xfrm>
              <a:off x="6262175" y="2680763"/>
              <a:ext cx="852073" cy="1369748"/>
            </a:xfrm>
            <a:prstGeom prst="rect">
              <a:avLst/>
            </a:prstGeom>
            <a:noFill/>
            <a:ln>
              <a:noFill/>
            </a:ln>
          </p:spPr>
        </p:pic>
        <p:pic>
          <p:nvPicPr>
            <p:cNvPr id="209" name="Google Shape;209;p35"/>
            <p:cNvPicPr preferRelativeResize="0"/>
            <p:nvPr/>
          </p:nvPicPr>
          <p:blipFill>
            <a:blip r:embed="rId5">
              <a:alphaModFix/>
            </a:blip>
            <a:stretch>
              <a:fillRect/>
            </a:stretch>
          </p:blipFill>
          <p:spPr>
            <a:xfrm>
              <a:off x="7209075" y="2926272"/>
              <a:ext cx="1151995" cy="648000"/>
            </a:xfrm>
            <a:prstGeom prst="rect">
              <a:avLst/>
            </a:prstGeom>
            <a:noFill/>
            <a:ln>
              <a:noFill/>
            </a:ln>
          </p:spPr>
        </p:pic>
        <p:sp>
          <p:nvSpPr>
            <p:cNvPr id="210" name="Google Shape;210;p35"/>
            <p:cNvSpPr/>
            <p:nvPr/>
          </p:nvSpPr>
          <p:spPr>
            <a:xfrm>
              <a:off x="7023625" y="3092475"/>
              <a:ext cx="355800" cy="355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8</a:t>
            </a:r>
            <a:r>
              <a:rPr lang="en"/>
              <a:t>. </a:t>
            </a:r>
            <a:r>
              <a:rPr lang="en"/>
              <a:t>RIS (Research Information Systems) citation export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6" name="Google Shape;216;p36"/>
          <p:cNvSpPr txBox="1"/>
          <p:nvPr>
            <p:ph idx="1" type="body"/>
          </p:nvPr>
        </p:nvSpPr>
        <p:spPr>
          <a:xfrm>
            <a:off x="311700" y="4230575"/>
            <a:ext cx="6131400" cy="6051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100"/>
              <a:buNone/>
            </a:pPr>
            <a:r>
              <a:rPr lang="en" sz="1400">
                <a:solidFill>
                  <a:schemeClr val="dk1"/>
                </a:solidFill>
                <a:latin typeface="Times New Roman"/>
                <a:ea typeface="Times New Roman"/>
                <a:cs typeface="Times New Roman"/>
                <a:sym typeface="Times New Roman"/>
              </a:rPr>
              <a:t>This feature enables users to download citations for works in Hyku in the common RIS format. This is a standard repository feature that encourages correct citation using a work’s DOI, and thus makes it possible to track the citation. </a:t>
            </a:r>
            <a:endParaRPr sz="1555"/>
          </a:p>
          <a:p>
            <a:pPr indent="0" lvl="0" marL="0" rtl="0" algn="l">
              <a:lnSpc>
                <a:spcPct val="105000"/>
              </a:lnSpc>
              <a:spcBef>
                <a:spcPts val="1200"/>
              </a:spcBef>
              <a:spcAft>
                <a:spcPts val="1200"/>
              </a:spcAft>
              <a:buSzPts val="523"/>
              <a:buNone/>
            </a:pPr>
            <a:r>
              <a:t/>
            </a:r>
            <a:endParaRPr sz="855"/>
          </a:p>
        </p:txBody>
      </p:sp>
      <p:pic>
        <p:nvPicPr>
          <p:cNvPr id="217" name="Google Shape;217;p36"/>
          <p:cNvPicPr preferRelativeResize="0"/>
          <p:nvPr/>
        </p:nvPicPr>
        <p:blipFill>
          <a:blip r:embed="rId3">
            <a:alphaModFix/>
          </a:blip>
          <a:stretch>
            <a:fillRect/>
          </a:stretch>
        </p:blipFill>
        <p:spPr>
          <a:xfrm>
            <a:off x="398900" y="1630225"/>
            <a:ext cx="2705100" cy="1438275"/>
          </a:xfrm>
          <a:prstGeom prst="rect">
            <a:avLst/>
          </a:prstGeom>
          <a:noFill/>
          <a:ln cap="flat" cmpd="sng" w="12700">
            <a:solidFill>
              <a:srgbClr val="434343"/>
            </a:solidFill>
            <a:prstDash val="solid"/>
            <a:miter lim="8000"/>
            <a:headEnd len="sm" w="sm" type="none"/>
            <a:tailEnd len="sm" w="sm" type="none"/>
          </a:ln>
        </p:spPr>
      </p:pic>
      <p:sp>
        <p:nvSpPr>
          <p:cNvPr id="218" name="Google Shape;218;p36"/>
          <p:cNvSpPr txBox="1"/>
          <p:nvPr/>
        </p:nvSpPr>
        <p:spPr>
          <a:xfrm>
            <a:off x="311700" y="3184075"/>
            <a:ext cx="29916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Portion of standard Hyku UI work landing page showing RIS download link.</a:t>
            </a:r>
            <a:endParaRPr sz="1500"/>
          </a:p>
        </p:txBody>
      </p:sp>
      <p:pic>
        <p:nvPicPr>
          <p:cNvPr id="219" name="Google Shape;219;p36"/>
          <p:cNvPicPr preferRelativeResize="0"/>
          <p:nvPr/>
        </p:nvPicPr>
        <p:blipFill>
          <a:blip r:embed="rId4">
            <a:alphaModFix/>
          </a:blip>
          <a:stretch>
            <a:fillRect/>
          </a:stretch>
        </p:blipFill>
        <p:spPr>
          <a:xfrm>
            <a:off x="3546450" y="1325425"/>
            <a:ext cx="5048250" cy="1743075"/>
          </a:xfrm>
          <a:prstGeom prst="rect">
            <a:avLst/>
          </a:prstGeom>
          <a:noFill/>
          <a:ln cap="flat" cmpd="sng" w="12700">
            <a:solidFill>
              <a:srgbClr val="434343"/>
            </a:solidFill>
            <a:prstDash val="solid"/>
            <a:miter lim="8000"/>
            <a:headEnd len="sm" w="sm" type="none"/>
            <a:tailEnd len="sm" w="sm" type="none"/>
          </a:ln>
        </p:spPr>
      </p:pic>
      <p:sp>
        <p:nvSpPr>
          <p:cNvPr id="220" name="Google Shape;220;p36"/>
          <p:cNvSpPr txBox="1"/>
          <p:nvPr/>
        </p:nvSpPr>
        <p:spPr>
          <a:xfrm>
            <a:off x="3546450" y="3184075"/>
            <a:ext cx="43383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RIS output for a test work.</a:t>
            </a:r>
            <a:endParaRPr sz="1500"/>
          </a:p>
        </p:txBody>
      </p:sp>
      <p:pic>
        <p:nvPicPr>
          <p:cNvPr id="221" name="Google Shape;221;p36"/>
          <p:cNvPicPr preferRelativeResize="0"/>
          <p:nvPr/>
        </p:nvPicPr>
        <p:blipFill>
          <a:blip r:embed="rId5">
            <a:alphaModFix/>
          </a:blip>
          <a:stretch>
            <a:fillRect/>
          </a:stretch>
        </p:blipFill>
        <p:spPr>
          <a:xfrm>
            <a:off x="6968905" y="3354652"/>
            <a:ext cx="852073" cy="1369748"/>
          </a:xfrm>
          <a:prstGeom prst="rect">
            <a:avLst/>
          </a:prstGeom>
          <a:noFill/>
          <a:ln>
            <a:noFill/>
          </a:ln>
        </p:spPr>
      </p:pic>
      <p:pic>
        <p:nvPicPr>
          <p:cNvPr id="222" name="Google Shape;222;p36"/>
          <p:cNvPicPr preferRelativeResize="0"/>
          <p:nvPr/>
        </p:nvPicPr>
        <p:blipFill>
          <a:blip r:embed="rId6">
            <a:alphaModFix/>
          </a:blip>
          <a:stretch>
            <a:fillRect/>
          </a:stretch>
        </p:blipFill>
        <p:spPr>
          <a:xfrm>
            <a:off x="7915805" y="3600161"/>
            <a:ext cx="1151995" cy="648000"/>
          </a:xfrm>
          <a:prstGeom prst="rect">
            <a:avLst/>
          </a:prstGeom>
          <a:noFill/>
          <a:ln>
            <a:noFill/>
          </a:ln>
        </p:spPr>
      </p:pic>
      <p:pic>
        <p:nvPicPr>
          <p:cNvPr id="223" name="Google Shape;223;p36"/>
          <p:cNvPicPr preferRelativeResize="0"/>
          <p:nvPr/>
        </p:nvPicPr>
        <p:blipFill>
          <a:blip r:embed="rId7">
            <a:alphaModFix/>
          </a:blip>
          <a:stretch>
            <a:fillRect/>
          </a:stretch>
        </p:blipFill>
        <p:spPr>
          <a:xfrm>
            <a:off x="6968900" y="3354636"/>
            <a:ext cx="852073" cy="1369764"/>
          </a:xfrm>
          <a:prstGeom prst="rect">
            <a:avLst/>
          </a:prstGeom>
          <a:noFill/>
          <a:ln>
            <a:noFill/>
          </a:ln>
        </p:spPr>
      </p:pic>
      <p:sp>
        <p:nvSpPr>
          <p:cNvPr id="224" name="Google Shape;224;p36"/>
          <p:cNvSpPr/>
          <p:nvPr/>
        </p:nvSpPr>
        <p:spPr>
          <a:xfrm>
            <a:off x="7730355" y="3766364"/>
            <a:ext cx="355800" cy="355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9. Integration with ORCID, author identifier</a:t>
            </a:r>
            <a:endParaRPr/>
          </a:p>
          <a:p>
            <a:pPr indent="0" lvl="0" marL="0" rtl="0" algn="l">
              <a:spcBef>
                <a:spcPts val="0"/>
              </a:spcBef>
              <a:spcAft>
                <a:spcPts val="0"/>
              </a:spcAft>
              <a:buNone/>
            </a:pPr>
            <a:r>
              <a:t/>
            </a:r>
            <a:endParaRPr/>
          </a:p>
        </p:txBody>
      </p:sp>
      <p:pic>
        <p:nvPicPr>
          <p:cNvPr id="230" name="Google Shape;230;p37"/>
          <p:cNvPicPr preferRelativeResize="0"/>
          <p:nvPr/>
        </p:nvPicPr>
        <p:blipFill>
          <a:blip r:embed="rId3">
            <a:alphaModFix/>
          </a:blip>
          <a:stretch>
            <a:fillRect/>
          </a:stretch>
        </p:blipFill>
        <p:spPr>
          <a:xfrm>
            <a:off x="838200" y="1170125"/>
            <a:ext cx="5734050" cy="466725"/>
          </a:xfrm>
          <a:prstGeom prst="rect">
            <a:avLst/>
          </a:prstGeom>
          <a:noFill/>
          <a:ln cap="flat" cmpd="sng" w="12700">
            <a:solidFill>
              <a:srgbClr val="434343"/>
            </a:solidFill>
            <a:prstDash val="solid"/>
            <a:miter lim="8000"/>
            <a:headEnd len="sm" w="sm" type="none"/>
            <a:tailEnd len="sm" w="sm" type="none"/>
          </a:ln>
        </p:spPr>
      </p:pic>
      <p:pic>
        <p:nvPicPr>
          <p:cNvPr id="231" name="Google Shape;231;p37"/>
          <p:cNvPicPr preferRelativeResize="0"/>
          <p:nvPr/>
        </p:nvPicPr>
        <p:blipFill>
          <a:blip r:embed="rId4">
            <a:alphaModFix/>
          </a:blip>
          <a:stretch>
            <a:fillRect/>
          </a:stretch>
        </p:blipFill>
        <p:spPr>
          <a:xfrm>
            <a:off x="838200" y="2094050"/>
            <a:ext cx="5160797" cy="2288925"/>
          </a:xfrm>
          <a:prstGeom prst="rect">
            <a:avLst/>
          </a:prstGeom>
          <a:noFill/>
          <a:ln cap="flat" cmpd="sng" w="12700">
            <a:solidFill>
              <a:srgbClr val="434343"/>
            </a:solidFill>
            <a:prstDash val="solid"/>
            <a:miter lim="8000"/>
            <a:headEnd len="sm" w="sm" type="none"/>
            <a:tailEnd len="sm" w="sm" type="none"/>
          </a:ln>
        </p:spPr>
      </p:pic>
      <p:sp>
        <p:nvSpPr>
          <p:cNvPr id="232" name="Google Shape;232;p37"/>
          <p:cNvSpPr txBox="1"/>
          <p:nvPr/>
        </p:nvSpPr>
        <p:spPr>
          <a:xfrm>
            <a:off x="762100" y="1606525"/>
            <a:ext cx="75531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Feature switch added to the standard Hyku dashboard to enable/disable ORCID synchronisation interface.</a:t>
            </a:r>
            <a:endParaRPr sz="1500"/>
          </a:p>
        </p:txBody>
      </p:sp>
      <p:sp>
        <p:nvSpPr>
          <p:cNvPr id="233" name="Google Shape;233;p37"/>
          <p:cNvSpPr txBox="1"/>
          <p:nvPr/>
        </p:nvSpPr>
        <p:spPr>
          <a:xfrm>
            <a:off x="762100" y="4382975"/>
            <a:ext cx="69453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Standard Hyku profile page extended with ORCID connection settings.</a:t>
            </a:r>
            <a:endParaRPr sz="1300">
              <a:solidFill>
                <a:schemeClr val="dk1"/>
              </a:solidFill>
              <a:latin typeface="Times New Roman"/>
              <a:ea typeface="Times New Roman"/>
              <a:cs typeface="Times New Roman"/>
              <a:sym typeface="Times New Roman"/>
            </a:endParaRPr>
          </a:p>
        </p:txBody>
      </p:sp>
      <p:pic>
        <p:nvPicPr>
          <p:cNvPr id="234" name="Google Shape;234;p37"/>
          <p:cNvPicPr preferRelativeResize="0"/>
          <p:nvPr/>
        </p:nvPicPr>
        <p:blipFill>
          <a:blip r:embed="rId5">
            <a:alphaModFix/>
          </a:blip>
          <a:stretch>
            <a:fillRect/>
          </a:stretch>
        </p:blipFill>
        <p:spPr>
          <a:xfrm>
            <a:off x="7758527" y="3354641"/>
            <a:ext cx="852073" cy="1369759"/>
          </a:xfrm>
          <a:prstGeom prst="rect">
            <a:avLst/>
          </a:prstGeom>
          <a:noFill/>
          <a:ln>
            <a:noFill/>
          </a:ln>
        </p:spPr>
      </p:pic>
      <p:pic>
        <p:nvPicPr>
          <p:cNvPr id="235" name="Google Shape;235;p37"/>
          <p:cNvPicPr preferRelativeResize="0"/>
          <p:nvPr/>
        </p:nvPicPr>
        <p:blipFill>
          <a:blip r:embed="rId6">
            <a:alphaModFix/>
          </a:blip>
          <a:stretch>
            <a:fillRect/>
          </a:stretch>
        </p:blipFill>
        <p:spPr>
          <a:xfrm>
            <a:off x="6620405" y="3618497"/>
            <a:ext cx="1151995" cy="648000"/>
          </a:xfrm>
          <a:prstGeom prst="rect">
            <a:avLst/>
          </a:prstGeom>
          <a:noFill/>
          <a:ln>
            <a:noFill/>
          </a:ln>
        </p:spPr>
      </p:pic>
      <p:sp>
        <p:nvSpPr>
          <p:cNvPr id="236" name="Google Shape;236;p37"/>
          <p:cNvSpPr/>
          <p:nvPr/>
        </p:nvSpPr>
        <p:spPr>
          <a:xfrm>
            <a:off x="7543800" y="3930400"/>
            <a:ext cx="269526" cy="177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or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10. </a:t>
            </a:r>
            <a:r>
              <a:rPr lang="en" sz="2320"/>
              <a:t>In-browser PDF display and annotation through Hypothes.is</a:t>
            </a:r>
            <a:endParaRPr sz="2320"/>
          </a:p>
          <a:p>
            <a:pPr indent="0" lvl="0" marL="0" rtl="0" algn="l">
              <a:spcBef>
                <a:spcPts val="0"/>
              </a:spcBef>
              <a:spcAft>
                <a:spcPts val="0"/>
              </a:spcAft>
              <a:buSzPts val="990"/>
              <a:buNone/>
            </a:pPr>
            <a:r>
              <a:t/>
            </a:r>
            <a:endParaRPr sz="2520"/>
          </a:p>
        </p:txBody>
      </p:sp>
      <p:pic>
        <p:nvPicPr>
          <p:cNvPr id="242" name="Google Shape;242;p38"/>
          <p:cNvPicPr preferRelativeResize="0"/>
          <p:nvPr/>
        </p:nvPicPr>
        <p:blipFill>
          <a:blip r:embed="rId3">
            <a:alphaModFix/>
          </a:blip>
          <a:stretch>
            <a:fillRect/>
          </a:stretch>
        </p:blipFill>
        <p:spPr>
          <a:xfrm>
            <a:off x="838200" y="1129038"/>
            <a:ext cx="5734050" cy="457200"/>
          </a:xfrm>
          <a:prstGeom prst="rect">
            <a:avLst/>
          </a:prstGeom>
          <a:noFill/>
          <a:ln cap="flat" cmpd="sng" w="12700">
            <a:solidFill>
              <a:srgbClr val="434343"/>
            </a:solidFill>
            <a:prstDash val="solid"/>
            <a:miter lim="8000"/>
            <a:headEnd len="sm" w="sm" type="none"/>
            <a:tailEnd len="sm" w="sm" type="none"/>
          </a:ln>
        </p:spPr>
      </p:pic>
      <p:pic>
        <p:nvPicPr>
          <p:cNvPr id="243" name="Google Shape;243;p38"/>
          <p:cNvPicPr preferRelativeResize="0"/>
          <p:nvPr/>
        </p:nvPicPr>
        <p:blipFill>
          <a:blip r:embed="rId4">
            <a:alphaModFix/>
          </a:blip>
          <a:stretch>
            <a:fillRect/>
          </a:stretch>
        </p:blipFill>
        <p:spPr>
          <a:xfrm>
            <a:off x="838200" y="2154750"/>
            <a:ext cx="5734050" cy="2057400"/>
          </a:xfrm>
          <a:prstGeom prst="rect">
            <a:avLst/>
          </a:prstGeom>
          <a:noFill/>
          <a:ln cap="flat" cmpd="sng" w="12700">
            <a:solidFill>
              <a:srgbClr val="434343"/>
            </a:solidFill>
            <a:prstDash val="solid"/>
            <a:miter lim="8000"/>
            <a:headEnd len="sm" w="sm" type="none"/>
            <a:tailEnd len="sm" w="sm" type="none"/>
          </a:ln>
        </p:spPr>
      </p:pic>
      <p:sp>
        <p:nvSpPr>
          <p:cNvPr id="244" name="Google Shape;244;p38"/>
          <p:cNvSpPr txBox="1"/>
          <p:nvPr/>
        </p:nvSpPr>
        <p:spPr>
          <a:xfrm>
            <a:off x="789000" y="1557225"/>
            <a:ext cx="5899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Feature switch added to the standard Hyku dashboard to enable/disable PDF annotation.</a:t>
            </a:r>
            <a:endParaRPr/>
          </a:p>
        </p:txBody>
      </p:sp>
      <p:sp>
        <p:nvSpPr>
          <p:cNvPr id="245" name="Google Shape;245;p38"/>
          <p:cNvSpPr txBox="1"/>
          <p:nvPr/>
        </p:nvSpPr>
        <p:spPr>
          <a:xfrm>
            <a:off x="838200" y="4246250"/>
            <a:ext cx="5899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Portion of standard Hyku work page showing new ‘Read and annotate’ option for PDF files.</a:t>
            </a:r>
            <a:endParaRPr/>
          </a:p>
        </p:txBody>
      </p:sp>
      <p:pic>
        <p:nvPicPr>
          <p:cNvPr id="246" name="Google Shape;246;p38"/>
          <p:cNvPicPr preferRelativeResize="0"/>
          <p:nvPr/>
        </p:nvPicPr>
        <p:blipFill>
          <a:blip r:embed="rId5">
            <a:alphaModFix/>
          </a:blip>
          <a:stretch>
            <a:fillRect/>
          </a:stretch>
        </p:blipFill>
        <p:spPr>
          <a:xfrm>
            <a:off x="7757000" y="3354913"/>
            <a:ext cx="852073" cy="13697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Adoption path chart with options</a:t>
            </a:r>
            <a:endParaRPr/>
          </a:p>
        </p:txBody>
      </p:sp>
      <p:sp>
        <p:nvSpPr>
          <p:cNvPr id="252" name="Google Shape;252;p3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47500" lnSpcReduction="20000"/>
          </a:bodyPr>
          <a:lstStyle/>
          <a:p>
            <a:pPr indent="0" lvl="0" marL="0" rtl="0" algn="ctr">
              <a:lnSpc>
                <a:spcPct val="100000"/>
              </a:lnSpc>
              <a:spcBef>
                <a:spcPts val="0"/>
              </a:spcBef>
              <a:spcAft>
                <a:spcPts val="0"/>
              </a:spcAft>
              <a:buNone/>
            </a:pPr>
            <a:r>
              <a:rPr lang="en" sz="3750"/>
              <a:t>Shared </a:t>
            </a:r>
            <a:r>
              <a:rPr lang="en" sz="3750"/>
              <a:t>Community Document:</a:t>
            </a:r>
            <a:r>
              <a:rPr lang="en" sz="3750" u="sng">
                <a:solidFill>
                  <a:schemeClr val="hlink"/>
                </a:solidFill>
                <a:hlinkClick r:id="rId3"/>
              </a:rPr>
              <a:t> </a:t>
            </a:r>
            <a:br>
              <a:rPr lang="en" sz="3750" u="sng">
                <a:solidFill>
                  <a:schemeClr val="hlink"/>
                </a:solidFill>
                <a:hlinkClick r:id="rId4"/>
              </a:rPr>
            </a:br>
            <a:r>
              <a:rPr lang="en" sz="3750" u="sng">
                <a:solidFill>
                  <a:schemeClr val="hlink"/>
                </a:solidFill>
                <a:hlinkClick r:id="rId5"/>
              </a:rPr>
              <a:t>Features and Adoption Paths</a:t>
            </a:r>
            <a:br>
              <a:rPr lang="en" sz="1500">
                <a:solidFill>
                  <a:schemeClr val="dk1"/>
                </a:solidFill>
                <a:highlight>
                  <a:srgbClr val="6AA84F"/>
                </a:highlight>
              </a:rPr>
            </a:br>
            <a:br>
              <a:rPr lang="en" sz="1500">
                <a:solidFill>
                  <a:schemeClr val="dk1"/>
                </a:solidFill>
                <a:highlight>
                  <a:srgbClr val="6AA84F"/>
                </a:highlight>
              </a:rPr>
            </a:br>
            <a:br>
              <a:rPr lang="en" sz="1500">
                <a:solidFill>
                  <a:schemeClr val="dk1"/>
                </a:solidFill>
                <a:highlight>
                  <a:srgbClr val="6AA84F"/>
                </a:highlight>
              </a:rPr>
            </a:br>
            <a:endParaRPr sz="1500">
              <a:solidFill>
                <a:schemeClr val="dk1"/>
              </a:solidFill>
              <a:highlight>
                <a:srgbClr val="6AA84F"/>
              </a:highlight>
            </a:endParaRPr>
          </a:p>
          <a:p>
            <a:pPr indent="0" lvl="0" marL="0" rtl="0" algn="l">
              <a:lnSpc>
                <a:spcPct val="100000"/>
              </a:lnSpc>
              <a:spcBef>
                <a:spcPts val="0"/>
              </a:spcBef>
              <a:spcAft>
                <a:spcPts val="0"/>
              </a:spcAft>
              <a:buNone/>
            </a:pPr>
            <a:r>
              <a:t/>
            </a:r>
            <a:endParaRPr sz="1100">
              <a:solidFill>
                <a:schemeClr val="dk1"/>
              </a:solidFill>
              <a:highlight>
                <a:srgbClr val="6AA84F"/>
              </a:highlight>
            </a:endParaRPr>
          </a:p>
          <a:p>
            <a:pPr indent="-316071" lvl="0" marL="457200" rtl="0" algn="l">
              <a:lnSpc>
                <a:spcPct val="100000"/>
              </a:lnSpc>
              <a:spcBef>
                <a:spcPts val="0"/>
              </a:spcBef>
              <a:spcAft>
                <a:spcPts val="0"/>
              </a:spcAft>
              <a:buSzPct val="100000"/>
              <a:buAutoNum type="arabicPeriod"/>
            </a:pPr>
            <a:r>
              <a:rPr lang="en" sz="2900">
                <a:solidFill>
                  <a:schemeClr val="dk1"/>
                </a:solidFill>
                <a:highlight>
                  <a:srgbClr val="6AA84F"/>
                </a:highlight>
              </a:rPr>
              <a:t>Option 1</a:t>
            </a:r>
            <a:r>
              <a:rPr lang="en" sz="2900">
                <a:solidFill>
                  <a:schemeClr val="dk1"/>
                </a:solidFill>
              </a:rPr>
              <a:t>. Install Hyku (version listed) or later (what is the community code)</a:t>
            </a:r>
            <a:endParaRPr sz="2900">
              <a:solidFill>
                <a:schemeClr val="dk1"/>
              </a:solidFill>
            </a:endParaRPr>
          </a:p>
          <a:p>
            <a:pPr indent="-316071" lvl="0" marL="457200" rtl="0" algn="l">
              <a:lnSpc>
                <a:spcPct val="100000"/>
              </a:lnSpc>
              <a:spcBef>
                <a:spcPts val="0"/>
              </a:spcBef>
              <a:spcAft>
                <a:spcPts val="0"/>
              </a:spcAft>
              <a:buSzPct val="100000"/>
              <a:buAutoNum type="arabicPeriod"/>
            </a:pPr>
            <a:r>
              <a:rPr lang="en" sz="2900">
                <a:solidFill>
                  <a:schemeClr val="dk1"/>
                </a:solidFill>
                <a:highlight>
                  <a:srgbClr val="6FA8DC"/>
                </a:highlight>
              </a:rPr>
              <a:t>Option 2</a:t>
            </a:r>
            <a:r>
              <a:rPr lang="en" sz="2900">
                <a:solidFill>
                  <a:schemeClr val="dk1"/>
                </a:solidFill>
              </a:rPr>
              <a:t>: Available in stand-alone gem (no need to install Hyku addons) (add a gem)</a:t>
            </a:r>
            <a:endParaRPr sz="2900">
              <a:solidFill>
                <a:schemeClr val="dk1"/>
              </a:solidFill>
              <a:highlight>
                <a:srgbClr val="F1C232"/>
              </a:highlight>
            </a:endParaRPr>
          </a:p>
          <a:p>
            <a:pPr indent="-316071" lvl="0" marL="457200" rtl="0" algn="l">
              <a:lnSpc>
                <a:spcPct val="100000"/>
              </a:lnSpc>
              <a:spcBef>
                <a:spcPts val="0"/>
              </a:spcBef>
              <a:spcAft>
                <a:spcPts val="0"/>
              </a:spcAft>
              <a:buSzPct val="100000"/>
              <a:buAutoNum type="arabicPeriod"/>
            </a:pPr>
            <a:r>
              <a:rPr lang="en" sz="2900">
                <a:solidFill>
                  <a:schemeClr val="dk1"/>
                </a:solidFill>
                <a:highlight>
                  <a:srgbClr val="F1C232"/>
                </a:highlight>
              </a:rPr>
              <a:t>Option 3</a:t>
            </a:r>
            <a:r>
              <a:rPr lang="en" sz="2900">
                <a:solidFill>
                  <a:schemeClr val="dk1"/>
                </a:solidFill>
              </a:rPr>
              <a:t>. Install </a:t>
            </a:r>
            <a:r>
              <a:rPr lang="en" sz="2900" u="sng">
                <a:solidFill>
                  <a:srgbClr val="1155CC"/>
                </a:solidFill>
                <a:hlinkClick r:id="rId6">
                  <a:extLst>
                    <a:ext uri="{A12FA001-AC4F-418D-AE19-62706E023703}">
                      <ahyp:hlinkClr val="tx"/>
                    </a:ext>
                  </a:extLst>
                </a:hlinkClick>
              </a:rPr>
              <a:t>Advancing Hyku-addons</a:t>
            </a:r>
            <a:r>
              <a:rPr lang="en" sz="2900">
                <a:solidFill>
                  <a:schemeClr val="dk1"/>
                </a:solidFill>
              </a:rPr>
              <a:t> to your version of Hyku (add add-ons)</a:t>
            </a:r>
            <a:br>
              <a:rPr lang="en" sz="2900">
                <a:solidFill>
                  <a:schemeClr val="dk1"/>
                </a:solidFill>
              </a:rPr>
            </a:br>
            <a:endParaRPr sz="2900">
              <a:solidFill>
                <a:schemeClr val="dk1"/>
              </a:solidFill>
              <a:highlight>
                <a:srgbClr val="FF00FF"/>
              </a:highlight>
            </a:endParaRPr>
          </a:p>
          <a:p>
            <a:pPr indent="-316071" lvl="0" marL="457200" rtl="0" algn="l">
              <a:lnSpc>
                <a:spcPct val="100000"/>
              </a:lnSpc>
              <a:spcBef>
                <a:spcPts val="0"/>
              </a:spcBef>
              <a:spcAft>
                <a:spcPts val="0"/>
              </a:spcAft>
              <a:buSzPct val="100000"/>
              <a:buAutoNum type="arabicPeriod"/>
            </a:pPr>
            <a:r>
              <a:rPr lang="en" sz="2900">
                <a:solidFill>
                  <a:schemeClr val="dk1"/>
                </a:solidFill>
              </a:rPr>
              <a:t>Want it all at once? </a:t>
            </a:r>
            <a:r>
              <a:rPr lang="en" sz="2900">
                <a:solidFill>
                  <a:schemeClr val="dk1"/>
                </a:solidFill>
                <a:highlight>
                  <a:srgbClr val="FF00FF"/>
                </a:highlight>
              </a:rPr>
              <a:t>Option 4</a:t>
            </a:r>
            <a:r>
              <a:rPr lang="en" sz="2900">
                <a:solidFill>
                  <a:schemeClr val="dk1"/>
                </a:solidFill>
              </a:rPr>
              <a:t> is to work with a service provider on a hosted version of Hyku (inclusive of Options 1 through 3). </a:t>
            </a:r>
            <a:endParaRPr sz="2900"/>
          </a:p>
          <a:p>
            <a:pPr indent="0" lvl="0" marL="457200" rtl="0" algn="l">
              <a:spcBef>
                <a:spcPts val="1200"/>
              </a:spcBef>
              <a:spcAft>
                <a:spcPts val="0"/>
              </a:spcAft>
              <a:buNone/>
            </a:pPr>
            <a:r>
              <a:t/>
            </a:r>
            <a:endParaRPr sz="1600">
              <a:solidFill>
                <a:schemeClr val="dk1"/>
              </a:solidFill>
            </a:endParaRPr>
          </a:p>
          <a:p>
            <a:pPr indent="0" lvl="0" marL="0" rtl="0" algn="l">
              <a:spcBef>
                <a:spcPts val="1200"/>
              </a:spcBef>
              <a:spcAft>
                <a:spcPts val="0"/>
              </a:spcAft>
              <a:buNone/>
            </a:pPr>
            <a:r>
              <a:t/>
            </a:r>
            <a:endParaRPr>
              <a:solidFill>
                <a:schemeClr val="dk1"/>
              </a:solidFill>
            </a:endParaRPr>
          </a:p>
          <a:p>
            <a:pPr indent="0" lvl="0" marL="457200" rtl="0" algn="l">
              <a:spcBef>
                <a:spcPts val="1200"/>
              </a:spcBef>
              <a:spcAft>
                <a:spcPts val="0"/>
              </a:spcAft>
              <a:buNone/>
            </a:pPr>
            <a:r>
              <a:t/>
            </a:r>
            <a:endParaRPr>
              <a:solidFill>
                <a:schemeClr val="dk1"/>
              </a:solidFill>
            </a:endParaRPr>
          </a:p>
        </p:txBody>
      </p:sp>
      <p:grpSp>
        <p:nvGrpSpPr>
          <p:cNvPr id="253" name="Google Shape;253;p39"/>
          <p:cNvGrpSpPr/>
          <p:nvPr/>
        </p:nvGrpSpPr>
        <p:grpSpPr>
          <a:xfrm>
            <a:off x="4583826" y="768349"/>
            <a:ext cx="4243500" cy="4064075"/>
            <a:chOff x="1234968" y="0"/>
            <a:chExt cx="5658000" cy="5418766"/>
          </a:xfrm>
        </p:grpSpPr>
        <p:sp>
          <p:nvSpPr>
            <p:cNvPr id="254" name="Google Shape;254;p39"/>
            <p:cNvSpPr/>
            <p:nvPr/>
          </p:nvSpPr>
          <p:spPr>
            <a:xfrm>
              <a:off x="1234968" y="0"/>
              <a:ext cx="5658000" cy="5418600"/>
            </a:xfrm>
            <a:prstGeom prst="ellipse">
              <a:avLst/>
            </a:prstGeom>
            <a:solidFill>
              <a:srgbClr val="E6B41B"/>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5" name="Google Shape;255;p39"/>
            <p:cNvSpPr txBox="1"/>
            <p:nvPr/>
          </p:nvSpPr>
          <p:spPr>
            <a:xfrm>
              <a:off x="3075253" y="270933"/>
              <a:ext cx="1977600" cy="812700"/>
            </a:xfrm>
            <a:prstGeom prst="rect">
              <a:avLst/>
            </a:prstGeom>
            <a:noFill/>
            <a:ln>
              <a:noFill/>
            </a:ln>
          </p:spPr>
          <p:txBody>
            <a:bodyPr anchorCtr="0" anchor="ctr" bIns="96000" lIns="96000" spcFirstLastPara="1" rIns="96000" wrap="square" tIns="96000">
              <a:noAutofit/>
            </a:bodyPr>
            <a:lstStyle/>
            <a:p>
              <a:pPr indent="0" lvl="0" marL="0" marR="0" rtl="0" algn="ctr">
                <a:lnSpc>
                  <a:spcPct val="90000"/>
                </a:lnSpc>
                <a:spcBef>
                  <a:spcPts val="0"/>
                </a:spcBef>
                <a:spcAft>
                  <a:spcPts val="0"/>
                </a:spcAft>
                <a:buClr>
                  <a:schemeClr val="lt1"/>
                </a:buClr>
                <a:buSzPts val="1400"/>
                <a:buFont typeface="Calibri"/>
                <a:buNone/>
              </a:pPr>
              <a:r>
                <a:rPr b="1" lang="en">
                  <a:solidFill>
                    <a:schemeClr val="lt1"/>
                  </a:solidFill>
                  <a:latin typeface="Calibri"/>
                  <a:ea typeface="Calibri"/>
                  <a:cs typeface="Calibri"/>
                  <a:sym typeface="Calibri"/>
                </a:rPr>
                <a:t>3</a:t>
              </a:r>
              <a:r>
                <a:rPr b="1" i="0" lang="en" sz="1400" u="none" cap="none" strike="noStrike">
                  <a:solidFill>
                    <a:schemeClr val="lt1"/>
                  </a:solidFill>
                  <a:latin typeface="Calibri"/>
                  <a:ea typeface="Calibri"/>
                  <a:cs typeface="Calibri"/>
                  <a:sym typeface="Calibri"/>
                </a:rPr>
                <a:t>/Hyku add-ons </a:t>
              </a:r>
              <a:endParaRPr b="1" i="0" sz="1400" u="none" cap="none" strike="noStrike">
                <a:solidFill>
                  <a:schemeClr val="lt1"/>
                </a:solidFill>
                <a:latin typeface="Calibri"/>
                <a:ea typeface="Calibri"/>
                <a:cs typeface="Calibri"/>
                <a:sym typeface="Calibri"/>
              </a:endParaRPr>
            </a:p>
          </p:txBody>
        </p:sp>
        <p:sp>
          <p:nvSpPr>
            <p:cNvPr id="256" name="Google Shape;256;p39"/>
            <p:cNvSpPr/>
            <p:nvPr/>
          </p:nvSpPr>
          <p:spPr>
            <a:xfrm>
              <a:off x="2031999" y="1354666"/>
              <a:ext cx="4064100" cy="4064100"/>
            </a:xfrm>
            <a:prstGeom prst="ellipse">
              <a:avLst/>
            </a:prstGeom>
            <a:solidFill>
              <a:srgbClr val="6D9EEB"/>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7" name="Google Shape;257;p39"/>
            <p:cNvSpPr txBox="1"/>
            <p:nvPr/>
          </p:nvSpPr>
          <p:spPr>
            <a:xfrm>
              <a:off x="2995967" y="1507067"/>
              <a:ext cx="2174700" cy="762000"/>
            </a:xfrm>
            <a:prstGeom prst="rect">
              <a:avLst/>
            </a:prstGeom>
            <a:noFill/>
            <a:ln>
              <a:noFill/>
            </a:ln>
          </p:spPr>
          <p:txBody>
            <a:bodyPr anchorCtr="0" anchor="ctr" bIns="96000" lIns="96000" spcFirstLastPara="1" rIns="96000" wrap="square" tIns="96000">
              <a:noAutofit/>
            </a:bodyPr>
            <a:lstStyle/>
            <a:p>
              <a:pPr indent="0" lvl="0" marL="0" marR="0" rtl="0" algn="ctr">
                <a:lnSpc>
                  <a:spcPct val="90000"/>
                </a:lnSpc>
                <a:spcBef>
                  <a:spcPts val="0"/>
                </a:spcBef>
                <a:spcAft>
                  <a:spcPts val="0"/>
                </a:spcAft>
                <a:buClr>
                  <a:schemeClr val="lt1"/>
                </a:buClr>
                <a:buSzPts val="1400"/>
                <a:buFont typeface="Calibri"/>
                <a:buNone/>
              </a:pPr>
              <a:r>
                <a:rPr b="1" lang="en">
                  <a:solidFill>
                    <a:schemeClr val="lt1"/>
                  </a:solidFill>
                  <a:latin typeface="Calibri"/>
                  <a:ea typeface="Calibri"/>
                  <a:cs typeface="Calibri"/>
                  <a:sym typeface="Calibri"/>
                </a:rPr>
                <a:t>2</a:t>
              </a:r>
              <a:r>
                <a:rPr b="1" i="0" lang="en" sz="1400" u="none" cap="none" strike="noStrike">
                  <a:solidFill>
                    <a:schemeClr val="lt1"/>
                  </a:solidFill>
                  <a:latin typeface="Calibri"/>
                  <a:ea typeface="Calibri"/>
                  <a:cs typeface="Calibri"/>
                  <a:sym typeface="Calibri"/>
                </a:rPr>
                <a:t>/Stand-alone gem</a:t>
              </a:r>
              <a:endParaRPr b="1" i="0" sz="1400" u="none" cap="none" strike="noStrike">
                <a:solidFill>
                  <a:schemeClr val="lt1"/>
                </a:solidFill>
                <a:latin typeface="Calibri"/>
                <a:ea typeface="Calibri"/>
                <a:cs typeface="Calibri"/>
                <a:sym typeface="Calibri"/>
              </a:endParaRPr>
            </a:p>
          </p:txBody>
        </p:sp>
        <p:sp>
          <p:nvSpPr>
            <p:cNvPr id="258" name="Google Shape;258;p39"/>
            <p:cNvSpPr/>
            <p:nvPr/>
          </p:nvSpPr>
          <p:spPr>
            <a:xfrm>
              <a:off x="2709333" y="2709333"/>
              <a:ext cx="2709300" cy="2709300"/>
            </a:xfrm>
            <a:prstGeom prst="ellipse">
              <a:avLst/>
            </a:prstGeom>
            <a:solidFill>
              <a:srgbClr val="6AA84F"/>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9" name="Google Shape;259;p39"/>
            <p:cNvSpPr txBox="1"/>
            <p:nvPr/>
          </p:nvSpPr>
          <p:spPr>
            <a:xfrm>
              <a:off x="3106100" y="2985100"/>
              <a:ext cx="1915800" cy="1146900"/>
            </a:xfrm>
            <a:prstGeom prst="rect">
              <a:avLst/>
            </a:prstGeom>
            <a:noFill/>
            <a:ln>
              <a:noFill/>
            </a:ln>
          </p:spPr>
          <p:txBody>
            <a:bodyPr anchorCtr="0" anchor="ctr" bIns="96000" lIns="96000" spcFirstLastPara="1" rIns="96000" wrap="square" tIns="96000">
              <a:noAutofit/>
            </a:bodyPr>
            <a:lstStyle/>
            <a:p>
              <a:pPr indent="0" lvl="0" marL="0" marR="0" rtl="0" algn="ctr">
                <a:lnSpc>
                  <a:spcPct val="90000"/>
                </a:lnSpc>
                <a:spcBef>
                  <a:spcPts val="0"/>
                </a:spcBef>
                <a:spcAft>
                  <a:spcPts val="0"/>
                </a:spcAft>
                <a:buClr>
                  <a:schemeClr val="lt1"/>
                </a:buClr>
                <a:buSzPts val="1400"/>
                <a:buFont typeface="Calibri"/>
                <a:buNone/>
              </a:pPr>
              <a:r>
                <a:rPr b="1" lang="en">
                  <a:solidFill>
                    <a:schemeClr val="lt1"/>
                  </a:solidFill>
                  <a:latin typeface="Calibri"/>
                  <a:ea typeface="Calibri"/>
                  <a:cs typeface="Calibri"/>
                  <a:sym typeface="Calibri"/>
                </a:rPr>
                <a:t>1</a:t>
              </a:r>
              <a:r>
                <a:rPr b="1" i="0" lang="en" sz="1400" u="none" cap="none" strike="noStrike">
                  <a:solidFill>
                    <a:schemeClr val="lt1"/>
                  </a:solidFill>
                  <a:latin typeface="Calibri"/>
                  <a:ea typeface="Calibri"/>
                  <a:cs typeface="Calibri"/>
                  <a:sym typeface="Calibri"/>
                </a:rPr>
                <a:t>/Install Hyku 2</a:t>
              </a:r>
              <a:endParaRPr b="1" i="0" sz="1400" u="none" cap="none" strike="noStrike">
                <a:solidFill>
                  <a:schemeClr val="lt1"/>
                </a:solidFill>
                <a:latin typeface="Calibri"/>
                <a:ea typeface="Calibri"/>
                <a:cs typeface="Calibri"/>
                <a:sym typeface="Calibri"/>
              </a:endParaRPr>
            </a:p>
          </p:txBody>
        </p:sp>
      </p:grpSp>
      <p:sp>
        <p:nvSpPr>
          <p:cNvPr id="260" name="Google Shape;260;p39"/>
          <p:cNvSpPr txBox="1"/>
          <p:nvPr/>
        </p:nvSpPr>
        <p:spPr>
          <a:xfrm>
            <a:off x="5438950" y="1362375"/>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Custom work types</a:t>
            </a:r>
            <a:endParaRPr sz="900"/>
          </a:p>
        </p:txBody>
      </p:sp>
      <p:sp>
        <p:nvSpPr>
          <p:cNvPr id="261" name="Google Shape;261;p39"/>
          <p:cNvSpPr txBox="1"/>
          <p:nvPr/>
        </p:nvSpPr>
        <p:spPr>
          <a:xfrm>
            <a:off x="4830525" y="1626584"/>
            <a:ext cx="1095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900">
                <a:solidFill>
                  <a:schemeClr val="dk1"/>
                </a:solidFill>
                <a:latin typeface="Calibri"/>
                <a:ea typeface="Calibri"/>
                <a:cs typeface="Calibri"/>
                <a:sym typeface="Calibri"/>
              </a:rPr>
              <a:t>CSV Exports / imports -Bulkrax</a:t>
            </a:r>
            <a:endParaRPr sz="900"/>
          </a:p>
        </p:txBody>
      </p:sp>
      <p:sp>
        <p:nvSpPr>
          <p:cNvPr id="262" name="Google Shape;262;p39"/>
          <p:cNvSpPr txBox="1"/>
          <p:nvPr/>
        </p:nvSpPr>
        <p:spPr>
          <a:xfrm>
            <a:off x="4583813" y="2043000"/>
            <a:ext cx="9147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lang="en" sz="900">
                <a:solidFill>
                  <a:schemeClr val="dk1"/>
                </a:solidFill>
                <a:latin typeface="Calibri"/>
                <a:ea typeface="Calibri"/>
                <a:cs typeface="Calibri"/>
                <a:sym typeface="Calibri"/>
              </a:rPr>
              <a:t>DOI minting through </a:t>
            </a:r>
            <a:endParaRPr sz="1100">
              <a:solidFill>
                <a:schemeClr val="dk1"/>
              </a:solidFill>
              <a:latin typeface="Calibri"/>
              <a:ea typeface="Calibri"/>
              <a:cs typeface="Calibri"/>
              <a:sym typeface="Calibri"/>
            </a:endParaRPr>
          </a:p>
          <a:p>
            <a:pPr indent="0" lvl="0" marL="0" rtl="0" algn="ctr">
              <a:spcBef>
                <a:spcPts val="0"/>
              </a:spcBef>
              <a:spcAft>
                <a:spcPts val="0"/>
              </a:spcAft>
              <a:buNone/>
            </a:pPr>
            <a:r>
              <a:rPr lang="en" sz="900">
                <a:solidFill>
                  <a:schemeClr val="dk1"/>
                </a:solidFill>
                <a:latin typeface="Calibri"/>
                <a:ea typeface="Calibri"/>
                <a:cs typeface="Calibri"/>
                <a:sym typeface="Calibri"/>
              </a:rPr>
              <a:t>Bulkrax upload</a:t>
            </a:r>
            <a:endParaRPr sz="900"/>
          </a:p>
        </p:txBody>
      </p:sp>
      <p:sp>
        <p:nvSpPr>
          <p:cNvPr id="263" name="Google Shape;263;p39"/>
          <p:cNvSpPr txBox="1"/>
          <p:nvPr/>
        </p:nvSpPr>
        <p:spPr>
          <a:xfrm>
            <a:off x="6932600" y="1330275"/>
            <a:ext cx="124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In-browser PDF display and annotation </a:t>
            </a:r>
            <a:endParaRPr sz="900">
              <a:solidFill>
                <a:schemeClr val="dk1"/>
              </a:solidFill>
              <a:latin typeface="Calibri"/>
              <a:ea typeface="Calibri"/>
              <a:cs typeface="Calibri"/>
              <a:sym typeface="Calibri"/>
            </a:endParaRPr>
          </a:p>
        </p:txBody>
      </p:sp>
      <p:sp>
        <p:nvSpPr>
          <p:cNvPr id="264" name="Google Shape;264;p39"/>
          <p:cNvSpPr txBox="1"/>
          <p:nvPr/>
        </p:nvSpPr>
        <p:spPr>
          <a:xfrm>
            <a:off x="7591775" y="1682325"/>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File Availability Faceting</a:t>
            </a:r>
            <a:endParaRPr sz="900"/>
          </a:p>
        </p:txBody>
      </p:sp>
      <p:sp>
        <p:nvSpPr>
          <p:cNvPr id="265" name="Google Shape;265;p39"/>
          <p:cNvSpPr txBox="1"/>
          <p:nvPr/>
        </p:nvSpPr>
        <p:spPr>
          <a:xfrm>
            <a:off x="7840475" y="2043000"/>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RIS citation export</a:t>
            </a:r>
            <a:endParaRPr sz="900">
              <a:solidFill>
                <a:schemeClr val="dk1"/>
              </a:solidFill>
              <a:latin typeface="Calibri"/>
              <a:ea typeface="Calibri"/>
              <a:cs typeface="Calibri"/>
              <a:sym typeface="Calibri"/>
            </a:endParaRPr>
          </a:p>
        </p:txBody>
      </p:sp>
      <p:sp>
        <p:nvSpPr>
          <p:cNvPr id="266" name="Google Shape;266;p39"/>
          <p:cNvSpPr txBox="1"/>
          <p:nvPr/>
        </p:nvSpPr>
        <p:spPr>
          <a:xfrm>
            <a:off x="8018700" y="2559988"/>
            <a:ext cx="914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OAI-PMH </a:t>
            </a:r>
            <a:endParaRPr sz="900">
              <a:solidFill>
                <a:schemeClr val="dk1"/>
              </a:solidFill>
              <a:latin typeface="Calibri"/>
              <a:ea typeface="Calibri"/>
              <a:cs typeface="Calibri"/>
              <a:sym typeface="Calibri"/>
            </a:endParaRPr>
          </a:p>
        </p:txBody>
      </p:sp>
      <p:sp>
        <p:nvSpPr>
          <p:cNvPr id="267" name="Google Shape;267;p39"/>
          <p:cNvSpPr txBox="1"/>
          <p:nvPr/>
        </p:nvSpPr>
        <p:spPr>
          <a:xfrm>
            <a:off x="5442500" y="2257459"/>
            <a:ext cx="1095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Auto-fill metadata with DOI </a:t>
            </a:r>
            <a:endParaRPr sz="900">
              <a:solidFill>
                <a:schemeClr val="dk1"/>
              </a:solidFill>
              <a:latin typeface="Calibri"/>
              <a:ea typeface="Calibri"/>
              <a:cs typeface="Calibri"/>
              <a:sym typeface="Calibri"/>
            </a:endParaRPr>
          </a:p>
        </p:txBody>
      </p:sp>
      <p:sp>
        <p:nvSpPr>
          <p:cNvPr id="268" name="Google Shape;268;p39"/>
          <p:cNvSpPr txBox="1"/>
          <p:nvPr/>
        </p:nvSpPr>
        <p:spPr>
          <a:xfrm>
            <a:off x="5125300" y="2645747"/>
            <a:ext cx="1095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DOI minting in deposit form </a:t>
            </a:r>
            <a:endParaRPr sz="900">
              <a:solidFill>
                <a:schemeClr val="dk1"/>
              </a:solidFill>
              <a:latin typeface="Calibri"/>
              <a:ea typeface="Calibri"/>
              <a:cs typeface="Calibri"/>
              <a:sym typeface="Calibri"/>
            </a:endParaRPr>
          </a:p>
        </p:txBody>
      </p:sp>
      <p:sp>
        <p:nvSpPr>
          <p:cNvPr id="269" name="Google Shape;269;p39"/>
          <p:cNvSpPr txBox="1"/>
          <p:nvPr/>
        </p:nvSpPr>
        <p:spPr>
          <a:xfrm>
            <a:off x="5011125" y="3109888"/>
            <a:ext cx="914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REST API</a:t>
            </a:r>
            <a:endParaRPr sz="900">
              <a:solidFill>
                <a:schemeClr val="dk1"/>
              </a:solidFill>
              <a:latin typeface="Calibri"/>
              <a:ea typeface="Calibri"/>
              <a:cs typeface="Calibri"/>
              <a:sym typeface="Calibri"/>
            </a:endParaRPr>
          </a:p>
        </p:txBody>
      </p:sp>
      <p:sp>
        <p:nvSpPr>
          <p:cNvPr id="270" name="Google Shape;270;p39"/>
          <p:cNvSpPr txBox="1"/>
          <p:nvPr/>
        </p:nvSpPr>
        <p:spPr>
          <a:xfrm>
            <a:off x="6281773" y="2333125"/>
            <a:ext cx="91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Integration with ORCID</a:t>
            </a:r>
            <a:endParaRPr sz="900">
              <a:solidFill>
                <a:schemeClr val="dk1"/>
              </a:solidFill>
              <a:latin typeface="Calibri"/>
              <a:ea typeface="Calibri"/>
              <a:cs typeface="Calibri"/>
              <a:sym typeface="Calibri"/>
            </a:endParaRPr>
          </a:p>
        </p:txBody>
      </p:sp>
      <p:sp>
        <p:nvSpPr>
          <p:cNvPr id="271" name="Google Shape;271;p39"/>
          <p:cNvSpPr txBox="1"/>
          <p:nvPr/>
        </p:nvSpPr>
        <p:spPr>
          <a:xfrm>
            <a:off x="6999175" y="2333125"/>
            <a:ext cx="984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Auto-population with bulk DOIs</a:t>
            </a:r>
            <a:endParaRPr sz="900">
              <a:solidFill>
                <a:schemeClr val="dk1"/>
              </a:solidFill>
              <a:latin typeface="Calibri"/>
              <a:ea typeface="Calibri"/>
              <a:cs typeface="Calibri"/>
              <a:sym typeface="Calibri"/>
            </a:endParaRPr>
          </a:p>
        </p:txBody>
      </p:sp>
      <p:sp>
        <p:nvSpPr>
          <p:cNvPr id="272" name="Google Shape;272;p39"/>
          <p:cNvSpPr txBox="1"/>
          <p:nvPr/>
        </p:nvSpPr>
        <p:spPr>
          <a:xfrm>
            <a:off x="7257650" y="2679525"/>
            <a:ext cx="984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Auto-population with bulk </a:t>
            </a:r>
            <a:endParaRPr sz="900">
              <a:solidFill>
                <a:schemeClr val="dk1"/>
              </a:solidFill>
              <a:latin typeface="Calibri"/>
              <a:ea typeface="Calibri"/>
              <a:cs typeface="Calibri"/>
              <a:sym typeface="Calibri"/>
            </a:endParaRPr>
          </a:p>
          <a:p>
            <a:pPr indent="0" lvl="0" marL="0" rtl="0" algn="ctr">
              <a:spcBef>
                <a:spcPts val="0"/>
              </a:spcBef>
              <a:spcAft>
                <a:spcPts val="0"/>
              </a:spcAft>
              <a:buNone/>
            </a:pPr>
            <a:r>
              <a:rPr lang="en" sz="900">
                <a:solidFill>
                  <a:schemeClr val="dk1"/>
                </a:solidFill>
                <a:latin typeface="Calibri"/>
                <a:ea typeface="Calibri"/>
                <a:cs typeface="Calibri"/>
                <a:sym typeface="Calibri"/>
              </a:rPr>
              <a:t>ORCID IDs</a:t>
            </a:r>
            <a:endParaRPr sz="900">
              <a:solidFill>
                <a:schemeClr val="dk1"/>
              </a:solidFill>
              <a:latin typeface="Calibri"/>
              <a:ea typeface="Calibri"/>
              <a:cs typeface="Calibri"/>
              <a:sym typeface="Calibri"/>
            </a:endParaRPr>
          </a:p>
        </p:txBody>
      </p:sp>
      <p:sp>
        <p:nvSpPr>
          <p:cNvPr id="273" name="Google Shape;273;p39"/>
          <p:cNvSpPr txBox="1"/>
          <p:nvPr/>
        </p:nvSpPr>
        <p:spPr>
          <a:xfrm>
            <a:off x="6049325" y="3582225"/>
            <a:ext cx="13125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Custom work types</a:t>
            </a:r>
            <a:endParaRPr sz="900">
              <a:solidFill>
                <a:schemeClr val="dk1"/>
              </a:solidFill>
            </a:endParaRPr>
          </a:p>
        </p:txBody>
      </p:sp>
      <p:sp>
        <p:nvSpPr>
          <p:cNvPr id="274" name="Google Shape;274;p39"/>
          <p:cNvSpPr txBox="1"/>
          <p:nvPr/>
        </p:nvSpPr>
        <p:spPr>
          <a:xfrm>
            <a:off x="6272237" y="3844381"/>
            <a:ext cx="984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Auto-expiration of embargoes and leases</a:t>
            </a:r>
            <a:endParaRPr sz="900">
              <a:solidFill>
                <a:schemeClr val="dk1"/>
              </a:solidFill>
              <a:latin typeface="Calibri"/>
              <a:ea typeface="Calibri"/>
              <a:cs typeface="Calibri"/>
              <a:sym typeface="Calibri"/>
            </a:endParaRPr>
          </a:p>
        </p:txBody>
      </p:sp>
      <p:sp>
        <p:nvSpPr>
          <p:cNvPr id="275" name="Google Shape;275;p39"/>
          <p:cNvSpPr txBox="1"/>
          <p:nvPr/>
        </p:nvSpPr>
        <p:spPr>
          <a:xfrm>
            <a:off x="6210800" y="4353325"/>
            <a:ext cx="1173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Calibri"/>
                <a:ea typeface="Calibri"/>
                <a:cs typeface="Calibri"/>
                <a:sym typeface="Calibri"/>
              </a:rPr>
              <a:t>Cross tenant search</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2320"/>
              <a:t>Community engagement: Hyku Roadmap</a:t>
            </a:r>
            <a:endParaRPr sz="2320"/>
          </a:p>
        </p:txBody>
      </p:sp>
      <p:sp>
        <p:nvSpPr>
          <p:cNvPr id="281" name="Google Shape;281;p40"/>
          <p:cNvSpPr txBox="1"/>
          <p:nvPr/>
        </p:nvSpPr>
        <p:spPr>
          <a:xfrm>
            <a:off x="541300" y="4731675"/>
            <a:ext cx="5899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https://github.com/samvera/hyku/projects/1</a:t>
            </a:r>
            <a:endParaRPr sz="1100">
              <a:solidFill>
                <a:schemeClr val="dk1"/>
              </a:solidFill>
              <a:latin typeface="Times New Roman"/>
              <a:ea typeface="Times New Roman"/>
              <a:cs typeface="Times New Roman"/>
              <a:sym typeface="Times New Roman"/>
            </a:endParaRPr>
          </a:p>
        </p:txBody>
      </p:sp>
      <p:pic>
        <p:nvPicPr>
          <p:cNvPr id="282" name="Google Shape;282;p40"/>
          <p:cNvPicPr preferRelativeResize="0"/>
          <p:nvPr/>
        </p:nvPicPr>
        <p:blipFill>
          <a:blip r:embed="rId3">
            <a:alphaModFix/>
          </a:blip>
          <a:stretch>
            <a:fillRect/>
          </a:stretch>
        </p:blipFill>
        <p:spPr>
          <a:xfrm>
            <a:off x="461400" y="1057800"/>
            <a:ext cx="8329523" cy="3660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Features up for adoption</a:t>
            </a:r>
            <a:endParaRPr/>
          </a:p>
        </p:txBody>
      </p:sp>
      <p:sp>
        <p:nvSpPr>
          <p:cNvPr id="288" name="Google Shape;288;p41"/>
          <p:cNvSpPr txBox="1"/>
          <p:nvPr>
            <p:ph idx="1" type="body"/>
          </p:nvPr>
        </p:nvSpPr>
        <p:spPr>
          <a:xfrm>
            <a:off x="311700" y="1152475"/>
            <a:ext cx="58704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a:t>Opportunities for future improvements and new features to the Samvera Community's Hyku platform, if of use to others in the community</a:t>
            </a:r>
            <a:endParaRPr sz="1700">
              <a:solidFill>
                <a:schemeClr val="dk1"/>
              </a:solidFill>
            </a:endParaRPr>
          </a:p>
          <a:p>
            <a:pPr indent="-342900" lvl="0" marL="457200" rtl="0" algn="l">
              <a:spcBef>
                <a:spcPts val="1200"/>
              </a:spcBef>
              <a:spcAft>
                <a:spcPts val="0"/>
              </a:spcAft>
              <a:buSzPts val="1800"/>
              <a:buAutoNum type="arabicPeriod"/>
            </a:pPr>
            <a:r>
              <a:rPr lang="en"/>
              <a:t>Stats reporting email: as a depositor, I get regular emails showing use of my work by repository visitors</a:t>
            </a:r>
            <a:endParaRPr/>
          </a:p>
          <a:p>
            <a:pPr indent="-342900" lvl="0" marL="457200" rtl="0" algn="l">
              <a:spcBef>
                <a:spcPts val="0"/>
              </a:spcBef>
              <a:spcAft>
                <a:spcPts val="0"/>
              </a:spcAft>
              <a:buSzPts val="1800"/>
              <a:buAutoNum type="arabicPeriod"/>
            </a:pPr>
            <a:r>
              <a:rPr lang="en"/>
              <a:t>Metrics per article/work integrate with known metrics tools like Altmetric and Google Scholar</a:t>
            </a:r>
            <a:endParaRPr/>
          </a:p>
          <a:p>
            <a:pPr indent="-342900" lvl="0" marL="457200" rtl="0" algn="l">
              <a:spcBef>
                <a:spcPts val="0"/>
              </a:spcBef>
              <a:spcAft>
                <a:spcPts val="0"/>
              </a:spcAft>
              <a:buSzPts val="1800"/>
              <a:buAutoNum type="arabicPeriod"/>
            </a:pPr>
            <a:r>
              <a:rPr lang="en"/>
              <a:t>Preservation packages </a:t>
            </a:r>
            <a:br>
              <a:rPr lang="en"/>
            </a:br>
            <a:r>
              <a:rPr lang="en"/>
              <a:t>(Hyku for Consortia-APTrust adopting)</a:t>
            </a:r>
            <a:endParaRPr>
              <a:solidFill>
                <a:schemeClr val="dk1"/>
              </a:solidFill>
            </a:endParaRPr>
          </a:p>
        </p:txBody>
      </p:sp>
      <p:pic>
        <p:nvPicPr>
          <p:cNvPr id="289" name="Google Shape;289;p41"/>
          <p:cNvPicPr preferRelativeResize="0"/>
          <p:nvPr/>
        </p:nvPicPr>
        <p:blipFill>
          <a:blip r:embed="rId3">
            <a:alphaModFix/>
          </a:blip>
          <a:stretch>
            <a:fillRect/>
          </a:stretch>
        </p:blipFill>
        <p:spPr>
          <a:xfrm>
            <a:off x="6182025" y="3354867"/>
            <a:ext cx="852073" cy="1369759"/>
          </a:xfrm>
          <a:prstGeom prst="rect">
            <a:avLst/>
          </a:prstGeom>
          <a:noFill/>
          <a:ln>
            <a:noFill/>
          </a:ln>
        </p:spPr>
      </p:pic>
      <p:pic>
        <p:nvPicPr>
          <p:cNvPr id="290" name="Google Shape;290;p41"/>
          <p:cNvPicPr preferRelativeResize="0"/>
          <p:nvPr/>
        </p:nvPicPr>
        <p:blipFill>
          <a:blip r:embed="rId4">
            <a:alphaModFix/>
          </a:blip>
          <a:stretch>
            <a:fillRect/>
          </a:stretch>
        </p:blipFill>
        <p:spPr>
          <a:xfrm>
            <a:off x="7752374" y="3354875"/>
            <a:ext cx="852073" cy="1369748"/>
          </a:xfrm>
          <a:prstGeom prst="rect">
            <a:avLst/>
          </a:prstGeom>
          <a:noFill/>
          <a:ln>
            <a:noFill/>
          </a:ln>
        </p:spPr>
      </p:pic>
      <p:pic>
        <p:nvPicPr>
          <p:cNvPr id="291" name="Google Shape;291;p41"/>
          <p:cNvPicPr preferRelativeResize="0"/>
          <p:nvPr/>
        </p:nvPicPr>
        <p:blipFill>
          <a:blip r:embed="rId5">
            <a:alphaModFix/>
          </a:blip>
          <a:stretch>
            <a:fillRect/>
          </a:stretch>
        </p:blipFill>
        <p:spPr>
          <a:xfrm>
            <a:off x="6826538" y="2471910"/>
            <a:ext cx="1151995" cy="648000"/>
          </a:xfrm>
          <a:prstGeom prst="rect">
            <a:avLst/>
          </a:prstGeom>
          <a:noFill/>
          <a:ln>
            <a:noFill/>
          </a:ln>
        </p:spPr>
      </p:pic>
      <p:pic>
        <p:nvPicPr>
          <p:cNvPr id="292" name="Google Shape;292;p41"/>
          <p:cNvPicPr preferRelativeResize="0"/>
          <p:nvPr/>
        </p:nvPicPr>
        <p:blipFill>
          <a:blip r:embed="rId4">
            <a:alphaModFix/>
          </a:blip>
          <a:stretch>
            <a:fillRect/>
          </a:stretch>
        </p:blipFill>
        <p:spPr>
          <a:xfrm>
            <a:off x="6976499" y="3354875"/>
            <a:ext cx="852073" cy="13697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Documentation Map</a:t>
            </a:r>
            <a:endParaRPr/>
          </a:p>
        </p:txBody>
      </p:sp>
      <p:sp>
        <p:nvSpPr>
          <p:cNvPr id="298" name="Google Shape;298;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Code: </a:t>
            </a:r>
            <a:endParaRPr/>
          </a:p>
          <a:p>
            <a:pPr indent="-342900" lvl="0" marL="457200" rtl="0" algn="l">
              <a:spcBef>
                <a:spcPts val="1200"/>
              </a:spcBef>
              <a:spcAft>
                <a:spcPts val="0"/>
              </a:spcAft>
              <a:buSzPts val="1800"/>
              <a:buChar char="●"/>
            </a:pPr>
            <a:r>
              <a:rPr lang="en" u="sng">
                <a:solidFill>
                  <a:schemeClr val="hlink"/>
                </a:solidFill>
                <a:hlinkClick r:id="rId3"/>
              </a:rPr>
              <a:t>https://github.com/samvera/hyku/</a:t>
            </a:r>
            <a:r>
              <a:rPr lang="en"/>
              <a:t> and </a:t>
            </a:r>
            <a:endParaRPr/>
          </a:p>
          <a:p>
            <a:pPr indent="-342900" lvl="0" marL="457200" rtl="0" algn="l">
              <a:spcBef>
                <a:spcPts val="0"/>
              </a:spcBef>
              <a:spcAft>
                <a:spcPts val="0"/>
              </a:spcAft>
              <a:buSzPts val="1800"/>
              <a:buChar char="●"/>
            </a:pPr>
            <a:r>
              <a:rPr lang="en" u="sng">
                <a:solidFill>
                  <a:schemeClr val="hlink"/>
                </a:solidFill>
                <a:hlinkClick r:id="rId4"/>
              </a:rPr>
              <a:t>https://github.com/ubiquitypress/hyku_addons/</a:t>
            </a:r>
            <a:r>
              <a:rPr lang="en"/>
              <a:t> </a:t>
            </a:r>
            <a:endParaRPr/>
          </a:p>
          <a:p>
            <a:pPr indent="0" lvl="0" marL="0" rtl="0" algn="l">
              <a:spcBef>
                <a:spcPts val="1200"/>
              </a:spcBef>
              <a:spcAft>
                <a:spcPts val="0"/>
              </a:spcAft>
              <a:buNone/>
            </a:pPr>
            <a:r>
              <a:rPr lang="en"/>
              <a:t>Developer documentation: </a:t>
            </a:r>
            <a:endParaRPr/>
          </a:p>
          <a:p>
            <a:pPr indent="-342900" lvl="0" marL="457200" rtl="0" algn="l">
              <a:spcBef>
                <a:spcPts val="1200"/>
              </a:spcBef>
              <a:spcAft>
                <a:spcPts val="0"/>
              </a:spcAft>
              <a:buSzPts val="1800"/>
              <a:buChar char="●"/>
            </a:pPr>
            <a:r>
              <a:rPr lang="en" u="sng">
                <a:solidFill>
                  <a:schemeClr val="hlink"/>
                </a:solidFill>
                <a:hlinkClick r:id="rId5"/>
              </a:rPr>
              <a:t>https://github.com/ubiquitypress/hyku_addons/wiki</a:t>
            </a:r>
            <a:r>
              <a:rPr lang="en"/>
              <a:t> </a:t>
            </a:r>
            <a:endParaRPr b="1"/>
          </a:p>
          <a:p>
            <a:pPr indent="0" lvl="0" marL="0" rtl="0" algn="l">
              <a:spcBef>
                <a:spcPts val="1200"/>
              </a:spcBef>
              <a:spcAft>
                <a:spcPts val="0"/>
              </a:spcAft>
              <a:buNone/>
            </a:pPr>
            <a:r>
              <a:rPr lang="en"/>
              <a:t>Marketing/outreach: </a:t>
            </a:r>
            <a:endParaRPr/>
          </a:p>
          <a:p>
            <a:pPr indent="-342900" lvl="0" marL="457200" rtl="0" algn="l">
              <a:spcBef>
                <a:spcPts val="1200"/>
              </a:spcBef>
              <a:spcAft>
                <a:spcPts val="0"/>
              </a:spcAft>
              <a:buSzPts val="1800"/>
              <a:buChar char="●"/>
            </a:pPr>
            <a:r>
              <a:rPr lang="en" u="sng">
                <a:solidFill>
                  <a:schemeClr val="hlink"/>
                </a:solidFill>
                <a:hlinkClick r:id="rId6"/>
              </a:rPr>
              <a:t>https://advancinghyku.io/</a:t>
            </a:r>
            <a:r>
              <a:rPr lang="en"/>
              <a:t> now, and</a:t>
            </a:r>
            <a:endParaRPr/>
          </a:p>
          <a:p>
            <a:pPr indent="-342900" lvl="0" marL="457200" rtl="0" algn="l">
              <a:spcBef>
                <a:spcPts val="0"/>
              </a:spcBef>
              <a:spcAft>
                <a:spcPts val="0"/>
              </a:spcAft>
              <a:buSzPts val="1800"/>
              <a:buChar char="●"/>
            </a:pPr>
            <a:r>
              <a:rPr lang="en"/>
              <a:t>Samvera wiki TBD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3"/>
          <p:cNvSpPr txBox="1"/>
          <p:nvPr>
            <p:ph type="ctrTitle"/>
          </p:nvPr>
        </p:nvSpPr>
        <p:spPr>
          <a:xfrm>
            <a:off x="260958" y="11351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500">
                <a:solidFill>
                  <a:schemeClr val="dk2"/>
                </a:solidFill>
              </a:rPr>
              <a:t>Thank you!</a:t>
            </a:r>
            <a:endParaRPr sz="3500">
              <a:solidFill>
                <a:schemeClr val="dk2"/>
              </a:solidFill>
            </a:endParaRPr>
          </a:p>
          <a:p>
            <a:pPr indent="0" lvl="0" marL="0" rtl="0" algn="ctr">
              <a:spcBef>
                <a:spcPts val="0"/>
              </a:spcBef>
              <a:spcAft>
                <a:spcPts val="0"/>
              </a:spcAft>
              <a:buClr>
                <a:schemeClr val="dk1"/>
              </a:buClr>
              <a:buSzPts val="1100"/>
              <a:buFont typeface="Arial"/>
              <a:buNone/>
            </a:pPr>
            <a:r>
              <a:rPr lang="en" sz="3500">
                <a:solidFill>
                  <a:schemeClr val="dk2"/>
                </a:solidFill>
              </a:rPr>
              <a:t>Q&amp;A</a:t>
            </a:r>
            <a:endParaRPr sz="3500">
              <a:solidFill>
                <a:schemeClr val="dk2"/>
              </a:solidFill>
            </a:endParaRPr>
          </a:p>
          <a:p>
            <a:pPr indent="0" lvl="0" marL="0" rtl="0" algn="l">
              <a:spcBef>
                <a:spcPts val="0"/>
              </a:spcBef>
              <a:spcAft>
                <a:spcPts val="0"/>
              </a:spcAft>
              <a:buNone/>
            </a:pPr>
            <a:r>
              <a:t/>
            </a:r>
            <a:endParaRPr sz="3500">
              <a:solidFill>
                <a:schemeClr val="dk2"/>
              </a:solidFill>
            </a:endParaRPr>
          </a:p>
        </p:txBody>
      </p:sp>
      <p:pic>
        <p:nvPicPr>
          <p:cNvPr id="304" name="Google Shape;304;p43"/>
          <p:cNvPicPr preferRelativeResize="0"/>
          <p:nvPr/>
        </p:nvPicPr>
        <p:blipFill>
          <a:blip r:embed="rId3">
            <a:alphaModFix/>
          </a:blip>
          <a:stretch>
            <a:fillRect/>
          </a:stretch>
        </p:blipFill>
        <p:spPr>
          <a:xfrm>
            <a:off x="0" y="76200"/>
            <a:ext cx="4590170" cy="905725"/>
          </a:xfrm>
          <a:prstGeom prst="rect">
            <a:avLst/>
          </a:prstGeom>
          <a:noFill/>
          <a:ln>
            <a:noFill/>
          </a:ln>
        </p:spPr>
      </p:pic>
      <p:pic>
        <p:nvPicPr>
          <p:cNvPr id="305" name="Google Shape;305;p43"/>
          <p:cNvPicPr preferRelativeResize="0"/>
          <p:nvPr/>
        </p:nvPicPr>
        <p:blipFill>
          <a:blip r:embed="rId4">
            <a:alphaModFix/>
          </a:blip>
          <a:stretch>
            <a:fillRect/>
          </a:stretch>
        </p:blipFill>
        <p:spPr>
          <a:xfrm>
            <a:off x="6298100" y="76200"/>
            <a:ext cx="792600" cy="792600"/>
          </a:xfrm>
          <a:prstGeom prst="rect">
            <a:avLst/>
          </a:prstGeom>
          <a:noFill/>
          <a:ln>
            <a:noFill/>
          </a:ln>
        </p:spPr>
      </p:pic>
      <p:pic>
        <p:nvPicPr>
          <p:cNvPr id="306" name="Google Shape;306;p43"/>
          <p:cNvPicPr preferRelativeResize="0"/>
          <p:nvPr/>
        </p:nvPicPr>
        <p:blipFill>
          <a:blip r:embed="rId5">
            <a:alphaModFix/>
          </a:blip>
          <a:stretch>
            <a:fillRect/>
          </a:stretch>
        </p:blipFill>
        <p:spPr>
          <a:xfrm>
            <a:off x="7014498" y="121950"/>
            <a:ext cx="361054" cy="701100"/>
          </a:xfrm>
          <a:prstGeom prst="rect">
            <a:avLst/>
          </a:prstGeom>
          <a:noFill/>
          <a:ln>
            <a:noFill/>
          </a:ln>
        </p:spPr>
      </p:pic>
      <p:pic>
        <p:nvPicPr>
          <p:cNvPr id="307" name="Google Shape;307;p43"/>
          <p:cNvPicPr preferRelativeResize="0"/>
          <p:nvPr/>
        </p:nvPicPr>
        <p:blipFill>
          <a:blip r:embed="rId6">
            <a:alphaModFix/>
          </a:blip>
          <a:stretch>
            <a:fillRect/>
          </a:stretch>
        </p:blipFill>
        <p:spPr>
          <a:xfrm>
            <a:off x="7427425" y="119673"/>
            <a:ext cx="1620847" cy="424825"/>
          </a:xfrm>
          <a:prstGeom prst="rect">
            <a:avLst/>
          </a:prstGeom>
          <a:noFill/>
          <a:ln>
            <a:noFill/>
          </a:ln>
        </p:spPr>
      </p:pic>
      <p:pic>
        <p:nvPicPr>
          <p:cNvPr id="308" name="Google Shape;308;p43"/>
          <p:cNvPicPr preferRelativeResize="0"/>
          <p:nvPr/>
        </p:nvPicPr>
        <p:blipFill>
          <a:blip r:embed="rId7">
            <a:alphaModFix/>
          </a:blip>
          <a:stretch>
            <a:fillRect/>
          </a:stretch>
        </p:blipFill>
        <p:spPr>
          <a:xfrm>
            <a:off x="5661325" y="121950"/>
            <a:ext cx="712975" cy="701100"/>
          </a:xfrm>
          <a:prstGeom prst="rect">
            <a:avLst/>
          </a:prstGeom>
          <a:noFill/>
          <a:ln>
            <a:noFill/>
          </a:ln>
        </p:spPr>
      </p:pic>
      <p:sp>
        <p:nvSpPr>
          <p:cNvPr id="309" name="Google Shape;309;p43"/>
          <p:cNvSpPr txBox="1"/>
          <p:nvPr/>
        </p:nvSpPr>
        <p:spPr>
          <a:xfrm>
            <a:off x="4867275" y="3499900"/>
            <a:ext cx="4193700" cy="726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dk2"/>
                </a:solidFill>
              </a:rPr>
              <a:t>a</a:t>
            </a:r>
            <a:r>
              <a:rPr lang="en">
                <a:solidFill>
                  <a:schemeClr val="dk2"/>
                </a:solidFill>
              </a:rPr>
              <a:t>dvancinghyku.io</a:t>
            </a:r>
            <a:endParaRPr>
              <a:solidFill>
                <a:schemeClr val="dk2"/>
              </a:solidFill>
            </a:endParaRPr>
          </a:p>
          <a:p>
            <a:pPr indent="0" lvl="0" marL="0" rtl="0" algn="r">
              <a:spcBef>
                <a:spcPts val="0"/>
              </a:spcBef>
              <a:spcAft>
                <a:spcPts val="0"/>
              </a:spcAft>
              <a:buNone/>
            </a:pPr>
            <a:r>
              <a:t/>
            </a:r>
            <a:endParaRPr>
              <a:solidFill>
                <a:schemeClr val="dk2"/>
              </a:solidFill>
            </a:endParaRPr>
          </a:p>
          <a:p>
            <a:pPr indent="0" lvl="0" marL="0" rtl="0" algn="r">
              <a:spcBef>
                <a:spcPts val="0"/>
              </a:spcBef>
              <a:spcAft>
                <a:spcPts val="0"/>
              </a:spcAft>
              <a:buNone/>
            </a:pPr>
            <a:r>
              <a:rPr lang="en">
                <a:solidFill>
                  <a:schemeClr val="dk2"/>
                </a:solidFill>
              </a:rPr>
              <a:t>samvera.atlassian.net/wiki/spaces/hyku/</a:t>
            </a:r>
            <a:endParaRPr>
              <a:solidFill>
                <a:schemeClr val="dk2"/>
              </a:solidFill>
            </a:endParaRPr>
          </a:p>
        </p:txBody>
      </p:sp>
      <p:pic>
        <p:nvPicPr>
          <p:cNvPr id="310" name="Google Shape;310;p43"/>
          <p:cNvPicPr preferRelativeResize="0"/>
          <p:nvPr/>
        </p:nvPicPr>
        <p:blipFill>
          <a:blip r:embed="rId8">
            <a:alphaModFix/>
          </a:blip>
          <a:stretch>
            <a:fillRect/>
          </a:stretch>
        </p:blipFill>
        <p:spPr>
          <a:xfrm>
            <a:off x="235500" y="4369075"/>
            <a:ext cx="656125" cy="656125"/>
          </a:xfrm>
          <a:prstGeom prst="rect">
            <a:avLst/>
          </a:prstGeom>
          <a:noFill/>
          <a:ln>
            <a:noFill/>
          </a:ln>
        </p:spPr>
      </p:pic>
      <p:sp>
        <p:nvSpPr>
          <p:cNvPr id="311" name="Google Shape;311;p43"/>
          <p:cNvSpPr txBox="1"/>
          <p:nvPr/>
        </p:nvSpPr>
        <p:spPr>
          <a:xfrm>
            <a:off x="51850" y="4480275"/>
            <a:ext cx="89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rPr>
              <a:t>Samvera Virtual Connect, 4 May</a:t>
            </a:r>
            <a:r>
              <a:rPr lang="en" sz="2000">
                <a:solidFill>
                  <a:schemeClr val="dk2"/>
                </a:solidFill>
              </a:rPr>
              <a:t> 2022</a:t>
            </a:r>
            <a:endParaRPr sz="20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type="title"/>
          </p:nvPr>
        </p:nvSpPr>
        <p:spPr>
          <a:xfrm>
            <a:off x="158750" y="445025"/>
            <a:ext cx="90381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Advancing Hyku: Open Source Institutional Repository Platform Development</a:t>
            </a:r>
            <a:endParaRPr sz="2000"/>
          </a:p>
        </p:txBody>
      </p:sp>
      <p:sp>
        <p:nvSpPr>
          <p:cNvPr id="114" name="Google Shape;114;p26"/>
          <p:cNvSpPr txBox="1"/>
          <p:nvPr>
            <p:ph idx="1" type="body"/>
          </p:nvPr>
        </p:nvSpPr>
        <p:spPr>
          <a:xfrm>
            <a:off x="0" y="1076275"/>
            <a:ext cx="4572000" cy="3217500"/>
          </a:xfrm>
          <a:prstGeom prst="rect">
            <a:avLst/>
          </a:prstGeom>
        </p:spPr>
        <p:txBody>
          <a:bodyPr anchorCtr="0" anchor="t" bIns="91425" lIns="91425" spcFirstLastPara="1" rIns="91425" wrap="square" tIns="91425">
            <a:normAutofit/>
          </a:bodyPr>
          <a:lstStyle/>
          <a:p>
            <a:pPr indent="0" lvl="0" marL="457200" marR="0" rtl="0" algn="l">
              <a:lnSpc>
                <a:spcPct val="115000"/>
              </a:lnSpc>
              <a:spcBef>
                <a:spcPts val="1200"/>
              </a:spcBef>
              <a:spcAft>
                <a:spcPts val="0"/>
              </a:spcAft>
              <a:buNone/>
            </a:pPr>
            <a:r>
              <a:rPr lang="en" sz="1800"/>
              <a:t>The project WAS...</a:t>
            </a:r>
            <a:endParaRPr sz="1800"/>
          </a:p>
          <a:p>
            <a:pPr indent="-342900" lvl="0" marL="457200" marR="0" rtl="0" algn="l">
              <a:lnSpc>
                <a:spcPct val="115000"/>
              </a:lnSpc>
              <a:spcBef>
                <a:spcPts val="1200"/>
              </a:spcBef>
              <a:spcAft>
                <a:spcPts val="0"/>
              </a:spcAft>
              <a:buClr>
                <a:schemeClr val="dk1"/>
              </a:buClr>
              <a:buSzPts val="1800"/>
              <a:buFont typeface="Calibri"/>
              <a:buChar char="●"/>
            </a:pPr>
            <a:r>
              <a:rPr lang="en" sz="1800"/>
              <a:t>funded by a $1M grant from Arcadia.</a:t>
            </a:r>
            <a:endParaRPr sz="1800"/>
          </a:p>
          <a:p>
            <a:pPr indent="-342900" lvl="0" marL="457200" marR="0" rtl="0" algn="l">
              <a:lnSpc>
                <a:spcPct val="115000"/>
              </a:lnSpc>
              <a:spcBef>
                <a:spcPts val="0"/>
              </a:spcBef>
              <a:spcAft>
                <a:spcPts val="0"/>
              </a:spcAft>
              <a:buClr>
                <a:schemeClr val="dk1"/>
              </a:buClr>
              <a:buSzPts val="1800"/>
              <a:buFont typeface="Calibri"/>
              <a:buChar char="●"/>
            </a:pPr>
            <a:r>
              <a:rPr lang="en" sz="1800"/>
              <a:t>from October 2019 - March 2022</a:t>
            </a:r>
            <a:endParaRPr sz="1800"/>
          </a:p>
          <a:p>
            <a:pPr indent="-342900" lvl="0" marL="457200" marR="0" rtl="0" algn="l">
              <a:lnSpc>
                <a:spcPct val="115000"/>
              </a:lnSpc>
              <a:spcBef>
                <a:spcPts val="0"/>
              </a:spcBef>
              <a:spcAft>
                <a:spcPts val="0"/>
              </a:spcAft>
              <a:buClr>
                <a:schemeClr val="dk1"/>
              </a:buClr>
              <a:buSzPts val="1800"/>
              <a:buFont typeface="Calibri"/>
              <a:buChar char="●"/>
            </a:pPr>
            <a:r>
              <a:rPr lang="en" sz="1800"/>
              <a:t>supporting the growth of open access through institutional repositories by introducing significant structural improvements and new features to the Samvera Community’s Hyku Institutional Repository platform. </a:t>
            </a:r>
            <a:endParaRPr sz="1800"/>
          </a:p>
        </p:txBody>
      </p:sp>
      <p:sp>
        <p:nvSpPr>
          <p:cNvPr id="115" name="Google Shape;115;p26"/>
          <p:cNvSpPr txBox="1"/>
          <p:nvPr>
            <p:ph idx="2" type="body"/>
          </p:nvPr>
        </p:nvSpPr>
        <p:spPr>
          <a:xfrm>
            <a:off x="4832400" y="2179925"/>
            <a:ext cx="3999900" cy="238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 </a:t>
            </a:r>
            <a:endParaRPr sz="1800"/>
          </a:p>
        </p:txBody>
      </p:sp>
      <p:sp>
        <p:nvSpPr>
          <p:cNvPr id="116" name="Google Shape;116;p26"/>
          <p:cNvSpPr txBox="1"/>
          <p:nvPr>
            <p:ph idx="1" type="body"/>
          </p:nvPr>
        </p:nvSpPr>
        <p:spPr>
          <a:xfrm>
            <a:off x="4606500" y="1076275"/>
            <a:ext cx="4572000" cy="3814200"/>
          </a:xfrm>
          <a:prstGeom prst="rect">
            <a:avLst/>
          </a:prstGeom>
        </p:spPr>
        <p:txBody>
          <a:bodyPr anchorCtr="0" anchor="t" bIns="91425" lIns="91425" spcFirstLastPara="1" rIns="91425" wrap="square" tIns="91425">
            <a:normAutofit/>
          </a:bodyPr>
          <a:lstStyle/>
          <a:p>
            <a:pPr indent="457200" lvl="0" marL="0" rtl="0" algn="l">
              <a:spcBef>
                <a:spcPts val="1200"/>
              </a:spcBef>
              <a:spcAft>
                <a:spcPts val="0"/>
              </a:spcAft>
              <a:buNone/>
            </a:pPr>
            <a:r>
              <a:rPr lang="en" sz="1800"/>
              <a:t>The project DID NOT...</a:t>
            </a:r>
            <a:endParaRPr sz="1800"/>
          </a:p>
          <a:p>
            <a:pPr indent="-342900" lvl="0" marL="457200" rtl="0" algn="l">
              <a:spcBef>
                <a:spcPts val="1200"/>
              </a:spcBef>
              <a:spcAft>
                <a:spcPts val="0"/>
              </a:spcAft>
              <a:buClr>
                <a:schemeClr val="dk1"/>
              </a:buClr>
              <a:buSzPts val="1800"/>
              <a:buFont typeface="Calibri"/>
              <a:buChar char="●"/>
            </a:pPr>
            <a:r>
              <a:rPr lang="en" sz="1800"/>
              <a:t>focus on building new institutional repository solutions.</a:t>
            </a:r>
            <a:endParaRPr sz="1800"/>
          </a:p>
          <a:p>
            <a:pPr indent="-342900" lvl="0" marL="457200" marR="0" rtl="0" algn="l">
              <a:lnSpc>
                <a:spcPct val="115000"/>
              </a:lnSpc>
              <a:spcBef>
                <a:spcPts val="0"/>
              </a:spcBef>
              <a:spcAft>
                <a:spcPts val="0"/>
              </a:spcAft>
              <a:buClr>
                <a:schemeClr val="dk1"/>
              </a:buClr>
              <a:buSzPts val="1800"/>
              <a:buFont typeface="Calibri"/>
              <a:buChar char="●"/>
            </a:pPr>
            <a:r>
              <a:rPr lang="en" sz="1800"/>
              <a:t>redirect resources from Hyrax codebase. </a:t>
            </a:r>
            <a:endParaRPr sz="1800"/>
          </a:p>
          <a:p>
            <a:pPr indent="-342900" lvl="0" marL="457200" rtl="0" algn="l">
              <a:spcBef>
                <a:spcPts val="0"/>
              </a:spcBef>
              <a:spcAft>
                <a:spcPts val="0"/>
              </a:spcAft>
              <a:buClr>
                <a:schemeClr val="dk1"/>
              </a:buClr>
              <a:buSzPts val="1800"/>
              <a:buFont typeface="Calibri"/>
              <a:buChar char="●"/>
            </a:pPr>
            <a:r>
              <a:rPr lang="en" sz="1800"/>
              <a:t>claim that institutional repository population and use is the singular path to the future of open and sustainable scholarly communication.</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 Advanced Hyku, and You Can, too</a:t>
            </a:r>
            <a:endParaRPr/>
          </a:p>
        </p:txBody>
      </p:sp>
      <p:sp>
        <p:nvSpPr>
          <p:cNvPr id="122" name="Google Shape;12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None/>
            </a:pPr>
            <a:r>
              <a:rPr lang="en" sz="2141"/>
              <a:t>Project deliverables introduced significant structural improvements and new features to the Samvera Community's Hyku platform. The following features are all available in community code.</a:t>
            </a:r>
            <a:endParaRPr sz="2041">
              <a:solidFill>
                <a:schemeClr val="dk1"/>
              </a:solidFill>
            </a:endParaRPr>
          </a:p>
          <a:p>
            <a:pPr indent="-319358" lvl="0" marL="457200" rtl="0" algn="l">
              <a:spcBef>
                <a:spcPts val="1200"/>
              </a:spcBef>
              <a:spcAft>
                <a:spcPts val="0"/>
              </a:spcAft>
              <a:buClr>
                <a:schemeClr val="dk1"/>
              </a:buClr>
              <a:buSzPct val="95331"/>
              <a:buAutoNum type="arabicPeriod"/>
            </a:pPr>
            <a:r>
              <a:rPr lang="en" sz="2141"/>
              <a:t>Cross tenant search</a:t>
            </a:r>
            <a:endParaRPr sz="2141"/>
          </a:p>
          <a:p>
            <a:pPr indent="-323803" lvl="0" marL="457200" rtl="0" algn="l">
              <a:spcBef>
                <a:spcPts val="0"/>
              </a:spcBef>
              <a:spcAft>
                <a:spcPts val="0"/>
              </a:spcAft>
              <a:buSzPct val="100000"/>
              <a:buAutoNum type="arabicPeriod"/>
            </a:pPr>
            <a:r>
              <a:rPr lang="en" sz="2141"/>
              <a:t>Auto-expiration of embargoes and leases</a:t>
            </a:r>
            <a:endParaRPr sz="2141"/>
          </a:p>
          <a:p>
            <a:pPr indent="-323803" lvl="0" marL="457200" rtl="0" algn="l">
              <a:spcBef>
                <a:spcPts val="0"/>
              </a:spcBef>
              <a:spcAft>
                <a:spcPts val="0"/>
              </a:spcAft>
              <a:buSzPct val="100000"/>
              <a:buAutoNum type="arabicPeriod"/>
            </a:pPr>
            <a:r>
              <a:rPr lang="en" sz="2141"/>
              <a:t>DOI minting in deposit form (DataCite integration)</a:t>
            </a:r>
            <a:endParaRPr sz="2141"/>
          </a:p>
          <a:p>
            <a:pPr indent="-323803" lvl="0" marL="457200" rtl="0" algn="l">
              <a:spcBef>
                <a:spcPts val="0"/>
              </a:spcBef>
              <a:spcAft>
                <a:spcPts val="0"/>
              </a:spcAft>
              <a:buSzPct val="100000"/>
              <a:buAutoNum type="arabicPeriod"/>
            </a:pPr>
            <a:r>
              <a:rPr lang="en" sz="2141"/>
              <a:t>Auto-fill metadata fields with DOI in a single record </a:t>
            </a:r>
            <a:br>
              <a:rPr lang="en" sz="2141"/>
            </a:br>
            <a:r>
              <a:rPr lang="en" sz="2141"/>
              <a:t>(both DataCite and Crossref)</a:t>
            </a:r>
            <a:endParaRPr sz="2141"/>
          </a:p>
          <a:p>
            <a:pPr indent="-323803" lvl="0" marL="457200" rtl="0" algn="l">
              <a:spcBef>
                <a:spcPts val="0"/>
              </a:spcBef>
              <a:spcAft>
                <a:spcPts val="0"/>
              </a:spcAft>
              <a:buSzPct val="100000"/>
              <a:buAutoNum type="arabicPeriod"/>
            </a:pPr>
            <a:r>
              <a:rPr lang="en" sz="2141"/>
              <a:t>Auto-population of records with bulk DOIs through Unpaywall</a:t>
            </a:r>
            <a:endParaRPr sz="2141"/>
          </a:p>
          <a:p>
            <a:pPr indent="-323803" lvl="0" marL="457200" rtl="0" algn="l">
              <a:spcBef>
                <a:spcPts val="0"/>
              </a:spcBef>
              <a:spcAft>
                <a:spcPts val="0"/>
              </a:spcAft>
              <a:buSzPct val="100000"/>
              <a:buAutoNum type="arabicPeriod"/>
            </a:pPr>
            <a:r>
              <a:rPr lang="en" sz="2141"/>
              <a:t>Auto-population of records with bulk /list of ORCID IDs</a:t>
            </a:r>
            <a:endParaRPr sz="2141"/>
          </a:p>
          <a:p>
            <a:pPr indent="-323803" lvl="0" marL="457200" rtl="0" algn="l">
              <a:spcBef>
                <a:spcPts val="0"/>
              </a:spcBef>
              <a:spcAft>
                <a:spcPts val="0"/>
              </a:spcAft>
              <a:buSzPct val="100000"/>
              <a:buAutoNum type="arabicPeriod"/>
            </a:pPr>
            <a:r>
              <a:rPr lang="en" sz="2141"/>
              <a:t>Mint DOIs while importing through Bulkrax</a:t>
            </a:r>
            <a:endParaRPr sz="2141"/>
          </a:p>
          <a:p>
            <a:pPr indent="-323803" lvl="0" marL="457200" rtl="0" algn="l">
              <a:spcBef>
                <a:spcPts val="0"/>
              </a:spcBef>
              <a:spcAft>
                <a:spcPts val="0"/>
              </a:spcAft>
              <a:buSzPct val="100000"/>
              <a:buAutoNum type="arabicPeriod"/>
            </a:pPr>
            <a:r>
              <a:rPr lang="en" sz="2141"/>
              <a:t>RIS (Research Information Systems) citation related export</a:t>
            </a:r>
            <a:endParaRPr sz="2141"/>
          </a:p>
          <a:p>
            <a:pPr indent="-323803" lvl="0" marL="457200" rtl="0" algn="l">
              <a:spcBef>
                <a:spcPts val="0"/>
              </a:spcBef>
              <a:spcAft>
                <a:spcPts val="0"/>
              </a:spcAft>
              <a:buSzPct val="100000"/>
              <a:buAutoNum type="arabicPeriod"/>
            </a:pPr>
            <a:r>
              <a:rPr lang="en" sz="2141"/>
              <a:t>Integration with ORCID, author identifier (WP3)</a:t>
            </a:r>
            <a:endParaRPr sz="2141"/>
          </a:p>
          <a:p>
            <a:pPr indent="-323803" lvl="0" marL="457200" rtl="0" algn="l">
              <a:spcBef>
                <a:spcPts val="0"/>
              </a:spcBef>
              <a:spcAft>
                <a:spcPts val="0"/>
              </a:spcAft>
              <a:buSzPct val="100000"/>
              <a:buAutoNum type="arabicPeriod"/>
            </a:pPr>
            <a:r>
              <a:rPr lang="en" sz="2141"/>
              <a:t>In-browser PDF display and annotation through Hypothes.is</a:t>
            </a:r>
            <a:endParaRPr>
              <a:solidFill>
                <a:schemeClr val="dk1"/>
              </a:solidFill>
            </a:endParaRPr>
          </a:p>
        </p:txBody>
      </p:sp>
      <p:pic>
        <p:nvPicPr>
          <p:cNvPr id="123" name="Google Shape;123;p27"/>
          <p:cNvPicPr preferRelativeResize="0"/>
          <p:nvPr/>
        </p:nvPicPr>
        <p:blipFill>
          <a:blip r:embed="rId3">
            <a:alphaModFix/>
          </a:blip>
          <a:stretch>
            <a:fillRect/>
          </a:stretch>
        </p:blipFill>
        <p:spPr>
          <a:xfrm>
            <a:off x="6182025" y="3354913"/>
            <a:ext cx="852073" cy="1369748"/>
          </a:xfrm>
          <a:prstGeom prst="rect">
            <a:avLst/>
          </a:prstGeom>
          <a:noFill/>
          <a:ln>
            <a:noFill/>
          </a:ln>
        </p:spPr>
      </p:pic>
      <p:pic>
        <p:nvPicPr>
          <p:cNvPr id="124" name="Google Shape;124;p27"/>
          <p:cNvPicPr preferRelativeResize="0"/>
          <p:nvPr/>
        </p:nvPicPr>
        <p:blipFill>
          <a:blip r:embed="rId4">
            <a:alphaModFix/>
          </a:blip>
          <a:stretch>
            <a:fillRect/>
          </a:stretch>
        </p:blipFill>
        <p:spPr>
          <a:xfrm>
            <a:off x="6826538" y="2471910"/>
            <a:ext cx="1151995" cy="648000"/>
          </a:xfrm>
          <a:prstGeom prst="rect">
            <a:avLst/>
          </a:prstGeom>
          <a:noFill/>
          <a:ln>
            <a:noFill/>
          </a:ln>
        </p:spPr>
      </p:pic>
      <p:pic>
        <p:nvPicPr>
          <p:cNvPr id="125" name="Google Shape;125;p27"/>
          <p:cNvPicPr preferRelativeResize="0"/>
          <p:nvPr/>
        </p:nvPicPr>
        <p:blipFill>
          <a:blip r:embed="rId5">
            <a:alphaModFix/>
          </a:blip>
          <a:stretch>
            <a:fillRect/>
          </a:stretch>
        </p:blipFill>
        <p:spPr>
          <a:xfrm>
            <a:off x="7752375" y="3354904"/>
            <a:ext cx="852073" cy="1369759"/>
          </a:xfrm>
          <a:prstGeom prst="rect">
            <a:avLst/>
          </a:prstGeom>
          <a:noFill/>
          <a:ln>
            <a:noFill/>
          </a:ln>
        </p:spPr>
      </p:pic>
      <p:pic>
        <p:nvPicPr>
          <p:cNvPr id="126" name="Google Shape;126;p27"/>
          <p:cNvPicPr preferRelativeResize="0"/>
          <p:nvPr/>
        </p:nvPicPr>
        <p:blipFill>
          <a:blip r:embed="rId6">
            <a:alphaModFix/>
          </a:blip>
          <a:stretch>
            <a:fillRect/>
          </a:stretch>
        </p:blipFill>
        <p:spPr>
          <a:xfrm>
            <a:off x="6976500" y="3354900"/>
            <a:ext cx="852073" cy="13697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Features up for adoption</a:t>
            </a:r>
            <a:endParaRPr/>
          </a:p>
        </p:txBody>
      </p:sp>
      <p:sp>
        <p:nvSpPr>
          <p:cNvPr id="132" name="Google Shape;132;p28"/>
          <p:cNvSpPr txBox="1"/>
          <p:nvPr>
            <p:ph idx="1" type="body"/>
          </p:nvPr>
        </p:nvSpPr>
        <p:spPr>
          <a:xfrm>
            <a:off x="311700" y="1152475"/>
            <a:ext cx="5870400" cy="3416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a:t>Opportunities for future</a:t>
            </a:r>
            <a:r>
              <a:rPr lang="en"/>
              <a:t> improvements and new features to the Samvera Community's Hyku platform, if of use to others in the community</a:t>
            </a:r>
            <a:endParaRPr sz="1700">
              <a:solidFill>
                <a:schemeClr val="dk1"/>
              </a:solidFill>
            </a:endParaRPr>
          </a:p>
          <a:p>
            <a:pPr indent="-342900" lvl="0" marL="457200" rtl="0" algn="l">
              <a:spcBef>
                <a:spcPts val="1200"/>
              </a:spcBef>
              <a:spcAft>
                <a:spcPts val="0"/>
              </a:spcAft>
              <a:buSzPts val="1800"/>
              <a:buAutoNum type="arabicPeriod"/>
            </a:pPr>
            <a:r>
              <a:rPr lang="en"/>
              <a:t>Stats reporting email: as a depositor, I get regular emails showing use of my work by repository visitors</a:t>
            </a:r>
            <a:endParaRPr/>
          </a:p>
          <a:p>
            <a:pPr indent="-342900" lvl="0" marL="457200" rtl="0" algn="l">
              <a:spcBef>
                <a:spcPts val="0"/>
              </a:spcBef>
              <a:spcAft>
                <a:spcPts val="0"/>
              </a:spcAft>
              <a:buSzPts val="1800"/>
              <a:buAutoNum type="arabicPeriod"/>
            </a:pPr>
            <a:r>
              <a:rPr lang="en"/>
              <a:t>Metrics per article/work integrate with known metrics tools like Altmetric and Google Scholar</a:t>
            </a:r>
            <a:endParaRPr/>
          </a:p>
          <a:p>
            <a:pPr indent="-342900" lvl="0" marL="457200" rtl="0" algn="l">
              <a:spcBef>
                <a:spcPts val="0"/>
              </a:spcBef>
              <a:spcAft>
                <a:spcPts val="0"/>
              </a:spcAft>
              <a:buSzPts val="1800"/>
              <a:buAutoNum type="arabicPeriod"/>
            </a:pPr>
            <a:r>
              <a:rPr lang="en"/>
              <a:t>Preservation packages </a:t>
            </a:r>
            <a:br>
              <a:rPr lang="en"/>
            </a:br>
            <a:r>
              <a:rPr lang="en"/>
              <a:t>(Hyku for Consortia-APTrust adopting)</a:t>
            </a:r>
            <a:endParaRPr>
              <a:solidFill>
                <a:schemeClr val="dk1"/>
              </a:solidFill>
            </a:endParaRPr>
          </a:p>
        </p:txBody>
      </p:sp>
      <p:pic>
        <p:nvPicPr>
          <p:cNvPr id="133" name="Google Shape;133;p28"/>
          <p:cNvPicPr preferRelativeResize="0"/>
          <p:nvPr/>
        </p:nvPicPr>
        <p:blipFill>
          <a:blip r:embed="rId3">
            <a:alphaModFix/>
          </a:blip>
          <a:stretch>
            <a:fillRect/>
          </a:stretch>
        </p:blipFill>
        <p:spPr>
          <a:xfrm>
            <a:off x="6182025" y="3354867"/>
            <a:ext cx="852073" cy="1369759"/>
          </a:xfrm>
          <a:prstGeom prst="rect">
            <a:avLst/>
          </a:prstGeom>
          <a:noFill/>
          <a:ln>
            <a:noFill/>
          </a:ln>
        </p:spPr>
      </p:pic>
      <p:pic>
        <p:nvPicPr>
          <p:cNvPr id="134" name="Google Shape;134;p28"/>
          <p:cNvPicPr preferRelativeResize="0"/>
          <p:nvPr/>
        </p:nvPicPr>
        <p:blipFill>
          <a:blip r:embed="rId4">
            <a:alphaModFix/>
          </a:blip>
          <a:stretch>
            <a:fillRect/>
          </a:stretch>
        </p:blipFill>
        <p:spPr>
          <a:xfrm>
            <a:off x="7752374" y="3354875"/>
            <a:ext cx="852073" cy="1369748"/>
          </a:xfrm>
          <a:prstGeom prst="rect">
            <a:avLst/>
          </a:prstGeom>
          <a:noFill/>
          <a:ln>
            <a:noFill/>
          </a:ln>
        </p:spPr>
      </p:pic>
      <p:pic>
        <p:nvPicPr>
          <p:cNvPr id="135" name="Google Shape;135;p28"/>
          <p:cNvPicPr preferRelativeResize="0"/>
          <p:nvPr/>
        </p:nvPicPr>
        <p:blipFill>
          <a:blip r:embed="rId5">
            <a:alphaModFix/>
          </a:blip>
          <a:stretch>
            <a:fillRect/>
          </a:stretch>
        </p:blipFill>
        <p:spPr>
          <a:xfrm>
            <a:off x="6826538" y="2471910"/>
            <a:ext cx="1151995" cy="648000"/>
          </a:xfrm>
          <a:prstGeom prst="rect">
            <a:avLst/>
          </a:prstGeom>
          <a:noFill/>
          <a:ln>
            <a:noFill/>
          </a:ln>
        </p:spPr>
      </p:pic>
      <p:pic>
        <p:nvPicPr>
          <p:cNvPr id="136" name="Google Shape;136;p28"/>
          <p:cNvPicPr preferRelativeResize="0"/>
          <p:nvPr/>
        </p:nvPicPr>
        <p:blipFill>
          <a:blip r:embed="rId4">
            <a:alphaModFix/>
          </a:blip>
          <a:stretch>
            <a:fillRect/>
          </a:stretch>
        </p:blipFill>
        <p:spPr>
          <a:xfrm>
            <a:off x="6976499" y="3354875"/>
            <a:ext cx="852073" cy="13697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9"/>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n"/>
              <a:t>Cross Tenant Search</a:t>
            </a:r>
            <a:endParaRPr/>
          </a:p>
        </p:txBody>
      </p:sp>
      <p:sp>
        <p:nvSpPr>
          <p:cNvPr id="142" name="Google Shape;142;p29"/>
          <p:cNvSpPr txBox="1"/>
          <p:nvPr>
            <p:ph idx="1" type="body"/>
          </p:nvPr>
        </p:nvSpPr>
        <p:spPr>
          <a:xfrm>
            <a:off x="759500" y="4050025"/>
            <a:ext cx="6285600" cy="738600"/>
          </a:xfrm>
          <a:prstGeom prst="rect">
            <a:avLst/>
          </a:prstGeom>
        </p:spPr>
        <p:txBody>
          <a:bodyPr anchorCtr="0" anchor="ctr" bIns="91425" lIns="91425" spcFirstLastPara="1" rIns="91425" wrap="square" tIns="91425">
            <a:noAutofit/>
          </a:bodyPr>
          <a:lstStyle/>
          <a:p>
            <a:pPr indent="0" lvl="0" marL="0" rtl="0" algn="just">
              <a:lnSpc>
                <a:spcPct val="105000"/>
              </a:lnSpc>
              <a:spcBef>
                <a:spcPts val="0"/>
              </a:spcBef>
              <a:spcAft>
                <a:spcPts val="0"/>
              </a:spcAft>
              <a:buClr>
                <a:schemeClr val="dk1"/>
              </a:buClr>
              <a:buSzPts val="440"/>
              <a:buFont typeface="Arial"/>
              <a:buNone/>
            </a:pPr>
            <a:r>
              <a:rPr lang="en" sz="1400">
                <a:solidFill>
                  <a:schemeClr val="dk1"/>
                </a:solidFill>
                <a:latin typeface="Times New Roman"/>
                <a:ea typeface="Times New Roman"/>
                <a:cs typeface="Times New Roman"/>
                <a:sym typeface="Times New Roman"/>
              </a:rPr>
              <a:t>Shared search interface for live British Library customers (in Notch8’s UI).  As a multi-tenant capable platform, Hyku is ideally suited to use in consortia or by other groups of institutions. Ubiquity Press initially developed a shared search layer for the British Library, and this has now been ported into Hyku 3.</a:t>
            </a:r>
            <a:endParaRPr sz="14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Clr>
                <a:schemeClr val="dk1"/>
              </a:buClr>
              <a:buSzPts val="440"/>
              <a:buFont typeface="Arial"/>
              <a:buNone/>
            </a:pPr>
            <a:r>
              <a:t/>
            </a:r>
            <a:endParaRPr sz="720"/>
          </a:p>
        </p:txBody>
      </p:sp>
      <p:pic>
        <p:nvPicPr>
          <p:cNvPr id="143" name="Google Shape;143;p29"/>
          <p:cNvPicPr preferRelativeResize="0"/>
          <p:nvPr/>
        </p:nvPicPr>
        <p:blipFill>
          <a:blip r:embed="rId3">
            <a:alphaModFix/>
          </a:blip>
          <a:stretch>
            <a:fillRect/>
          </a:stretch>
        </p:blipFill>
        <p:spPr>
          <a:xfrm>
            <a:off x="891875" y="1017725"/>
            <a:ext cx="5734050" cy="2714625"/>
          </a:xfrm>
          <a:prstGeom prst="rect">
            <a:avLst/>
          </a:prstGeom>
          <a:noFill/>
          <a:ln cap="flat" cmpd="sng" w="12700">
            <a:solidFill>
              <a:srgbClr val="434343"/>
            </a:solidFill>
            <a:prstDash val="solid"/>
            <a:miter lim="8000"/>
            <a:headEnd len="sm" w="sm" type="none"/>
            <a:tailEnd len="sm" w="sm" type="none"/>
          </a:ln>
        </p:spPr>
      </p:pic>
      <p:pic>
        <p:nvPicPr>
          <p:cNvPr id="144" name="Google Shape;144;p29"/>
          <p:cNvPicPr preferRelativeResize="0"/>
          <p:nvPr/>
        </p:nvPicPr>
        <p:blipFill>
          <a:blip r:embed="rId4">
            <a:alphaModFix/>
          </a:blip>
          <a:stretch>
            <a:fillRect/>
          </a:stretch>
        </p:blipFill>
        <p:spPr>
          <a:xfrm>
            <a:off x="7757000" y="3354913"/>
            <a:ext cx="852073" cy="1369748"/>
          </a:xfrm>
          <a:prstGeom prst="rect">
            <a:avLst/>
          </a:prstGeom>
          <a:noFill/>
          <a:ln>
            <a:noFill/>
          </a:ln>
        </p:spPr>
      </p:pic>
      <p:pic>
        <p:nvPicPr>
          <p:cNvPr id="145" name="Google Shape;145;p29"/>
          <p:cNvPicPr preferRelativeResize="0"/>
          <p:nvPr/>
        </p:nvPicPr>
        <p:blipFill>
          <a:blip r:embed="rId5">
            <a:alphaModFix/>
          </a:blip>
          <a:stretch>
            <a:fillRect/>
          </a:stretch>
        </p:blipFill>
        <p:spPr>
          <a:xfrm>
            <a:off x="7757000" y="3366525"/>
            <a:ext cx="852073" cy="13697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30"/>
          <p:cNvPicPr preferRelativeResize="0"/>
          <p:nvPr/>
        </p:nvPicPr>
        <p:blipFill>
          <a:blip r:embed="rId3">
            <a:alphaModFix/>
          </a:blip>
          <a:stretch>
            <a:fillRect/>
          </a:stretch>
        </p:blipFill>
        <p:spPr>
          <a:xfrm>
            <a:off x="7757000" y="1690125"/>
            <a:ext cx="852073" cy="1369764"/>
          </a:xfrm>
          <a:prstGeom prst="rect">
            <a:avLst/>
          </a:prstGeom>
          <a:noFill/>
          <a:ln>
            <a:noFill/>
          </a:ln>
        </p:spPr>
      </p:pic>
      <p:sp>
        <p:nvSpPr>
          <p:cNvPr id="151" name="Google Shape;151;p3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 	</a:t>
            </a:r>
            <a:r>
              <a:rPr lang="en"/>
              <a:t>Auto-expiration of embargoes and leases</a:t>
            </a:r>
            <a:endParaRPr/>
          </a:p>
        </p:txBody>
      </p:sp>
      <p:sp>
        <p:nvSpPr>
          <p:cNvPr id="152" name="Google Shape;152;p30"/>
          <p:cNvSpPr txBox="1"/>
          <p:nvPr>
            <p:ph idx="1" type="body"/>
          </p:nvPr>
        </p:nvSpPr>
        <p:spPr>
          <a:xfrm>
            <a:off x="759500" y="3951225"/>
            <a:ext cx="7769400" cy="6051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Embargo management page in standard Hyku dashboard (no change by UP to the interface, but embargoes/leases now auto-expire when date is reached). Previously </a:t>
            </a:r>
            <a:r>
              <a:rPr lang="en" sz="1400">
                <a:solidFill>
                  <a:schemeClr val="dk1"/>
                </a:solidFill>
                <a:latin typeface="Times New Roman"/>
                <a:ea typeface="Times New Roman"/>
                <a:cs typeface="Times New Roman"/>
                <a:sym typeface="Times New Roman"/>
              </a:rPr>
              <a:t>Hyku supported the entry of embargo and lease dates for content, but did not automatically change the status of works at those dates. This feature ensures that embargoed and leased content is reliably made available and removed from public view, respectively, as expected by users. </a:t>
            </a:r>
            <a:endParaRPr sz="1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Clr>
                <a:schemeClr val="dk1"/>
              </a:buClr>
              <a:buSzPts val="440"/>
              <a:buFont typeface="Arial"/>
              <a:buNone/>
            </a:pPr>
            <a:r>
              <a:t/>
            </a:r>
            <a:endParaRPr sz="720"/>
          </a:p>
        </p:txBody>
      </p:sp>
      <p:pic>
        <p:nvPicPr>
          <p:cNvPr id="153" name="Google Shape;153;p30"/>
          <p:cNvPicPr preferRelativeResize="0"/>
          <p:nvPr/>
        </p:nvPicPr>
        <p:blipFill>
          <a:blip r:embed="rId4">
            <a:alphaModFix/>
          </a:blip>
          <a:stretch>
            <a:fillRect/>
          </a:stretch>
        </p:blipFill>
        <p:spPr>
          <a:xfrm>
            <a:off x="923650" y="1116800"/>
            <a:ext cx="5734050" cy="1943100"/>
          </a:xfrm>
          <a:prstGeom prst="rect">
            <a:avLst/>
          </a:prstGeom>
          <a:noFill/>
          <a:ln cap="flat" cmpd="sng" w="12700">
            <a:solidFill>
              <a:srgbClr val="434343"/>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a:t>
            </a:r>
            <a:r>
              <a:rPr lang="en" sz="2688"/>
              <a:t>Toggle </a:t>
            </a:r>
            <a:r>
              <a:rPr lang="en" sz="2688"/>
              <a:t>DOI minting in deposit form (DataCite integration)</a:t>
            </a:r>
            <a:endParaRPr sz="2688"/>
          </a:p>
          <a:p>
            <a:pPr indent="0" lvl="0" marL="0" rtl="0" algn="l">
              <a:spcBef>
                <a:spcPts val="0"/>
              </a:spcBef>
              <a:spcAft>
                <a:spcPts val="0"/>
              </a:spcAft>
              <a:buNone/>
            </a:pPr>
            <a:r>
              <a:t/>
            </a:r>
            <a:endParaRPr/>
          </a:p>
        </p:txBody>
      </p:sp>
      <p:pic>
        <p:nvPicPr>
          <p:cNvPr id="159" name="Google Shape;159;p31"/>
          <p:cNvPicPr preferRelativeResize="0"/>
          <p:nvPr/>
        </p:nvPicPr>
        <p:blipFill>
          <a:blip r:embed="rId3">
            <a:alphaModFix/>
          </a:blip>
          <a:stretch>
            <a:fillRect/>
          </a:stretch>
        </p:blipFill>
        <p:spPr>
          <a:xfrm>
            <a:off x="428800" y="1571625"/>
            <a:ext cx="2628900" cy="2105025"/>
          </a:xfrm>
          <a:prstGeom prst="rect">
            <a:avLst/>
          </a:prstGeom>
          <a:noFill/>
          <a:ln cap="flat" cmpd="sng" w="12700">
            <a:solidFill>
              <a:srgbClr val="434343"/>
            </a:solidFill>
            <a:prstDash val="solid"/>
            <a:miter lim="8000"/>
            <a:headEnd len="sm" w="sm" type="none"/>
            <a:tailEnd len="sm" w="sm" type="none"/>
          </a:ln>
        </p:spPr>
      </p:pic>
      <p:pic>
        <p:nvPicPr>
          <p:cNvPr id="160" name="Google Shape;160;p31"/>
          <p:cNvPicPr preferRelativeResize="0"/>
          <p:nvPr/>
        </p:nvPicPr>
        <p:blipFill>
          <a:blip r:embed="rId4">
            <a:alphaModFix/>
          </a:blip>
          <a:stretch>
            <a:fillRect/>
          </a:stretch>
        </p:blipFill>
        <p:spPr>
          <a:xfrm>
            <a:off x="3303175" y="1571625"/>
            <a:ext cx="5529125" cy="477599"/>
          </a:xfrm>
          <a:prstGeom prst="rect">
            <a:avLst/>
          </a:prstGeom>
          <a:noFill/>
          <a:ln cap="flat" cmpd="sng" w="12700">
            <a:solidFill>
              <a:srgbClr val="434343"/>
            </a:solidFill>
            <a:prstDash val="solid"/>
            <a:miter lim="8000"/>
            <a:headEnd len="sm" w="sm" type="none"/>
            <a:tailEnd len="sm" w="sm" type="none"/>
          </a:ln>
        </p:spPr>
      </p:pic>
      <p:sp>
        <p:nvSpPr>
          <p:cNvPr id="161" name="Google Shape;161;p31"/>
          <p:cNvSpPr txBox="1"/>
          <p:nvPr/>
        </p:nvSpPr>
        <p:spPr>
          <a:xfrm>
            <a:off x="3208850" y="2115875"/>
            <a:ext cx="5622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Times New Roman"/>
                <a:ea typeface="Times New Roman"/>
                <a:cs typeface="Times New Roman"/>
                <a:sym typeface="Times New Roman"/>
              </a:rPr>
              <a:t>F</a:t>
            </a:r>
            <a:r>
              <a:rPr lang="en">
                <a:solidFill>
                  <a:schemeClr val="dk1"/>
                </a:solidFill>
                <a:latin typeface="Times New Roman"/>
                <a:ea typeface="Times New Roman"/>
                <a:cs typeface="Times New Roman"/>
                <a:sym typeface="Times New Roman"/>
              </a:rPr>
              <a:t>eature switch in a standard Hyku dashboard to enable/disable ability to mint DOIs.</a:t>
            </a:r>
            <a:endParaRPr/>
          </a:p>
        </p:txBody>
      </p:sp>
      <p:sp>
        <p:nvSpPr>
          <p:cNvPr id="162" name="Google Shape;162;p31"/>
          <p:cNvSpPr txBox="1"/>
          <p:nvPr/>
        </p:nvSpPr>
        <p:spPr>
          <a:xfrm>
            <a:off x="311700" y="3726225"/>
            <a:ext cx="33177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F</a:t>
            </a:r>
            <a:r>
              <a:rPr lang="en">
                <a:solidFill>
                  <a:schemeClr val="dk1"/>
                </a:solidFill>
                <a:latin typeface="Times New Roman"/>
                <a:ea typeface="Times New Roman"/>
                <a:cs typeface="Times New Roman"/>
                <a:sym typeface="Times New Roman"/>
              </a:rPr>
              <a:t>eature adding DataCite DOIs credentials added to a tenant ‘edit’ page in a standard Hyku instance admin interface.</a:t>
            </a:r>
            <a:endParaRPr/>
          </a:p>
        </p:txBody>
      </p:sp>
      <p:grpSp>
        <p:nvGrpSpPr>
          <p:cNvPr id="163" name="Google Shape;163;p31"/>
          <p:cNvGrpSpPr/>
          <p:nvPr/>
        </p:nvGrpSpPr>
        <p:grpSpPr>
          <a:xfrm>
            <a:off x="6968905" y="3354652"/>
            <a:ext cx="2098895" cy="1369748"/>
            <a:chOff x="6262175" y="2680763"/>
            <a:chExt cx="2098895" cy="1369748"/>
          </a:xfrm>
        </p:grpSpPr>
        <p:pic>
          <p:nvPicPr>
            <p:cNvPr id="164" name="Google Shape;164;p31"/>
            <p:cNvPicPr preferRelativeResize="0"/>
            <p:nvPr/>
          </p:nvPicPr>
          <p:blipFill>
            <a:blip r:embed="rId5">
              <a:alphaModFix/>
            </a:blip>
            <a:stretch>
              <a:fillRect/>
            </a:stretch>
          </p:blipFill>
          <p:spPr>
            <a:xfrm>
              <a:off x="6262175" y="2680763"/>
              <a:ext cx="852073" cy="1369748"/>
            </a:xfrm>
            <a:prstGeom prst="rect">
              <a:avLst/>
            </a:prstGeom>
            <a:noFill/>
            <a:ln>
              <a:noFill/>
            </a:ln>
          </p:spPr>
        </p:pic>
        <p:pic>
          <p:nvPicPr>
            <p:cNvPr id="165" name="Google Shape;165;p31"/>
            <p:cNvPicPr preferRelativeResize="0"/>
            <p:nvPr/>
          </p:nvPicPr>
          <p:blipFill>
            <a:blip r:embed="rId6">
              <a:alphaModFix/>
            </a:blip>
            <a:stretch>
              <a:fillRect/>
            </a:stretch>
          </p:blipFill>
          <p:spPr>
            <a:xfrm>
              <a:off x="7209075" y="2926272"/>
              <a:ext cx="1151995" cy="648000"/>
            </a:xfrm>
            <a:prstGeom prst="rect">
              <a:avLst/>
            </a:prstGeom>
            <a:noFill/>
            <a:ln>
              <a:noFill/>
            </a:ln>
          </p:spPr>
        </p:pic>
        <p:sp>
          <p:nvSpPr>
            <p:cNvPr id="166" name="Google Shape;166;p31"/>
            <p:cNvSpPr/>
            <p:nvPr/>
          </p:nvSpPr>
          <p:spPr>
            <a:xfrm>
              <a:off x="7023625" y="3092475"/>
              <a:ext cx="355800" cy="355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4. </a:t>
            </a:r>
            <a:r>
              <a:rPr lang="en"/>
              <a:t>Auto-fill metadata fields with DOI in a single record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2" name="Google Shape;172;p32"/>
          <p:cNvPicPr preferRelativeResize="0"/>
          <p:nvPr/>
        </p:nvPicPr>
        <p:blipFill>
          <a:blip r:embed="rId3">
            <a:alphaModFix/>
          </a:blip>
          <a:stretch>
            <a:fillRect/>
          </a:stretch>
        </p:blipFill>
        <p:spPr>
          <a:xfrm>
            <a:off x="756350" y="1017725"/>
            <a:ext cx="5611045" cy="2908050"/>
          </a:xfrm>
          <a:prstGeom prst="rect">
            <a:avLst/>
          </a:prstGeom>
          <a:noFill/>
          <a:ln cap="flat" cmpd="sng" w="12700">
            <a:solidFill>
              <a:srgbClr val="434343"/>
            </a:solidFill>
            <a:prstDash val="solid"/>
            <a:miter lim="8000"/>
            <a:headEnd len="sm" w="sm" type="none"/>
            <a:tailEnd len="sm" w="sm" type="none"/>
          </a:ln>
        </p:spPr>
      </p:pic>
      <p:sp>
        <p:nvSpPr>
          <p:cNvPr id="173" name="Google Shape;173;p32"/>
          <p:cNvSpPr txBox="1"/>
          <p:nvPr/>
        </p:nvSpPr>
        <p:spPr>
          <a:xfrm>
            <a:off x="653150" y="4026675"/>
            <a:ext cx="56715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Portion of single Hyku tenant deposit form with message showing fields have been auto-populated into the form from Crossref (DataCite also supported), after pressing ‘fetch metadata’ button.</a:t>
            </a:r>
            <a:endParaRPr sz="1500"/>
          </a:p>
        </p:txBody>
      </p:sp>
      <p:grpSp>
        <p:nvGrpSpPr>
          <p:cNvPr id="174" name="Google Shape;174;p32"/>
          <p:cNvGrpSpPr/>
          <p:nvPr/>
        </p:nvGrpSpPr>
        <p:grpSpPr>
          <a:xfrm>
            <a:off x="6968905" y="3354652"/>
            <a:ext cx="2098895" cy="1369748"/>
            <a:chOff x="6262175" y="2680763"/>
            <a:chExt cx="2098895" cy="1369748"/>
          </a:xfrm>
        </p:grpSpPr>
        <p:pic>
          <p:nvPicPr>
            <p:cNvPr id="175" name="Google Shape;175;p32"/>
            <p:cNvPicPr preferRelativeResize="0"/>
            <p:nvPr/>
          </p:nvPicPr>
          <p:blipFill>
            <a:blip r:embed="rId4">
              <a:alphaModFix/>
            </a:blip>
            <a:stretch>
              <a:fillRect/>
            </a:stretch>
          </p:blipFill>
          <p:spPr>
            <a:xfrm>
              <a:off x="6262175" y="2680763"/>
              <a:ext cx="852073" cy="1369748"/>
            </a:xfrm>
            <a:prstGeom prst="rect">
              <a:avLst/>
            </a:prstGeom>
            <a:noFill/>
            <a:ln>
              <a:noFill/>
            </a:ln>
          </p:spPr>
        </p:pic>
        <p:pic>
          <p:nvPicPr>
            <p:cNvPr id="176" name="Google Shape;176;p32"/>
            <p:cNvPicPr preferRelativeResize="0"/>
            <p:nvPr/>
          </p:nvPicPr>
          <p:blipFill>
            <a:blip r:embed="rId5">
              <a:alphaModFix/>
            </a:blip>
            <a:stretch>
              <a:fillRect/>
            </a:stretch>
          </p:blipFill>
          <p:spPr>
            <a:xfrm>
              <a:off x="7209075" y="2926272"/>
              <a:ext cx="1151995" cy="648000"/>
            </a:xfrm>
            <a:prstGeom prst="rect">
              <a:avLst/>
            </a:prstGeom>
            <a:noFill/>
            <a:ln>
              <a:noFill/>
            </a:ln>
          </p:spPr>
        </p:pic>
        <p:sp>
          <p:nvSpPr>
            <p:cNvPr id="177" name="Google Shape;177;p32"/>
            <p:cNvSpPr/>
            <p:nvPr/>
          </p:nvSpPr>
          <p:spPr>
            <a:xfrm>
              <a:off x="7023625" y="3092475"/>
              <a:ext cx="355800" cy="355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77"/>
              <a:t>5</a:t>
            </a:r>
            <a:r>
              <a:rPr lang="en" sz="2577"/>
              <a:t>. </a:t>
            </a:r>
            <a:r>
              <a:rPr lang="en" sz="2577"/>
              <a:t>Auto-population of records with bulk DOIs through Unpaywall</a:t>
            </a:r>
            <a:endParaRPr sz="2577"/>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3" name="Google Shape;183;p33"/>
          <p:cNvSpPr txBox="1"/>
          <p:nvPr>
            <p:ph idx="1" type="body"/>
          </p:nvPr>
        </p:nvSpPr>
        <p:spPr>
          <a:xfrm>
            <a:off x="457200" y="4230575"/>
            <a:ext cx="58533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Interface to new auto-population tool in the standard Hyku dashboard, with 2 DOIs (one PLoS, one Hindawi) entered into the form.</a:t>
            </a:r>
            <a:endParaRPr sz="1555"/>
          </a:p>
          <a:p>
            <a:pPr indent="0" lvl="0" marL="0" rtl="0" algn="l">
              <a:lnSpc>
                <a:spcPct val="105000"/>
              </a:lnSpc>
              <a:spcBef>
                <a:spcPts val="1200"/>
              </a:spcBef>
              <a:spcAft>
                <a:spcPts val="1200"/>
              </a:spcAft>
              <a:buSzPts val="523"/>
              <a:buNone/>
            </a:pPr>
            <a:r>
              <a:t/>
            </a:r>
            <a:endParaRPr sz="855"/>
          </a:p>
        </p:txBody>
      </p:sp>
      <p:pic>
        <p:nvPicPr>
          <p:cNvPr id="184" name="Google Shape;184;p33"/>
          <p:cNvPicPr preferRelativeResize="0"/>
          <p:nvPr/>
        </p:nvPicPr>
        <p:blipFill>
          <a:blip r:embed="rId3">
            <a:alphaModFix/>
          </a:blip>
          <a:stretch>
            <a:fillRect/>
          </a:stretch>
        </p:blipFill>
        <p:spPr>
          <a:xfrm>
            <a:off x="533400" y="1170125"/>
            <a:ext cx="5734050" cy="2733675"/>
          </a:xfrm>
          <a:prstGeom prst="rect">
            <a:avLst/>
          </a:prstGeom>
          <a:noFill/>
          <a:ln cap="flat" cmpd="sng" w="12700">
            <a:solidFill>
              <a:srgbClr val="434343"/>
            </a:solidFill>
            <a:prstDash val="solid"/>
            <a:miter lim="8000"/>
            <a:headEnd len="sm" w="sm" type="none"/>
            <a:tailEnd len="sm" w="sm" type="none"/>
          </a:ln>
        </p:spPr>
      </p:pic>
      <p:grpSp>
        <p:nvGrpSpPr>
          <p:cNvPr id="185" name="Google Shape;185;p33"/>
          <p:cNvGrpSpPr/>
          <p:nvPr/>
        </p:nvGrpSpPr>
        <p:grpSpPr>
          <a:xfrm>
            <a:off x="6968905" y="3354652"/>
            <a:ext cx="2098895" cy="1369748"/>
            <a:chOff x="6262175" y="2680763"/>
            <a:chExt cx="2098895" cy="1369748"/>
          </a:xfrm>
        </p:grpSpPr>
        <p:pic>
          <p:nvPicPr>
            <p:cNvPr id="186" name="Google Shape;186;p33"/>
            <p:cNvPicPr preferRelativeResize="0"/>
            <p:nvPr/>
          </p:nvPicPr>
          <p:blipFill>
            <a:blip r:embed="rId4">
              <a:alphaModFix/>
            </a:blip>
            <a:stretch>
              <a:fillRect/>
            </a:stretch>
          </p:blipFill>
          <p:spPr>
            <a:xfrm>
              <a:off x="6262175" y="2680763"/>
              <a:ext cx="852073" cy="1369748"/>
            </a:xfrm>
            <a:prstGeom prst="rect">
              <a:avLst/>
            </a:prstGeom>
            <a:noFill/>
            <a:ln>
              <a:noFill/>
            </a:ln>
          </p:spPr>
        </p:pic>
        <p:pic>
          <p:nvPicPr>
            <p:cNvPr id="187" name="Google Shape;187;p33"/>
            <p:cNvPicPr preferRelativeResize="0"/>
            <p:nvPr/>
          </p:nvPicPr>
          <p:blipFill>
            <a:blip r:embed="rId5">
              <a:alphaModFix/>
            </a:blip>
            <a:stretch>
              <a:fillRect/>
            </a:stretch>
          </p:blipFill>
          <p:spPr>
            <a:xfrm>
              <a:off x="7209075" y="2926272"/>
              <a:ext cx="1151995" cy="648000"/>
            </a:xfrm>
            <a:prstGeom prst="rect">
              <a:avLst/>
            </a:prstGeom>
            <a:noFill/>
            <a:ln>
              <a:noFill/>
            </a:ln>
          </p:spPr>
        </p:pic>
        <p:sp>
          <p:nvSpPr>
            <p:cNvPr id="188" name="Google Shape;188;p33"/>
            <p:cNvSpPr/>
            <p:nvPr/>
          </p:nvSpPr>
          <p:spPr>
            <a:xfrm>
              <a:off x="7023625" y="3092475"/>
              <a:ext cx="355800" cy="3558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