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1" r:id="rId5"/>
    <p:sldId id="284" r:id="rId6"/>
    <p:sldId id="293" r:id="rId7"/>
    <p:sldId id="294" r:id="rId8"/>
    <p:sldId id="280" r:id="rId9"/>
    <p:sldId id="261" r:id="rId10"/>
    <p:sldId id="273" r:id="rId11"/>
    <p:sldId id="279" r:id="rId12"/>
    <p:sldId id="296" r:id="rId13"/>
    <p:sldId id="277" r:id="rId14"/>
    <p:sldId id="268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79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7D20F-226D-4274-BB93-D847925985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F93CA-9E09-4C1B-B38C-856FE56861FB}">
      <dgm:prSet phldrT="[Text]"/>
      <dgm:spPr/>
      <dgm:t>
        <a:bodyPr/>
        <a:lstStyle/>
        <a:p>
          <a:r>
            <a:rPr lang="en-US" dirty="0"/>
            <a:t>Health System</a:t>
          </a:r>
        </a:p>
      </dgm:t>
    </dgm:pt>
    <dgm:pt modelId="{08D9AADC-8A82-42C1-BBF4-B2AC7AC90760}" type="parTrans" cxnId="{488D841C-1A09-4ECA-ABA2-D67D3393623C}">
      <dgm:prSet/>
      <dgm:spPr/>
      <dgm:t>
        <a:bodyPr/>
        <a:lstStyle/>
        <a:p>
          <a:endParaRPr lang="en-US"/>
        </a:p>
      </dgm:t>
    </dgm:pt>
    <dgm:pt modelId="{545269C3-FB10-4EAC-8650-E387AA22B942}" type="sibTrans" cxnId="{488D841C-1A09-4ECA-ABA2-D67D3393623C}">
      <dgm:prSet/>
      <dgm:spPr/>
      <dgm:t>
        <a:bodyPr/>
        <a:lstStyle/>
        <a:p>
          <a:endParaRPr lang="en-US"/>
        </a:p>
      </dgm:t>
    </dgm:pt>
    <dgm:pt modelId="{53F65AFF-4024-49ED-95DC-1FF8DB714E44}">
      <dgm:prSet phldrT="[Text]"/>
      <dgm:spPr/>
      <dgm:t>
        <a:bodyPr/>
        <a:lstStyle/>
        <a:p>
          <a:r>
            <a:rPr lang="en-US" dirty="0"/>
            <a:t>Libraries</a:t>
          </a:r>
        </a:p>
      </dgm:t>
    </dgm:pt>
    <dgm:pt modelId="{C532A4AF-EC2E-4C5F-9093-3D06EB983241}" type="parTrans" cxnId="{915E0B06-D1CA-4A53-B631-A2626C2095FE}">
      <dgm:prSet/>
      <dgm:spPr/>
      <dgm:t>
        <a:bodyPr/>
        <a:lstStyle/>
        <a:p>
          <a:endParaRPr lang="en-US"/>
        </a:p>
      </dgm:t>
    </dgm:pt>
    <dgm:pt modelId="{EB972C1D-86DD-4E2C-96C0-F3187424EF72}" type="sibTrans" cxnId="{915E0B06-D1CA-4A53-B631-A2626C2095FE}">
      <dgm:prSet/>
      <dgm:spPr/>
      <dgm:t>
        <a:bodyPr/>
        <a:lstStyle/>
        <a:p>
          <a:endParaRPr lang="en-US"/>
        </a:p>
      </dgm:t>
    </dgm:pt>
    <dgm:pt modelId="{19EB04CB-1292-4514-9D33-5288334A092E}">
      <dgm:prSet phldrT="[Text]"/>
      <dgm:spPr/>
      <dgm:t>
        <a:bodyPr/>
        <a:lstStyle/>
        <a:p>
          <a:r>
            <a:rPr lang="en-US" dirty="0"/>
            <a:t>iTHRIV</a:t>
          </a:r>
        </a:p>
      </dgm:t>
    </dgm:pt>
    <dgm:pt modelId="{E1DC0696-D37C-42D0-8EED-D1B6B3373E5D}" type="parTrans" cxnId="{97739158-6D14-4967-94D1-243949B8408E}">
      <dgm:prSet/>
      <dgm:spPr/>
      <dgm:t>
        <a:bodyPr/>
        <a:lstStyle/>
        <a:p>
          <a:endParaRPr lang="en-US"/>
        </a:p>
      </dgm:t>
    </dgm:pt>
    <dgm:pt modelId="{3AEF1285-22B3-4ACA-A98F-865B3D106CF3}" type="sibTrans" cxnId="{97739158-6D14-4967-94D1-243949B8408E}">
      <dgm:prSet/>
      <dgm:spPr/>
      <dgm:t>
        <a:bodyPr/>
        <a:lstStyle/>
        <a:p>
          <a:endParaRPr lang="en-US"/>
        </a:p>
      </dgm:t>
    </dgm:pt>
    <dgm:pt modelId="{6E2B1472-309C-492E-B1C5-0061F7A52C28}" type="pres">
      <dgm:prSet presAssocID="{4917D20F-226D-4274-BB93-D84792598535}" presName="compositeShape" presStyleCnt="0">
        <dgm:presLayoutVars>
          <dgm:chMax val="7"/>
          <dgm:dir/>
          <dgm:resizeHandles val="exact"/>
        </dgm:presLayoutVars>
      </dgm:prSet>
      <dgm:spPr/>
    </dgm:pt>
    <dgm:pt modelId="{512F8D84-9441-48F9-849C-DBAC6524DEF1}" type="pres">
      <dgm:prSet presAssocID="{E44F93CA-9E09-4C1B-B38C-856FE56861FB}" presName="circ1" presStyleLbl="vennNode1" presStyleIdx="0" presStyleCnt="3"/>
      <dgm:spPr/>
    </dgm:pt>
    <dgm:pt modelId="{9248DDEB-9AF9-47FD-A3B9-64958E8BED36}" type="pres">
      <dgm:prSet presAssocID="{E44F93CA-9E09-4C1B-B38C-856FE56861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16272E9-A539-4408-9964-D97F87A8CA06}" type="pres">
      <dgm:prSet presAssocID="{53F65AFF-4024-49ED-95DC-1FF8DB714E44}" presName="circ2" presStyleLbl="vennNode1" presStyleIdx="1" presStyleCnt="3"/>
      <dgm:spPr/>
    </dgm:pt>
    <dgm:pt modelId="{C715C805-9FE8-4E26-A646-0CAE2DBC0078}" type="pres">
      <dgm:prSet presAssocID="{53F65AFF-4024-49ED-95DC-1FF8DB714E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45A7D13-AD57-417E-BCC7-9BAD6C1076F0}" type="pres">
      <dgm:prSet presAssocID="{19EB04CB-1292-4514-9D33-5288334A092E}" presName="circ3" presStyleLbl="vennNode1" presStyleIdx="2" presStyleCnt="3"/>
      <dgm:spPr/>
    </dgm:pt>
    <dgm:pt modelId="{77DA59F2-BFE0-4B3D-93FA-736FF294F525}" type="pres">
      <dgm:prSet presAssocID="{19EB04CB-1292-4514-9D33-5288334A092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15E0B06-D1CA-4A53-B631-A2626C2095FE}" srcId="{4917D20F-226D-4274-BB93-D84792598535}" destId="{53F65AFF-4024-49ED-95DC-1FF8DB714E44}" srcOrd="1" destOrd="0" parTransId="{C532A4AF-EC2E-4C5F-9093-3D06EB983241}" sibTransId="{EB972C1D-86DD-4E2C-96C0-F3187424EF72}"/>
    <dgm:cxn modelId="{488D841C-1A09-4ECA-ABA2-D67D3393623C}" srcId="{4917D20F-226D-4274-BB93-D84792598535}" destId="{E44F93CA-9E09-4C1B-B38C-856FE56861FB}" srcOrd="0" destOrd="0" parTransId="{08D9AADC-8A82-42C1-BBF4-B2AC7AC90760}" sibTransId="{545269C3-FB10-4EAC-8650-E387AA22B942}"/>
    <dgm:cxn modelId="{422ADF26-16C4-4006-AF8F-15C1B0C7B6C9}" type="presOf" srcId="{E44F93CA-9E09-4C1B-B38C-856FE56861FB}" destId="{512F8D84-9441-48F9-849C-DBAC6524DEF1}" srcOrd="0" destOrd="0" presId="urn:microsoft.com/office/officeart/2005/8/layout/venn1"/>
    <dgm:cxn modelId="{DC292B35-C150-4BEC-983A-E44E22617B0A}" type="presOf" srcId="{4917D20F-226D-4274-BB93-D84792598535}" destId="{6E2B1472-309C-492E-B1C5-0061F7A52C28}" srcOrd="0" destOrd="0" presId="urn:microsoft.com/office/officeart/2005/8/layout/venn1"/>
    <dgm:cxn modelId="{DD713F35-6425-451A-9E97-87F924891BE2}" type="presOf" srcId="{E44F93CA-9E09-4C1B-B38C-856FE56861FB}" destId="{9248DDEB-9AF9-47FD-A3B9-64958E8BED36}" srcOrd="1" destOrd="0" presId="urn:microsoft.com/office/officeart/2005/8/layout/venn1"/>
    <dgm:cxn modelId="{97739158-6D14-4967-94D1-243949B8408E}" srcId="{4917D20F-226D-4274-BB93-D84792598535}" destId="{19EB04CB-1292-4514-9D33-5288334A092E}" srcOrd="2" destOrd="0" parTransId="{E1DC0696-D37C-42D0-8EED-D1B6B3373E5D}" sibTransId="{3AEF1285-22B3-4ACA-A98F-865B3D106CF3}"/>
    <dgm:cxn modelId="{4C0A868E-5059-4F33-9D5A-DA7117A8AE01}" type="presOf" srcId="{53F65AFF-4024-49ED-95DC-1FF8DB714E44}" destId="{C715C805-9FE8-4E26-A646-0CAE2DBC0078}" srcOrd="1" destOrd="0" presId="urn:microsoft.com/office/officeart/2005/8/layout/venn1"/>
    <dgm:cxn modelId="{D6CA2CB9-34EA-403D-ADB1-50FF2E150F6F}" type="presOf" srcId="{53F65AFF-4024-49ED-95DC-1FF8DB714E44}" destId="{016272E9-A539-4408-9964-D97F87A8CA06}" srcOrd="0" destOrd="0" presId="urn:microsoft.com/office/officeart/2005/8/layout/venn1"/>
    <dgm:cxn modelId="{B1E04CCB-0030-4CA6-86C9-B49EFC637C20}" type="presOf" srcId="{19EB04CB-1292-4514-9D33-5288334A092E}" destId="{D45A7D13-AD57-417E-BCC7-9BAD6C1076F0}" srcOrd="0" destOrd="0" presId="urn:microsoft.com/office/officeart/2005/8/layout/venn1"/>
    <dgm:cxn modelId="{F49E2AFB-CD8C-4EB5-8CC9-8F24EEB2B735}" type="presOf" srcId="{19EB04CB-1292-4514-9D33-5288334A092E}" destId="{77DA59F2-BFE0-4B3D-93FA-736FF294F525}" srcOrd="1" destOrd="0" presId="urn:microsoft.com/office/officeart/2005/8/layout/venn1"/>
    <dgm:cxn modelId="{C5AB3BCD-4907-4AFC-96CE-EAC0A4411F89}" type="presParOf" srcId="{6E2B1472-309C-492E-B1C5-0061F7A52C28}" destId="{512F8D84-9441-48F9-849C-DBAC6524DEF1}" srcOrd="0" destOrd="0" presId="urn:microsoft.com/office/officeart/2005/8/layout/venn1"/>
    <dgm:cxn modelId="{F73DAF5C-A054-4320-A9CD-2F0E409D2BA0}" type="presParOf" srcId="{6E2B1472-309C-492E-B1C5-0061F7A52C28}" destId="{9248DDEB-9AF9-47FD-A3B9-64958E8BED36}" srcOrd="1" destOrd="0" presId="urn:microsoft.com/office/officeart/2005/8/layout/venn1"/>
    <dgm:cxn modelId="{F0EEAE79-B441-47C5-BA32-ED9A4C0CCE9A}" type="presParOf" srcId="{6E2B1472-309C-492E-B1C5-0061F7A52C28}" destId="{016272E9-A539-4408-9964-D97F87A8CA06}" srcOrd="2" destOrd="0" presId="urn:microsoft.com/office/officeart/2005/8/layout/venn1"/>
    <dgm:cxn modelId="{04A120AD-B6F0-44A7-8B1D-7722821E9290}" type="presParOf" srcId="{6E2B1472-309C-492E-B1C5-0061F7A52C28}" destId="{C715C805-9FE8-4E26-A646-0CAE2DBC0078}" srcOrd="3" destOrd="0" presId="urn:microsoft.com/office/officeart/2005/8/layout/venn1"/>
    <dgm:cxn modelId="{B13A100C-11BE-4C05-89BF-2D66A2F2FB57}" type="presParOf" srcId="{6E2B1472-309C-492E-B1C5-0061F7A52C28}" destId="{D45A7D13-AD57-417E-BCC7-9BAD6C1076F0}" srcOrd="4" destOrd="0" presId="urn:microsoft.com/office/officeart/2005/8/layout/venn1"/>
    <dgm:cxn modelId="{C6EE8B46-10CC-467D-95AC-970D26C94C29}" type="presParOf" srcId="{6E2B1472-309C-492E-B1C5-0061F7A52C28}" destId="{77DA59F2-BFE0-4B3D-93FA-736FF294F5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F8D84-9441-48F9-849C-DBAC6524DEF1}">
      <dsp:nvSpPr>
        <dsp:cNvPr id="0" name=""/>
        <dsp:cNvSpPr/>
      </dsp:nvSpPr>
      <dsp:spPr>
        <a:xfrm>
          <a:off x="2428798" y="59264"/>
          <a:ext cx="2844698" cy="28446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Health System</a:t>
          </a:r>
        </a:p>
      </dsp:txBody>
      <dsp:txXfrm>
        <a:off x="2808091" y="557086"/>
        <a:ext cx="2086112" cy="1280114"/>
      </dsp:txXfrm>
    </dsp:sp>
    <dsp:sp modelId="{016272E9-A539-4408-9964-D97F87A8CA06}">
      <dsp:nvSpPr>
        <dsp:cNvPr id="0" name=""/>
        <dsp:cNvSpPr/>
      </dsp:nvSpPr>
      <dsp:spPr>
        <a:xfrm>
          <a:off x="3455260" y="1837201"/>
          <a:ext cx="2844698" cy="28446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Libraries</a:t>
          </a:r>
        </a:p>
      </dsp:txBody>
      <dsp:txXfrm>
        <a:off x="4325263" y="2572081"/>
        <a:ext cx="1706819" cy="1564584"/>
      </dsp:txXfrm>
    </dsp:sp>
    <dsp:sp modelId="{D45A7D13-AD57-417E-BCC7-9BAD6C1076F0}">
      <dsp:nvSpPr>
        <dsp:cNvPr id="0" name=""/>
        <dsp:cNvSpPr/>
      </dsp:nvSpPr>
      <dsp:spPr>
        <a:xfrm>
          <a:off x="1402336" y="1837201"/>
          <a:ext cx="2844698" cy="28446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iTHRIV</a:t>
          </a:r>
        </a:p>
      </dsp:txBody>
      <dsp:txXfrm>
        <a:off x="1670212" y="2572081"/>
        <a:ext cx="1706819" cy="1564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3A35-1FA6-84F9-C9C9-8EFD760A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CDB01-A300-500A-E9FF-5021D5B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90371-6E13-9BA6-3274-E7DFC0AA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689E-823E-FB48-22C9-BEE63C55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7EE11-D281-D6A2-3DE7-56C7C502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CB1CF-F097-FC04-BDEA-EBE1755A2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667DF-4F1F-DB76-EA9B-2DC9A39F3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E53C0-0705-E8EE-CEAD-B48412956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2A0-B7C5-9A57-BC5E-F0A7E0D47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1F02D-B964-FADB-65C4-51823E1D7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8F750-1591-0B4A-5C7B-09D7E6509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4868C-C95C-88F5-EB69-96122CFC3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6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00F2-DE38-8D1C-F8FA-696E72FBF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555FF-1A00-38BC-D644-1FC5E8809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0B0E2-AE1F-9B2F-FDE9-BDD44403A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9EEAC-B324-5A19-4316-0EF1456D7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learning-health-systems/abou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cgill.ca/mappro/information-hub/learning-health-systems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https://onlinelibrary.wiley.com/doi/full/10.1002/lrh2.1040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lpartners.com/blog-post/the-five-features-of-a-successful-learning-health-system/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openxmlformats.org/officeDocument/2006/relationships/hyperlink" Target="https://mdhs.unimelb.edu.au/digitalhealth/learn/learning-healthcare-system-academy" TargetMode="External"/><Relationship Id="rId4" Type="http://schemas.openxmlformats.org/officeDocument/2006/relationships/hyperlink" Target="https://learninghealthcareproject.org/background/learning-healthcare-system/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pwashingtonresearch.org/index.php/news-and-events/blog/2021/practical-roadmap-guide-learning-health-systems" TargetMode="Externa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3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0FA4F-E466-44C0-FDF3-0FE7F6B1F6F6}"/>
              </a:ext>
            </a:extLst>
          </p:cNvPr>
          <p:cNvSpPr txBox="1">
            <a:spLocks/>
          </p:cNvSpPr>
          <p:nvPr/>
        </p:nvSpPr>
        <p:spPr>
          <a:xfrm>
            <a:off x="0" y="628587"/>
            <a:ext cx="9144000" cy="13556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AI, Learning Health Systems, and Libraries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53F3E-C807-B22C-C983-C0AE6D26D3F9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30090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Bart Ragon, EdD, MLIS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University of Virginia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Director, Claude Moore Health Sciences Library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integrated Translational Health Research Institute of Virginia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Director of Strategic Development 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" y="179395"/>
            <a:ext cx="6172200" cy="1033272"/>
          </a:xfrm>
          <a:noFill/>
        </p:spPr>
        <p:txBody>
          <a:bodyPr anchor="b"/>
          <a:lstStyle/>
          <a:p>
            <a:r>
              <a:rPr lang="en-US" dirty="0"/>
              <a:t>The Value Proposition of Libraries</a:t>
            </a:r>
          </a:p>
        </p:txBody>
      </p:sp>
      <p:pic>
        <p:nvPicPr>
          <p:cNvPr id="15" name="Picture Placeholder 5" descr="A person looking at blueprints on a brick wall">
            <a:extLst>
              <a:ext uri="{FF2B5EF4-FFF2-40B4-BE49-F238E27FC236}">
                <a16:creationId xmlns:a16="http://schemas.microsoft.com/office/drawing/2014/main" id="{BBD84AA8-495D-1210-1B06-DA73C5BCF3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7157" r="27157"/>
          <a:stretch/>
        </p:blipFill>
        <p:spPr>
          <a:xfrm>
            <a:off x="7500938" y="-22225"/>
            <a:ext cx="4714875" cy="68802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6B770-7B49-C3FB-20B0-409E38B94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9" y="1258738"/>
            <a:ext cx="4599432" cy="2170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124A3-BBFD-AC9C-96AF-855964803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34" y="3944643"/>
            <a:ext cx="7005598" cy="2959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FF468-4017-B718-B9D6-7665E95FE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063" y="1258738"/>
            <a:ext cx="1848108" cy="514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042670-C09D-129C-D41A-8DA8E12A226A}"/>
              </a:ext>
            </a:extLst>
          </p:cNvPr>
          <p:cNvSpPr txBox="1"/>
          <p:nvPr/>
        </p:nvSpPr>
        <p:spPr>
          <a:xfrm>
            <a:off x="4904138" y="2360762"/>
            <a:ext cx="2715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doi</a:t>
            </a:r>
            <a:r>
              <a:rPr lang="en-US" sz="1600" dirty="0"/>
              <a:t>: 10.1017/cts.2024.664</a:t>
            </a:r>
          </a:p>
        </p:txBody>
      </p:sp>
    </p:spTree>
    <p:extLst>
      <p:ext uri="{BB962C8B-B14F-4D97-AF65-F5344CB8AC3E}">
        <p14:creationId xmlns:p14="http://schemas.microsoft.com/office/powerpoint/2010/main" val="164959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188702"/>
            <a:ext cx="5026152" cy="530352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Menu of possibilities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6CBAD-F044-BCA4-F040-4CD18B08FE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610"/>
          <a:stretch/>
        </p:blipFill>
        <p:spPr>
          <a:xfrm>
            <a:off x="2814587" y="787019"/>
            <a:ext cx="9240253" cy="5924677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CD8D17C4-68AF-C688-6721-F610556D50A9}"/>
              </a:ext>
            </a:extLst>
          </p:cNvPr>
          <p:cNvSpPr/>
          <p:nvPr/>
        </p:nvSpPr>
        <p:spPr>
          <a:xfrm>
            <a:off x="1883664" y="1362456"/>
            <a:ext cx="630936" cy="52395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F336D-F889-D5DB-B4C9-E128667435F8}"/>
              </a:ext>
            </a:extLst>
          </p:cNvPr>
          <p:cNvSpPr txBox="1"/>
          <p:nvPr/>
        </p:nvSpPr>
        <p:spPr>
          <a:xfrm>
            <a:off x="0" y="3382047"/>
            <a:ext cx="1883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THINGS LIBRARIES DO, BUT NOT ALL LIBRARIES DO ALL THINGS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1CD618-75DD-73CF-7244-517CF2AFDD6B}"/>
              </a:ext>
            </a:extLst>
          </p:cNvPr>
          <p:cNvSpPr/>
          <p:nvPr/>
        </p:nvSpPr>
        <p:spPr>
          <a:xfrm>
            <a:off x="3200400" y="4681728"/>
            <a:ext cx="3840480" cy="265176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B1CD4B-2C7F-1593-8E69-B7450F3D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9828" y="2271912"/>
            <a:ext cx="9467127" cy="79784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B75D7-188C-A6A8-637A-7D84C5BAA3FB}"/>
              </a:ext>
            </a:extLst>
          </p:cNvPr>
          <p:cNvSpPr txBox="1"/>
          <p:nvPr/>
        </p:nvSpPr>
        <p:spPr>
          <a:xfrm>
            <a:off x="3118104" y="5342036"/>
            <a:ext cx="7415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2"/>
                </a:solidFill>
                <a:effectLst/>
                <a:latin typeface="raleway" pitchFamily="2" charset="0"/>
              </a:rPr>
              <a:t>iTHRIV is funded by the National Center for Advancing Translational Science of the National Institutes of Health Awards UL1TR003015/ KL2TR003016.  Contents of this website do not necessarily reflect the views of the institution and/or the National Institutes of Health.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56A1C-F22F-B04D-6535-6B6A1ACAC7DD}"/>
              </a:ext>
            </a:extLst>
          </p:cNvPr>
          <p:cNvSpPr txBox="1"/>
          <p:nvPr/>
        </p:nvSpPr>
        <p:spPr>
          <a:xfrm>
            <a:off x="2944368" y="3328733"/>
            <a:ext cx="8421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2"/>
                </a:solidFill>
                <a:effectLst/>
                <a:latin typeface="raleway" pitchFamily="2" charset="0"/>
              </a:rPr>
              <a:t>Acknowledgements - Claude Moore Health Sciences Library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raleway" pitchFamily="2" charset="0"/>
              </a:rPr>
              <a:t>Dr. David Martin, Innovation and Data Strategy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raleway" pitchFamily="2" charset="0"/>
              </a:rPr>
              <a:t>Brenna Kent, Research Data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raleway" pitchFamily="2" charset="0"/>
              </a:rPr>
              <a:t>Allison Cruise, School of Medicine Liaison Librarian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raleway" pitchFamily="2" charset="0"/>
              </a:rPr>
              <a:t>David Moody, IT Director</a:t>
            </a:r>
            <a:endParaRPr lang="en-US" b="0" i="0" dirty="0">
              <a:solidFill>
                <a:schemeClr val="bg2"/>
              </a:solidFill>
              <a:effectLst/>
              <a:latin typeface="raleway" pitchFamily="2" charset="0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C36-617B-795C-5A2B-325EA34F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D706-11EF-C258-EBD5-C4EEFEAA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294" y="137160"/>
            <a:ext cx="4837176" cy="1005840"/>
          </a:xfrm>
          <a:noFill/>
        </p:spPr>
        <p:txBody>
          <a:bodyPr anchor="b">
            <a:noAutofit/>
          </a:bodyPr>
          <a:lstStyle/>
          <a:p>
            <a:r>
              <a:rPr lang="en-US" dirty="0"/>
              <a:t>What is a Learning Health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C4A8-49EE-CF82-CFDC-BA9308ED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880" y="1179576"/>
            <a:ext cx="6294120" cy="4901184"/>
          </a:xfrm>
          <a:noFill/>
        </p:spPr>
        <p:txBody>
          <a:bodyPr anchor="t">
            <a:noAutofit/>
          </a:bodyPr>
          <a:lstStyle/>
          <a:p>
            <a:r>
              <a:rPr lang="en-US" sz="1050" dirty="0"/>
              <a:t>Translation of research findings into patient care  </a:t>
            </a:r>
            <a:br>
              <a:rPr lang="en-US" sz="1050" dirty="0"/>
            </a:br>
            <a:endParaRPr lang="en-US" sz="1050" dirty="0"/>
          </a:p>
          <a:p>
            <a:r>
              <a:rPr lang="en-US" sz="1050" dirty="0"/>
              <a:t>Embedding clinical research and evidence-based best practices into the delivery of care </a:t>
            </a:r>
            <a:br>
              <a:rPr lang="en-US" sz="1050" dirty="0"/>
            </a:br>
            <a:endParaRPr lang="en-US" sz="1050" dirty="0"/>
          </a:p>
          <a:p>
            <a:r>
              <a:rPr lang="en-US" sz="1050" dirty="0"/>
              <a:t>Can enable innovation and support continuous quality improvement. </a:t>
            </a:r>
            <a:br>
              <a:rPr lang="en-US" sz="1050" dirty="0"/>
            </a:br>
            <a:endParaRPr lang="en-US" sz="1050" dirty="0"/>
          </a:p>
          <a:p>
            <a:r>
              <a:rPr lang="en-US" sz="1050" dirty="0"/>
              <a:t>Implementing an LHS is complex </a:t>
            </a:r>
            <a:br>
              <a:rPr lang="en-US" sz="1050" dirty="0"/>
            </a:br>
            <a:endParaRPr lang="en-US" sz="1050" dirty="0"/>
          </a:p>
          <a:p>
            <a:r>
              <a:rPr lang="en-US" sz="1050" dirty="0"/>
              <a:t>Requires participation and resources of a wide range of stakeholders (healthcare leaders, clinical care providers, patients and families, payers, and researchers</a:t>
            </a:r>
            <a:r>
              <a:rPr lang="en-US" sz="1050" dirty="0">
                <a:highlight>
                  <a:srgbClr val="FFFF00"/>
                </a:highlight>
              </a:rPr>
              <a:t>…</a:t>
            </a:r>
            <a:r>
              <a:rPr lang="en-US" sz="1050" b="1" dirty="0">
                <a:highlight>
                  <a:srgbClr val="FFFF00"/>
                </a:highlight>
              </a:rPr>
              <a:t>and librarians</a:t>
            </a:r>
            <a:endParaRPr lang="en-US" sz="10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81FAA-A48B-E995-3BAD-8DC49208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96" y="1069848"/>
            <a:ext cx="5855368" cy="3888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3F7FC2-355D-4298-D72A-8981D2E7115D}"/>
              </a:ext>
            </a:extLst>
          </p:cNvPr>
          <p:cNvSpPr txBox="1"/>
          <p:nvPr/>
        </p:nvSpPr>
        <p:spPr>
          <a:xfrm>
            <a:off x="0" y="6080760"/>
            <a:ext cx="62179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Welch, L. C., Brewer, S. K., </a:t>
            </a:r>
            <a:r>
              <a:rPr lang="en-US" sz="900" dirty="0" err="1"/>
              <a:t>Schleyer</a:t>
            </a:r>
            <a:r>
              <a:rPr lang="en-US" sz="900" dirty="0"/>
              <a:t>, T., </a:t>
            </a:r>
            <a:r>
              <a:rPr lang="en-US" sz="900" dirty="0" err="1"/>
              <a:t>Daudelin</a:t>
            </a:r>
            <a:r>
              <a:rPr lang="en-US" sz="900" dirty="0"/>
              <a:t>, D., Paranal, R., Hunt, J. D., ... &amp; Gatto, C. L. (2024). </a:t>
            </a:r>
            <a:r>
              <a:rPr lang="en-US" sz="900" i="1" dirty="0"/>
              <a:t>Learning health system benefits: Development and initial validation of a framework</a:t>
            </a:r>
            <a:r>
              <a:rPr lang="en-US" sz="900" dirty="0"/>
              <a:t> (Vol. 8, No. 1, p. e10380).</a:t>
            </a:r>
          </a:p>
          <a:p>
            <a:r>
              <a:rPr lang="en-US" sz="900" dirty="0"/>
              <a:t>DOI: 10.1002/lrh2.10380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BFE1A7-7AC4-5F57-7E88-1DB599FFE98B}"/>
              </a:ext>
            </a:extLst>
          </p:cNvPr>
          <p:cNvCxnSpPr/>
          <p:nvPr/>
        </p:nvCxnSpPr>
        <p:spPr>
          <a:xfrm flipH="1" flipV="1">
            <a:off x="6995160" y="5074920"/>
            <a:ext cx="3099816" cy="777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E0B9A8-AB8E-BF91-FB10-82BE9EB3C422}"/>
              </a:ext>
            </a:extLst>
          </p:cNvPr>
          <p:cNvSpPr txBox="1"/>
          <p:nvPr/>
        </p:nvSpPr>
        <p:spPr>
          <a:xfrm>
            <a:off x="10094976" y="5678424"/>
            <a:ext cx="13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added that</a:t>
            </a:r>
          </a:p>
        </p:txBody>
      </p:sp>
    </p:spTree>
    <p:extLst>
      <p:ext uri="{BB962C8B-B14F-4D97-AF65-F5344CB8AC3E}">
        <p14:creationId xmlns:p14="http://schemas.microsoft.com/office/powerpoint/2010/main" val="167201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11F56-FE2E-4E79-BF86-FE51ABB6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D79F-138D-B140-7E1E-508834C2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" y="-192024"/>
            <a:ext cx="9006840" cy="1005840"/>
          </a:xfrm>
          <a:noFill/>
        </p:spPr>
        <p:txBody>
          <a:bodyPr anchor="b">
            <a:noAutofit/>
          </a:bodyPr>
          <a:lstStyle/>
          <a:p>
            <a:r>
              <a:rPr lang="en-US" dirty="0"/>
              <a:t>Another Learning Health System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A8AC-E3E0-D34C-1E89-A1DD56C55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8" y="5072382"/>
            <a:ext cx="6294120" cy="507831"/>
          </a:xfrm>
          <a:noFill/>
        </p:spPr>
        <p:txBody>
          <a:bodyPr anchor="t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https://www.ahrq.gov/learning-health-systems/about.html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CC3A0-B434-02D6-D6BA-6DC8407E5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548" y="1088136"/>
            <a:ext cx="3543300" cy="4887642"/>
          </a:xfrm>
          <a:prstGeom prst="rect">
            <a:avLst/>
          </a:prstGeom>
        </p:spPr>
      </p:pic>
      <p:pic>
        <p:nvPicPr>
          <p:cNvPr id="7" name="Picture 6" descr="A purple ribbon on a black background&#10;&#10;Description automatically generated">
            <a:extLst>
              <a:ext uri="{FF2B5EF4-FFF2-40B4-BE49-F238E27FC236}">
                <a16:creationId xmlns:a16="http://schemas.microsoft.com/office/drawing/2014/main" id="{9E174681-0578-1917-1A82-4CB21C0EC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6" y="4133517"/>
            <a:ext cx="496867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0710-D8AE-B1E9-E666-56A0AE396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7EDC-8DA3-27D8-9BD6-223FE8C4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3" y="-192024"/>
            <a:ext cx="11914017" cy="1005840"/>
          </a:xfrm>
          <a:noFill/>
        </p:spPr>
        <p:txBody>
          <a:bodyPr anchor="b">
            <a:noAutofit/>
          </a:bodyPr>
          <a:lstStyle/>
          <a:p>
            <a:r>
              <a:rPr lang="en-US" dirty="0"/>
              <a:t>…and a few more Learning Health System Models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CACCB-ECF7-B4D0-CA69-A543672D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5" y="996696"/>
            <a:ext cx="2188791" cy="2663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99F15E-8389-CB5E-1B0B-CE65F2CC7FEE}"/>
              </a:ext>
            </a:extLst>
          </p:cNvPr>
          <p:cNvSpPr txBox="1"/>
          <p:nvPr/>
        </p:nvSpPr>
        <p:spPr>
          <a:xfrm>
            <a:off x="182880" y="3660165"/>
            <a:ext cx="24048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https://learninghealthcareproject.org/background/learning-healthcare-system/</a:t>
            </a:r>
            <a:r>
              <a:rPr lang="en-US" sz="11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76051C-358D-08C7-6131-2EA4E5F6F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873" y="1913520"/>
            <a:ext cx="3827805" cy="2154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BB5D3C-D66F-D224-13DD-4E04AFAFBDC9}"/>
              </a:ext>
            </a:extLst>
          </p:cNvPr>
          <p:cNvSpPr txBox="1"/>
          <p:nvPr/>
        </p:nvSpPr>
        <p:spPr>
          <a:xfrm>
            <a:off x="2788919" y="4275717"/>
            <a:ext cx="3931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https://uclpartners.com/blog-post/the-five-features-of-a-successful-learning-health-system/</a:t>
            </a:r>
            <a:r>
              <a:rPr lang="en-US" sz="11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51E651-B711-A7D9-24A4-02CC34F5C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799" y="2687955"/>
            <a:ext cx="2388440" cy="2412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041250-27FE-BBEF-A07D-6FED4EDED278}"/>
              </a:ext>
            </a:extLst>
          </p:cNvPr>
          <p:cNvSpPr txBox="1"/>
          <p:nvPr/>
        </p:nvSpPr>
        <p:spPr>
          <a:xfrm>
            <a:off x="7060687" y="5100121"/>
            <a:ext cx="220218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8"/>
              </a:rPr>
              <a:t>https://www.mcgill.ca/mappro/information-hub/learning-health-systems</a:t>
            </a:r>
            <a:r>
              <a:rPr lang="en-US" sz="11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40C126-F212-E749-9932-8D78B42D65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9127" y="3651679"/>
            <a:ext cx="2643198" cy="23435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F1DC36-D5F4-EFDB-1E39-A8D490FB341E}"/>
              </a:ext>
            </a:extLst>
          </p:cNvPr>
          <p:cNvSpPr txBox="1"/>
          <p:nvPr/>
        </p:nvSpPr>
        <p:spPr>
          <a:xfrm>
            <a:off x="9636047" y="5995225"/>
            <a:ext cx="25559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10"/>
              </a:rPr>
              <a:t>https://mdhs.unimelb.edu.au/digitalhealth/learn/learning-healthcare-system-academy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53A7D4B0-138A-EF03-6ED8-E3151266E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3" y="4896678"/>
            <a:ext cx="2996485" cy="158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F1FBB-B0B9-51AD-DFD4-3DBA411AB788}"/>
              </a:ext>
            </a:extLst>
          </p:cNvPr>
          <p:cNvSpPr txBox="1"/>
          <p:nvPr/>
        </p:nvSpPr>
        <p:spPr>
          <a:xfrm>
            <a:off x="182880" y="6467203"/>
            <a:ext cx="32386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12"/>
              </a:rPr>
              <a:t>https://onlinelibrary.wiley.com/doi/full/10.1002/lrh2.10405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39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94D43AA7-0244-2FEB-86AC-B5DECE023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F3FA79-DE26-1F2A-0CF7-5671B73C8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087" y="1278915"/>
            <a:ext cx="6154087" cy="2203704"/>
          </a:xfrm>
        </p:spPr>
        <p:txBody>
          <a:bodyPr/>
          <a:lstStyle/>
          <a:p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/>
              </a:rPr>
              <a:t>Kaiser Permanente Model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975FEF-B306-2C7F-FDB0-1287156A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36" y="794924"/>
            <a:ext cx="5846063" cy="58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FEF129-067E-D2CC-5674-72919930BC58}"/>
              </a:ext>
            </a:extLst>
          </p:cNvPr>
          <p:cNvSpPr txBox="1"/>
          <p:nvPr/>
        </p:nvSpPr>
        <p:spPr>
          <a:xfrm>
            <a:off x="383978" y="4299869"/>
            <a:ext cx="593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https://kpwashingtonresearch.org/index.php/news-and-events/blog/2021/practical-roadmap-guide-learning-health-systems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786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042" y="173736"/>
            <a:ext cx="6241651" cy="1014984"/>
          </a:xfrm>
          <a:noFill/>
        </p:spPr>
        <p:txBody>
          <a:bodyPr anchor="ctr"/>
          <a:lstStyle/>
          <a:p>
            <a:r>
              <a:rPr lang="en-US" cap="none" dirty="0"/>
              <a:t>i</a:t>
            </a:r>
            <a:r>
              <a:rPr lang="en-US" dirty="0"/>
              <a:t>THRIV Lens of Learning Health Systems</a:t>
            </a:r>
          </a:p>
        </p:txBody>
      </p:sp>
      <p:pic>
        <p:nvPicPr>
          <p:cNvPr id="20" name="Picture Placeholder 7" descr="A person talking to another person">
            <a:extLst>
              <a:ext uri="{FF2B5EF4-FFF2-40B4-BE49-F238E27FC236}">
                <a16:creationId xmlns:a16="http://schemas.microsoft.com/office/drawing/2014/main" id="{59669B42-CC26-1A2A-1FE7-526E425D01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437" r="10437"/>
          <a:stretch/>
        </p:blipFill>
        <p:spPr>
          <a:xfrm>
            <a:off x="0" y="0"/>
            <a:ext cx="4287838" cy="6858000"/>
          </a:xfr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FD435888-7085-F26D-8375-BB8F631AA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67" y="5122010"/>
            <a:ext cx="2079089" cy="902361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8B346969-916A-F579-803F-B90C8150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30" y="1893179"/>
            <a:ext cx="1497615" cy="1497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2DDB7A-7942-F795-3A52-5C5CDAB624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03" y="2077845"/>
            <a:ext cx="964944" cy="969252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14A16CE-7461-64D7-E237-69DCD5FA78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29" y="5387092"/>
            <a:ext cx="2079089" cy="498256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49664C3-DB6D-B896-B4FC-B758EFB31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093" y="3325889"/>
            <a:ext cx="1771649" cy="642937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ADBA84F4-A061-CEB4-DDF1-A9C9D28276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25" y="3937929"/>
            <a:ext cx="1161299" cy="11612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41D4DD-74B3-4B5A-EBB8-0D9D90F619A7}"/>
              </a:ext>
            </a:extLst>
          </p:cNvPr>
          <p:cNvSpPr txBox="1"/>
          <p:nvPr/>
        </p:nvSpPr>
        <p:spPr>
          <a:xfrm>
            <a:off x="4701042" y="1710645"/>
            <a:ext cx="107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Partners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90D5C-D1C8-0466-A25A-8A64539BE548}"/>
              </a:ext>
            </a:extLst>
          </p:cNvPr>
          <p:cNvSpPr txBox="1"/>
          <p:nvPr/>
        </p:nvSpPr>
        <p:spPr>
          <a:xfrm>
            <a:off x="10103617" y="1708513"/>
            <a:ext cx="167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Collaborators</a:t>
            </a:r>
            <a:r>
              <a:rPr lang="en-US" dirty="0"/>
              <a:t> </a:t>
            </a:r>
          </a:p>
        </p:txBody>
      </p: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EAAA67E-07A8-E4A9-80BF-087A19A953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12894" r="9230" b="11385"/>
          <a:stretch/>
        </p:blipFill>
        <p:spPr>
          <a:xfrm>
            <a:off x="6997025" y="3325889"/>
            <a:ext cx="2181760" cy="1291019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EBE8A1DB-D744-1FCD-F9AA-68B1BC1B50E1}"/>
              </a:ext>
            </a:extLst>
          </p:cNvPr>
          <p:cNvSpPr/>
          <p:nvPr/>
        </p:nvSpPr>
        <p:spPr>
          <a:xfrm>
            <a:off x="6315883" y="2556588"/>
            <a:ext cx="452002" cy="30524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B416900-8B53-CD2E-E653-81CCDE45E9D6}"/>
              </a:ext>
            </a:extLst>
          </p:cNvPr>
          <p:cNvSpPr/>
          <p:nvPr/>
        </p:nvSpPr>
        <p:spPr>
          <a:xfrm rot="10800000">
            <a:off x="9228653" y="2556587"/>
            <a:ext cx="452002" cy="30796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634168-4212-65BB-1DC1-A1DF42570CAE}"/>
              </a:ext>
            </a:extLst>
          </p:cNvPr>
          <p:cNvSpPr txBox="1"/>
          <p:nvPr/>
        </p:nvSpPr>
        <p:spPr>
          <a:xfrm>
            <a:off x="7097566" y="4616908"/>
            <a:ext cx="12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Support for</a:t>
            </a:r>
            <a:br>
              <a:rPr lang="en-US" dirty="0"/>
            </a:br>
            <a:r>
              <a:rPr lang="en-US" dirty="0"/>
              <a:t>LHSs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60375" y="226515"/>
            <a:ext cx="9144000" cy="683219"/>
          </a:xfrm>
          <a:noFill/>
        </p:spPr>
        <p:txBody>
          <a:bodyPr/>
          <a:lstStyle/>
          <a:p>
            <a:r>
              <a:rPr lang="en-US" dirty="0"/>
              <a:t>The </a:t>
            </a:r>
            <a:r>
              <a:rPr lang="en-US" cap="none" dirty="0"/>
              <a:t>i</a:t>
            </a:r>
            <a:r>
              <a:rPr lang="en-US" dirty="0"/>
              <a:t>THRIV Model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336FEA9-C85A-3569-16F0-5ECBABBE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685" y="6174781"/>
            <a:ext cx="9144000" cy="683219"/>
          </a:xfrm>
        </p:spPr>
        <p:txBody>
          <a:bodyPr/>
          <a:lstStyle/>
          <a:p>
            <a:r>
              <a:rPr lang="en-US" dirty="0"/>
              <a:t>https://portal.ithriv.org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A24D0-4A2B-6476-6A5F-492244ECF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19" y="1011942"/>
            <a:ext cx="6096000" cy="4834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E8EDB-4DBF-402B-5F07-DB7800F06EDE}"/>
              </a:ext>
            </a:extLst>
          </p:cNvPr>
          <p:cNvSpPr txBox="1"/>
          <p:nvPr/>
        </p:nvSpPr>
        <p:spPr>
          <a:xfrm>
            <a:off x="6667955" y="1011942"/>
            <a:ext cx="50006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spc="300" dirty="0"/>
              <a:t>i</a:t>
            </a:r>
            <a:r>
              <a:rPr lang="en-US" sz="1600" cap="all" spc="300" dirty="0"/>
              <a:t>THRIV supports our Learning Health Systems, which are systems where knowledge is put into practice through the systematic integration of internal data and experience with external evidence (per AHRQ). </a:t>
            </a:r>
            <a:r>
              <a:rPr lang="en-US" sz="1600" spc="300" dirty="0"/>
              <a:t>i</a:t>
            </a:r>
            <a:r>
              <a:rPr lang="en-US" sz="1600" cap="all" spc="300" dirty="0"/>
              <a:t>THRIV contributes to bringing inputs, producing outputs, and improving outcomes.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E16E5-E3CC-74EC-8007-0AA9C142E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552" y="3556914"/>
            <a:ext cx="3075432" cy="17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3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1" y="146304"/>
            <a:ext cx="10515600" cy="484632"/>
          </a:xfrm>
          <a:noFill/>
        </p:spPr>
        <p:txBody>
          <a:bodyPr anchor="ctr"/>
          <a:lstStyle/>
          <a:p>
            <a:r>
              <a:rPr lang="en-US" dirty="0"/>
              <a:t>Many paths, many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423" y="960120"/>
            <a:ext cx="5212079" cy="5212079"/>
          </a:xfrm>
          <a:noFill/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PRACTICE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HEALTH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DISPARITIES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HARMONIZED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INFORMATICS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SDoH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COMMUNITY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VISUALIZATIONS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IMPUTATION OF MISSING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CONTINUOUS IMPROVEMENT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POLICY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HEALTH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IMPROVED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DISSEMINATION OF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COMMUNITY-DRIVEN RESEARCH PRODUCTS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A2678-D2AD-6101-2A00-2289475AE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132BF22-35F9-CAB4-BB54-0B58DF2EB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440727"/>
              </p:ext>
            </p:extLst>
          </p:nvPr>
        </p:nvGraphicFramePr>
        <p:xfrm>
          <a:off x="3840479" y="1096867"/>
          <a:ext cx="7702295" cy="474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BAD88A-619B-6DBB-D859-519F1461414F}"/>
              </a:ext>
            </a:extLst>
          </p:cNvPr>
          <p:cNvCxnSpPr>
            <a:cxnSpLocks/>
          </p:cNvCxnSpPr>
          <p:nvPr/>
        </p:nvCxnSpPr>
        <p:spPr>
          <a:xfrm flipH="1">
            <a:off x="6894576" y="3161125"/>
            <a:ext cx="299684" cy="45075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F9274E-679A-9ADD-D893-6C3004E19A50}"/>
              </a:ext>
            </a:extLst>
          </p:cNvPr>
          <p:cNvCxnSpPr>
            <a:cxnSpLocks/>
          </p:cNvCxnSpPr>
          <p:nvPr/>
        </p:nvCxnSpPr>
        <p:spPr>
          <a:xfrm>
            <a:off x="8210226" y="3162998"/>
            <a:ext cx="322108" cy="45282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3C955F-E0F2-FE04-B11B-41480CA10E2D}"/>
              </a:ext>
            </a:extLst>
          </p:cNvPr>
          <p:cNvCxnSpPr/>
          <p:nvPr/>
        </p:nvCxnSpPr>
        <p:spPr>
          <a:xfrm>
            <a:off x="7389874" y="4434840"/>
            <a:ext cx="603504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E76BB6-BB94-CBF0-0F5F-2DAF2B8A5B50}"/>
              </a:ext>
            </a:extLst>
          </p:cNvPr>
          <p:cNvCxnSpPr>
            <a:cxnSpLocks/>
          </p:cNvCxnSpPr>
          <p:nvPr/>
        </p:nvCxnSpPr>
        <p:spPr>
          <a:xfrm>
            <a:off x="7697722" y="3488243"/>
            <a:ext cx="0" cy="46329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190828-6EDC-AE3F-3B11-3CA94C8802F2}"/>
              </a:ext>
            </a:extLst>
          </p:cNvPr>
          <p:cNvCxnSpPr>
            <a:cxnSpLocks/>
          </p:cNvCxnSpPr>
          <p:nvPr/>
        </p:nvCxnSpPr>
        <p:spPr>
          <a:xfrm>
            <a:off x="7498080" y="3719891"/>
            <a:ext cx="393192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5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16202-D331-9EC6-53E6-60ADFFDF3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7640FE00-C06B-143C-F4A5-55122A24D1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C0F1A4-3DF7-A1C6-817C-4782A0A7A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497" y="672879"/>
            <a:ext cx="6154087" cy="851637"/>
          </a:xfrm>
        </p:spPr>
        <p:txBody>
          <a:bodyPr/>
          <a:lstStyle/>
          <a:p>
            <a:r>
              <a:rPr lang="en-US" dirty="0"/>
              <a:t>AI and Libraries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FA1E8-854A-161C-8CB2-521E6F35EF0D}"/>
              </a:ext>
            </a:extLst>
          </p:cNvPr>
          <p:cNvSpPr txBox="1"/>
          <p:nvPr/>
        </p:nvSpPr>
        <p:spPr>
          <a:xfrm>
            <a:off x="879349" y="1775212"/>
            <a:ext cx="59329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LIBRARY INNOVATION ARC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COPILOT CHAT VS COPILOT M360 PILOT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1" cap="all" dirty="0">
                <a:solidFill>
                  <a:schemeClr val="bg1"/>
                </a:solidFill>
              </a:rPr>
              <a:t>HISTORICAL BIOGRAPHY WRITING PILOT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1" cap="all" dirty="0" err="1">
                <a:solidFill>
                  <a:schemeClr val="bg1"/>
                </a:solidFill>
              </a:rPr>
              <a:t>GenAI</a:t>
            </a:r>
            <a:r>
              <a:rPr lang="en-US" sz="2800" b="1" cap="all" dirty="0">
                <a:solidFill>
                  <a:schemeClr val="bg1"/>
                </a:solidFill>
              </a:rPr>
              <a:t> Best Practices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1" cap="all" dirty="0">
                <a:solidFill>
                  <a:schemeClr val="bg1"/>
                </a:solidFill>
              </a:rPr>
              <a:t>AI IN CODING (R, PYTHON, ETC)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1" cap="all" dirty="0">
                <a:solidFill>
                  <a:schemeClr val="bg1"/>
                </a:solidFill>
              </a:rPr>
              <a:t>CRITICAL APPRAISAL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1" cap="all" dirty="0">
                <a:solidFill>
                  <a:schemeClr val="bg1"/>
                </a:solidFill>
              </a:rPr>
              <a:t>PROMPT ENGINEERING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1" cap="all" dirty="0">
                <a:solidFill>
                  <a:schemeClr val="bg1"/>
                </a:solidFill>
              </a:rPr>
              <a:t>FAIRNESS &amp; ETHICS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185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ch.potx" id="{881D2FED-E0FB-43E0-B542-CFEDFABB55E1}" vid="{EC39D825-2DCC-4A9D-9AA1-6848AFC60F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563</Words>
  <Application>Microsoft Office PowerPoint</Application>
  <PresentationFormat>Widescreen</PresentationFormat>
  <Paragraphs>79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Gotham Light</vt:lpstr>
      <vt:lpstr>raleway</vt:lpstr>
      <vt:lpstr>Wingdings</vt:lpstr>
      <vt:lpstr>Custom</vt:lpstr>
      <vt:lpstr>PowerPoint Presentation</vt:lpstr>
      <vt:lpstr>What is a Learning Health System</vt:lpstr>
      <vt:lpstr>Another Learning Health System Model</vt:lpstr>
      <vt:lpstr>…and a few more Learning Health System Models</vt:lpstr>
      <vt:lpstr>Kaiser Permanente Model</vt:lpstr>
      <vt:lpstr>iTHRIV Lens of Learning Health Systems</vt:lpstr>
      <vt:lpstr>The iTHRIV Model</vt:lpstr>
      <vt:lpstr>Many paths, many Connections</vt:lpstr>
      <vt:lpstr>AI and Libraries </vt:lpstr>
      <vt:lpstr>The Value Proposition of Libraries</vt:lpstr>
      <vt:lpstr>Menu of possibilities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Ragon, Bart (br5n)</dc:creator>
  <cp:lastModifiedBy>Ragon, Bart (br5n)</cp:lastModifiedBy>
  <cp:revision>21</cp:revision>
  <dcterms:created xsi:type="dcterms:W3CDTF">2025-01-31T18:17:39Z</dcterms:created>
  <dcterms:modified xsi:type="dcterms:W3CDTF">2025-02-25T17:22:20Z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