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F8F8F8"/>
    <a:srgbClr val="FFFFFF"/>
    <a:srgbClr val="0066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43" autoAdjust="0"/>
    <p:restoredTop sz="94660"/>
  </p:normalViewPr>
  <p:slideViewPr>
    <p:cSldViewPr>
      <p:cViewPr varScale="1">
        <p:scale>
          <a:sx n="95" d="100"/>
          <a:sy n="95" d="100"/>
        </p:scale>
        <p:origin x="264" y="7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1B870-270F-40AF-A08F-0A2A3A21E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9B4EF-8E0A-4C2B-87E1-7AB84123E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24338-E3B7-4715-97EC-E03745DA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B32F-C75E-41AC-B299-55CFB1F1B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A91A3-89F1-42A9-8BFF-A5D30721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61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2CC1D-2061-4676-B36B-943F37E7D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86B60-5563-4985-9C24-B6AAC2C4D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3EFAF-26DC-40EE-A88B-DD6F5C39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B445D-E423-482F-863F-D112AD15A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5F7C4-48A4-4DB6-A0C5-CE8B23889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75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35534-6558-4FE1-B552-4CC9DC754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279FE-FF9B-4E09-B26E-D37D89B60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0E41-5113-491A-B719-0C8535CEB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46661-BB6B-4BAD-9822-313A6776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97608-475C-458D-82D8-C29A966EC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07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CE81D-A103-4962-8FE6-1EF6F9AD1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366B0-68EB-4B96-BE60-AC8322AA2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7B34A-64A3-4BE7-B79D-78E543BB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3B6D1-6D90-4736-B849-97509B25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4A4D4-25DC-4CEF-B7A4-9D2658B7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89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AF96-744A-4DCF-9825-0110F806A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78D9C-5EFB-4DEF-BFFC-4977ED6D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7A90F-503F-404C-9A7B-FF2BAD1D4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F7D46-E8DD-41BD-9E0A-6D757121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40CF1-E826-4E47-9729-856C0408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88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7DFD1-92A8-4FE3-8579-72DBEB09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34C13-E5ED-4D67-8526-AE93674A0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DCE5-C1A4-4BB1-B144-237292C8E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43862-04FB-4F38-B543-A699437C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F3D67-DF14-4BA2-85FD-6C84B967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D8CDD-F67B-4C89-BD1B-0D1A6947B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8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6E603-2B3B-4F66-ABFC-80B8FFDD0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7DDFB-E23D-4623-8AD5-FEDB0DFB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3AE44-6958-45FB-9C49-4F28E7293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42889-5679-4DE0-B5E7-36DEB005E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5EB9A-7BA3-420A-B434-F71245D56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D6293A-9F86-4858-91A4-94A2FE8AE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5A574-97BD-4FAB-850D-940393CC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14156-1CAF-496A-A918-874D5D359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5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E592-424F-480B-BC09-6073773AD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F9D0F-AE7D-42CC-9ADB-3378D9D7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71C35-5DF3-4279-B7D0-5FD363AC8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02AAA-8EB2-4BE3-8B71-A08FDE1E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05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71DDF0-10ED-44AC-95B7-2CC7E4B1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25D235-DF02-46CF-BD12-448DA3093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C544D-1AD4-412F-8923-E5A9BC2B1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8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29E44-F3AD-41D6-99BA-0DF15DB9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3243-F986-4821-B664-35B63AD88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A5D93-E79C-4D2C-89E2-509A8017E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CE516-84EE-4579-B205-C4381B9E4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82A09-9C7A-4F79-9D6C-AF02A1CA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06F63-0D17-43CE-9AEB-C932045F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7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72632-D5D3-434A-B481-43EAA1032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91C69B-E928-4421-BECC-E021D5E68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91D91-7DC7-4DD4-81B3-3F3C44B03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509F6-9440-4934-9037-5EFA4F843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1B0CD-41F1-4FBB-90E3-D5618CF46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5A024-56FA-4F2C-9383-F8842FD4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1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C88D4-5DD7-4574-9240-5BED1DC42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B9BB5-50B3-49B6-BA4E-CBAE384F9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8D8EA-D359-4E01-814B-F67E6AB8BB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1E926-A33F-4BF6-B525-25B767924313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D3BF1-54A7-4ABB-AE2E-D0757AC63D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A5966-209F-424D-818D-257A1BF628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A7753-17F0-4DD3-8691-3E8E99E6C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7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9.tif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8.tiff"/><Relationship Id="rId17" Type="http://schemas.openxmlformats.org/officeDocument/2006/relationships/hyperlink" Target="mailto:ellen@virginia.edu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openaccess@bl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s://forms.gle/SABfHXht1JNrvUwn6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hyperlink" Target="https://advancinghyku.io/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iro.bl.uk/" TargetMode="External"/><Relationship Id="rId1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F1E50E-E1F9-BE4C-81CD-39C21EFF8041}"/>
              </a:ext>
            </a:extLst>
          </p:cNvPr>
          <p:cNvSpPr/>
          <p:nvPr/>
        </p:nvSpPr>
        <p:spPr>
          <a:xfrm>
            <a:off x="0" y="3140968"/>
            <a:ext cx="12192000" cy="371703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4DCE61-07AE-CC44-BC38-4F0634B48C94}"/>
              </a:ext>
            </a:extLst>
          </p:cNvPr>
          <p:cNvSpPr/>
          <p:nvPr/>
        </p:nvSpPr>
        <p:spPr>
          <a:xfrm>
            <a:off x="11113" y="428"/>
            <a:ext cx="12192000" cy="314096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1179F-2BAD-4749-B389-126663538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12712" y="521938"/>
            <a:ext cx="8202638" cy="6028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Do </a:t>
            </a:r>
            <a:r>
              <a:rPr lang="en-US" b="1" i="1" dirty="0"/>
              <a:t>you</a:t>
            </a:r>
            <a:r>
              <a:rPr lang="en-US" b="1" dirty="0"/>
              <a:t> want an open source repository with…</a:t>
            </a:r>
            <a:endParaRPr lang="en-GB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145F6C-89B3-4EF5-9233-8ED2E0338CED}"/>
              </a:ext>
            </a:extLst>
          </p:cNvPr>
          <p:cNvSpPr txBox="1"/>
          <p:nvPr/>
        </p:nvSpPr>
        <p:spPr>
          <a:xfrm>
            <a:off x="103393" y="1921620"/>
            <a:ext cx="21041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Merged features</a:t>
            </a:r>
            <a:br>
              <a:rPr lang="en-GB" dirty="0"/>
            </a:br>
            <a:r>
              <a:rPr lang="en-GB" sz="1600" dirty="0"/>
              <a:t>from community </a:t>
            </a:r>
            <a:br>
              <a:rPr lang="en-GB" sz="1600" dirty="0"/>
            </a:br>
            <a:r>
              <a:rPr lang="en-GB" sz="1600" dirty="0"/>
              <a:t>and stakeholder contributions 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EC2F2F1-E360-4C26-9F56-41D9AAE2FC46}"/>
              </a:ext>
            </a:extLst>
          </p:cNvPr>
          <p:cNvGrpSpPr>
            <a:grpSpLocks noChangeAspect="1"/>
          </p:cNvGrpSpPr>
          <p:nvPr/>
        </p:nvGrpSpPr>
        <p:grpSpPr>
          <a:xfrm>
            <a:off x="2618850" y="1230360"/>
            <a:ext cx="640080" cy="640080"/>
            <a:chOff x="3284348" y="1443308"/>
            <a:chExt cx="2160000" cy="2160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2358A25-F1DA-4849-8998-A6F23D8820BD}"/>
                </a:ext>
              </a:extLst>
            </p:cNvPr>
            <p:cNvSpPr/>
            <p:nvPr/>
          </p:nvSpPr>
          <p:spPr>
            <a:xfrm>
              <a:off x="3284348" y="1443308"/>
              <a:ext cx="2160000" cy="21600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85E1D5C-CBF5-44D7-B3C4-605C1239A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2911" y="1851870"/>
              <a:ext cx="1342873" cy="1342873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EC85041-AA5C-4164-8B6D-1AA9ADC57719}"/>
              </a:ext>
            </a:extLst>
          </p:cNvPr>
          <p:cNvGrpSpPr>
            <a:grpSpLocks noChangeAspect="1"/>
          </p:cNvGrpSpPr>
          <p:nvPr/>
        </p:nvGrpSpPr>
        <p:grpSpPr>
          <a:xfrm>
            <a:off x="4422118" y="1230360"/>
            <a:ext cx="640080" cy="640080"/>
            <a:chOff x="5713222" y="1443306"/>
            <a:chExt cx="2160000" cy="2160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1FC0AB4-8EB4-49DD-8284-9B2D164098D5}"/>
                </a:ext>
              </a:extLst>
            </p:cNvPr>
            <p:cNvSpPr/>
            <p:nvPr/>
          </p:nvSpPr>
          <p:spPr>
            <a:xfrm>
              <a:off x="5713222" y="1443306"/>
              <a:ext cx="2160000" cy="2160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55254A5-EFE0-4CD7-A681-3A898C640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7713" y="1818753"/>
              <a:ext cx="1409105" cy="1409105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3CF06E-42FE-4BFD-B10C-8C092CFCBEA9}"/>
              </a:ext>
            </a:extLst>
          </p:cNvPr>
          <p:cNvGrpSpPr>
            <a:grpSpLocks noChangeAspect="1"/>
          </p:cNvGrpSpPr>
          <p:nvPr/>
        </p:nvGrpSpPr>
        <p:grpSpPr>
          <a:xfrm>
            <a:off x="6230587" y="1230519"/>
            <a:ext cx="640080" cy="640080"/>
            <a:chOff x="8095481" y="1489400"/>
            <a:chExt cx="2160000" cy="2159999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50FB19E-362E-4FFA-8265-C9F205E4E04B}"/>
                </a:ext>
              </a:extLst>
            </p:cNvPr>
            <p:cNvSpPr/>
            <p:nvPr/>
          </p:nvSpPr>
          <p:spPr>
            <a:xfrm>
              <a:off x="8095481" y="1489400"/>
              <a:ext cx="2160000" cy="2159999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35A6A99-4FE7-4FF0-B130-2E408A6EB5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5947" y="1859789"/>
              <a:ext cx="1419226" cy="1419226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2B6BAB7-709A-4C32-98AC-CE070AED9FCC}"/>
              </a:ext>
            </a:extLst>
          </p:cNvPr>
          <p:cNvGrpSpPr>
            <a:grpSpLocks noChangeAspect="1"/>
          </p:cNvGrpSpPr>
          <p:nvPr/>
        </p:nvGrpSpPr>
        <p:grpSpPr>
          <a:xfrm>
            <a:off x="9363814" y="1230360"/>
            <a:ext cx="640080" cy="640080"/>
            <a:chOff x="3553222" y="4317217"/>
            <a:chExt cx="2160000" cy="21600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8A3857-CEC0-4BE7-8C80-56C7D8510A97}"/>
                </a:ext>
              </a:extLst>
            </p:cNvPr>
            <p:cNvSpPr/>
            <p:nvPr/>
          </p:nvSpPr>
          <p:spPr>
            <a:xfrm>
              <a:off x="3553222" y="4317217"/>
              <a:ext cx="2160000" cy="21600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DC11FAF-4342-4A47-91B5-ACF5E9FDA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4634" y="4671004"/>
              <a:ext cx="1357176" cy="1357176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1D490DC-CF59-4A70-AFC2-EE825D2E243B}"/>
              </a:ext>
            </a:extLst>
          </p:cNvPr>
          <p:cNvGrpSpPr>
            <a:grpSpLocks noChangeAspect="1"/>
          </p:cNvGrpSpPr>
          <p:nvPr/>
        </p:nvGrpSpPr>
        <p:grpSpPr>
          <a:xfrm>
            <a:off x="10799727" y="1230360"/>
            <a:ext cx="640080" cy="640080"/>
            <a:chOff x="6146640" y="4189934"/>
            <a:chExt cx="2160000" cy="21600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170A38E-0243-4F80-9685-A8833E7F24CB}"/>
                </a:ext>
              </a:extLst>
            </p:cNvPr>
            <p:cNvSpPr/>
            <p:nvPr/>
          </p:nvSpPr>
          <p:spPr>
            <a:xfrm>
              <a:off x="6146640" y="4189934"/>
              <a:ext cx="2160000" cy="2160000"/>
            </a:xfrm>
            <a:prstGeom prst="ellipse">
              <a:avLst/>
            </a:prstGeom>
            <a:solidFill>
              <a:srgbClr val="66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F0CC0AFC-9AA3-4223-A0B1-D0C92EF1315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2231" y="4590855"/>
              <a:ext cx="1360147" cy="1360147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2D669EC-1995-4BC0-9A71-3FAEAB4301CD}"/>
              </a:ext>
            </a:extLst>
          </p:cNvPr>
          <p:cNvGrpSpPr>
            <a:grpSpLocks noChangeAspect="1"/>
          </p:cNvGrpSpPr>
          <p:nvPr/>
        </p:nvGrpSpPr>
        <p:grpSpPr>
          <a:xfrm>
            <a:off x="7808478" y="1230360"/>
            <a:ext cx="640080" cy="640080"/>
            <a:chOff x="684666" y="4334692"/>
            <a:chExt cx="2160000" cy="216000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3F4278B-C811-4C61-947B-6B3E05362DFF}"/>
                </a:ext>
              </a:extLst>
            </p:cNvPr>
            <p:cNvSpPr/>
            <p:nvPr/>
          </p:nvSpPr>
          <p:spPr>
            <a:xfrm>
              <a:off x="684666" y="4334692"/>
              <a:ext cx="2160000" cy="2160000"/>
            </a:xfrm>
            <a:prstGeom prst="ellipse">
              <a:avLst/>
            </a:prstGeom>
            <a:solidFill>
              <a:srgbClr val="0066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BD17B615-A83A-4036-B970-A72DC551B68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3" y="4672598"/>
              <a:ext cx="1567628" cy="1567628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205CDDC-571E-4F41-8507-E6A53DE7FB0D}"/>
              </a:ext>
            </a:extLst>
          </p:cNvPr>
          <p:cNvGrpSpPr>
            <a:grpSpLocks noChangeAspect="1"/>
          </p:cNvGrpSpPr>
          <p:nvPr/>
        </p:nvGrpSpPr>
        <p:grpSpPr>
          <a:xfrm>
            <a:off x="836234" y="1230362"/>
            <a:ext cx="640080" cy="640080"/>
            <a:chOff x="636398" y="1443308"/>
            <a:chExt cx="2160000" cy="216000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D23A6BF-F47A-448F-91E3-EB3811A90C37}"/>
                </a:ext>
              </a:extLst>
            </p:cNvPr>
            <p:cNvSpPr/>
            <p:nvPr/>
          </p:nvSpPr>
          <p:spPr>
            <a:xfrm>
              <a:off x="636398" y="1443308"/>
              <a:ext cx="2160000" cy="216000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A6F794D8-E60E-48BB-B5A9-731EC4BB8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346" y="1600929"/>
              <a:ext cx="1844752" cy="1844752"/>
            </a:xfrm>
            <a:prstGeom prst="rect">
              <a:avLst/>
            </a:prstGeom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444CED9-40E2-8345-93EF-450D256B0537}"/>
              </a:ext>
            </a:extLst>
          </p:cNvPr>
          <p:cNvSpPr txBox="1"/>
          <p:nvPr/>
        </p:nvSpPr>
        <p:spPr>
          <a:xfrm>
            <a:off x="1900853" y="1926796"/>
            <a:ext cx="1993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Multi-Tenancy</a:t>
            </a:r>
            <a:r>
              <a:rPr lang="en-GB" dirty="0"/>
              <a:t> </a:t>
            </a:r>
            <a:br>
              <a:rPr lang="en-GB" dirty="0"/>
            </a:br>
            <a:r>
              <a:rPr lang="en-GB" sz="1600" dirty="0"/>
              <a:t>in a </a:t>
            </a:r>
            <a:br>
              <a:rPr lang="en-GB" sz="1600" dirty="0"/>
            </a:br>
            <a:r>
              <a:rPr lang="en-GB" sz="1600" dirty="0"/>
              <a:t>provider-consumer model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3BECB6-CEAB-8F48-8645-3A1D4809F4AC}"/>
              </a:ext>
            </a:extLst>
          </p:cNvPr>
          <p:cNvSpPr txBox="1"/>
          <p:nvPr/>
        </p:nvSpPr>
        <p:spPr>
          <a:xfrm>
            <a:off x="3633558" y="1929771"/>
            <a:ext cx="22458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Interoperability</a:t>
            </a:r>
            <a:r>
              <a:rPr lang="en-GB" dirty="0"/>
              <a:t> </a:t>
            </a:r>
            <a:br>
              <a:rPr lang="en-GB" dirty="0"/>
            </a:br>
            <a:r>
              <a:rPr lang="en-GB" sz="1600" dirty="0"/>
              <a:t>with systems like </a:t>
            </a:r>
            <a:br>
              <a:rPr lang="en-GB" sz="1600" dirty="0"/>
            </a:br>
            <a:r>
              <a:rPr lang="en-GB" sz="1600" dirty="0" err="1"/>
              <a:t>DataCite</a:t>
            </a:r>
            <a:r>
              <a:rPr lang="en-GB" sz="1600" dirty="0"/>
              <a:t>, </a:t>
            </a:r>
            <a:r>
              <a:rPr lang="en-GB" sz="1600" dirty="0" err="1"/>
              <a:t>Crossref</a:t>
            </a:r>
            <a:r>
              <a:rPr lang="en-GB" sz="1600" dirty="0"/>
              <a:t>, OAIPMH API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5F11978-F3A1-794D-A452-CB623D47EAF7}"/>
              </a:ext>
            </a:extLst>
          </p:cNvPr>
          <p:cNvSpPr txBox="1"/>
          <p:nvPr/>
        </p:nvSpPr>
        <p:spPr>
          <a:xfrm>
            <a:off x="5447928" y="1929874"/>
            <a:ext cx="22053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Portability </a:t>
            </a:r>
            <a:br>
              <a:rPr lang="en-GB" b="1" dirty="0"/>
            </a:br>
            <a:r>
              <a:rPr lang="en-GB" sz="1600" dirty="0"/>
              <a:t>of components deployed via Cloud </a:t>
            </a:r>
            <a:br>
              <a:rPr lang="en-GB" sz="1600" dirty="0"/>
            </a:br>
            <a:r>
              <a:rPr lang="en-GB" sz="1600" dirty="0"/>
              <a:t>or in-premise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6A6AF5F-1AA5-B24B-BC50-BA125350B5EA}"/>
              </a:ext>
            </a:extLst>
          </p:cNvPr>
          <p:cNvSpPr txBox="1"/>
          <p:nvPr/>
        </p:nvSpPr>
        <p:spPr>
          <a:xfrm>
            <a:off x="10480684" y="1940947"/>
            <a:ext cx="13039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Security</a:t>
            </a:r>
            <a:r>
              <a:rPr lang="en-GB" sz="1600" dirty="0"/>
              <a:t> </a:t>
            </a:r>
            <a:br>
              <a:rPr lang="en-GB" sz="1600" dirty="0"/>
            </a:br>
            <a:r>
              <a:rPr lang="en-GB" sz="1600" dirty="0"/>
              <a:t>for systems, content, and authors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D5DCB6-791D-9842-BBBE-3285F7BD9681}"/>
              </a:ext>
            </a:extLst>
          </p:cNvPr>
          <p:cNvSpPr txBox="1"/>
          <p:nvPr/>
        </p:nvSpPr>
        <p:spPr>
          <a:xfrm>
            <a:off x="8973114" y="1921620"/>
            <a:ext cx="14370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Scalability </a:t>
            </a:r>
            <a:br>
              <a:rPr lang="en-GB" b="1" dirty="0"/>
            </a:br>
            <a:r>
              <a:rPr lang="en-GB" sz="1600" dirty="0"/>
              <a:t>for all sizes of collections and institutions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EAF8904-2B24-9545-B6FD-58A051509FC0}"/>
              </a:ext>
            </a:extLst>
          </p:cNvPr>
          <p:cNvSpPr txBox="1"/>
          <p:nvPr/>
        </p:nvSpPr>
        <p:spPr>
          <a:xfrm>
            <a:off x="7392144" y="1914422"/>
            <a:ext cx="1490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Stability </a:t>
            </a:r>
            <a:br>
              <a:rPr lang="en-GB" b="1" dirty="0"/>
            </a:br>
            <a:r>
              <a:rPr lang="en-GB" sz="1600" dirty="0"/>
              <a:t>in uptime and after platform upgrades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4EDBB0BB-4D0E-414E-85EA-56DEC6396A2B}"/>
              </a:ext>
            </a:extLst>
          </p:cNvPr>
          <p:cNvSpPr txBox="1">
            <a:spLocks/>
          </p:cNvSpPr>
          <p:nvPr/>
        </p:nvSpPr>
        <p:spPr>
          <a:xfrm>
            <a:off x="407369" y="3284984"/>
            <a:ext cx="3744416" cy="60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We</a:t>
            </a:r>
            <a:r>
              <a:rPr lang="en-US" b="1" baseline="30000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want that, too!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92FE8-006D-C24A-A7DF-742D15DEE36A}"/>
              </a:ext>
            </a:extLst>
          </p:cNvPr>
          <p:cNvSpPr txBox="1"/>
          <p:nvPr/>
        </p:nvSpPr>
        <p:spPr>
          <a:xfrm>
            <a:off x="407368" y="3820386"/>
            <a:ext cx="545742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Shared Research Repository </a:t>
            </a:r>
            <a:r>
              <a:rPr lang="en-US" b="1" dirty="0">
                <a:hlinkClick r:id="rId9"/>
              </a:rPr>
              <a:t>https://iro.bl.uk/</a:t>
            </a:r>
            <a:endParaRPr lang="en-US" b="1" dirty="0"/>
          </a:p>
          <a:p>
            <a:r>
              <a:rPr lang="en-US" sz="1600" dirty="0">
                <a:solidFill>
                  <a:schemeClr val="bg1"/>
                </a:solidFill>
              </a:rPr>
              <a:t>The British Library launched a Shared Research Repository infrastructure for 6 partner heritage </a:t>
            </a:r>
            <a:r>
              <a:rPr lang="en-US" sz="1600" dirty="0" err="1">
                <a:solidFill>
                  <a:schemeClr val="bg1"/>
                </a:solidFill>
              </a:rPr>
              <a:t>organisations</a:t>
            </a:r>
            <a:r>
              <a:rPr lang="en-US" sz="1600" dirty="0">
                <a:solidFill>
                  <a:schemeClr val="bg1"/>
                </a:solidFill>
              </a:rPr>
              <a:t> with active research bases, classed as Independent Research </a:t>
            </a:r>
            <a:r>
              <a:rPr lang="en-US" sz="1600" dirty="0" err="1">
                <a:solidFill>
                  <a:schemeClr val="bg1"/>
                </a:solidFill>
              </a:rPr>
              <a:t>Organisations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  <a:r>
              <a:rPr lang="en-US" sz="1600" dirty="0"/>
              <a:t>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>
                <a:solidFill>
                  <a:schemeClr val="bg1"/>
                </a:solidFill>
              </a:rPr>
              <a:t>To meet expectations of Open Access and data sharing, we put expertise into building a multi-tenant research repository, developed by Ubiquity Press, shared across IRO partners. Pathways to long-term preservation and community codebase contributions are ongoing priorities.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97E868A-D5B3-9249-9037-2AB00A663BC8}"/>
              </a:ext>
            </a:extLst>
          </p:cNvPr>
          <p:cNvSpPr txBox="1"/>
          <p:nvPr/>
        </p:nvSpPr>
        <p:spPr>
          <a:xfrm>
            <a:off x="6376446" y="4550159"/>
            <a:ext cx="544426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Advancing </a:t>
            </a:r>
            <a:r>
              <a:rPr lang="en-US" b="1" dirty="0" err="1">
                <a:solidFill>
                  <a:schemeClr val="bg1"/>
                </a:solidFill>
              </a:rPr>
              <a:t>Hyku</a:t>
            </a:r>
            <a:r>
              <a:rPr lang="en-US" b="1" dirty="0">
                <a:solidFill>
                  <a:schemeClr val="bg1"/>
                </a:solidFill>
              </a:rPr>
              <a:t> Project </a:t>
            </a:r>
            <a:r>
              <a:rPr lang="en-US" b="1" dirty="0">
                <a:hlinkClick r:id="rId10"/>
              </a:rPr>
              <a:t>https://advancinghyku.io/</a:t>
            </a:r>
            <a:endParaRPr lang="en-US" b="1" dirty="0"/>
          </a:p>
          <a:p>
            <a:r>
              <a:rPr lang="en-US" sz="1600" dirty="0">
                <a:solidFill>
                  <a:schemeClr val="bg1"/>
                </a:solidFill>
              </a:rPr>
              <a:t>The University of Virginia and Ubiquity Press are our partners in the Advancing </a:t>
            </a:r>
            <a:r>
              <a:rPr lang="en-US" sz="1600" dirty="0" err="1">
                <a:solidFill>
                  <a:schemeClr val="bg1"/>
                </a:solidFill>
              </a:rPr>
              <a:t>Hyku</a:t>
            </a:r>
            <a:r>
              <a:rPr lang="en-US" sz="1600" dirty="0">
                <a:solidFill>
                  <a:schemeClr val="bg1"/>
                </a:solidFill>
              </a:rPr>
              <a:t> project, funded by Arcadia. We’re all partnering to further work with the repository community, representing wider needs within the Advancing </a:t>
            </a:r>
            <a:r>
              <a:rPr lang="en-US" sz="1600" dirty="0" err="1">
                <a:solidFill>
                  <a:schemeClr val="bg1"/>
                </a:solidFill>
              </a:rPr>
              <a:t>Hyku</a:t>
            </a:r>
            <a:r>
              <a:rPr lang="en-US" sz="1600" dirty="0">
                <a:solidFill>
                  <a:schemeClr val="bg1"/>
                </a:solidFill>
              </a:rPr>
              <a:t> project.</a:t>
            </a:r>
            <a:br>
              <a:rPr lang="en-US" sz="1600" dirty="0">
                <a:solidFill>
                  <a:schemeClr val="bg1"/>
                </a:solidFill>
              </a:rPr>
            </a:b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Interested? We need your input here: </a:t>
            </a:r>
            <a:r>
              <a:rPr lang="en-US" sz="1600" b="1" dirty="0">
                <a:solidFill>
                  <a:srgbClr val="0070C0"/>
                </a:solidFill>
              </a:rPr>
              <a:t>[</a:t>
            </a:r>
            <a:r>
              <a:rPr lang="en-US" sz="1600" b="1" dirty="0">
                <a:solidFill>
                  <a:srgbClr val="0070C0"/>
                </a:solidFill>
                <a:hlinkClick r:id="rId11"/>
              </a:rPr>
              <a:t>Click for Live Survey</a:t>
            </a:r>
            <a:r>
              <a:rPr lang="en-US" sz="1600" b="1" dirty="0">
                <a:solidFill>
                  <a:srgbClr val="0070C0"/>
                </a:solidFill>
              </a:rPr>
              <a:t>]</a:t>
            </a:r>
            <a:endParaRPr lang="en-US" sz="160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66B42E91-BF02-C141-92C9-1A2F88EDE7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51716" y="3310373"/>
            <a:ext cx="852922" cy="838707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8A169533-8024-EE4C-B52A-63ADE0C840F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75862" y="3516202"/>
            <a:ext cx="2688509" cy="704886"/>
          </a:xfrm>
          <a:prstGeom prst="rect">
            <a:avLst/>
          </a:prstGeom>
        </p:spPr>
      </p:pic>
      <p:pic>
        <p:nvPicPr>
          <p:cNvPr id="18" name="Picture 17" descr="A picture containing drawing, stop&#10;&#10;Description automatically generated">
            <a:extLst>
              <a:ext uri="{FF2B5EF4-FFF2-40B4-BE49-F238E27FC236}">
                <a16:creationId xmlns:a16="http://schemas.microsoft.com/office/drawing/2014/main" id="{7C57A7D6-EB7F-9A47-ABB9-B0F984327FD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040" y="3141824"/>
            <a:ext cx="537358" cy="1043413"/>
          </a:xfrm>
          <a:prstGeom prst="rect">
            <a:avLst/>
          </a:prstGeom>
        </p:spPr>
      </p:pic>
      <p:pic>
        <p:nvPicPr>
          <p:cNvPr id="61" name="Picture 60" descr="A close up of a logo&#10;&#10;Description automatically generated">
            <a:extLst>
              <a:ext uri="{FF2B5EF4-FFF2-40B4-BE49-F238E27FC236}">
                <a16:creationId xmlns:a16="http://schemas.microsoft.com/office/drawing/2014/main" id="{8D997B50-112B-9E4C-B8A3-2EDFEFB9A920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" r="75430"/>
          <a:stretch/>
        </p:blipFill>
        <p:spPr>
          <a:xfrm>
            <a:off x="8417920" y="3604110"/>
            <a:ext cx="622822" cy="544970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CE5458DF-881D-AA41-9327-253E421399E6}"/>
              </a:ext>
            </a:extLst>
          </p:cNvPr>
          <p:cNvSpPr txBox="1"/>
          <p:nvPr/>
        </p:nvSpPr>
        <p:spPr>
          <a:xfrm>
            <a:off x="7118689" y="48744"/>
            <a:ext cx="50621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Sara Gould &amp; Rachael </a:t>
            </a:r>
            <a:r>
              <a:rPr lang="en-US" sz="1400" dirty="0" err="1"/>
              <a:t>Kotarski</a:t>
            </a:r>
            <a:r>
              <a:rPr lang="en-US" sz="1400" dirty="0"/>
              <a:t>, British Library </a:t>
            </a:r>
            <a:br>
              <a:rPr lang="en-US" sz="1400" dirty="0"/>
            </a:br>
            <a:r>
              <a:rPr lang="en-US" sz="1400" dirty="0">
                <a:hlinkClick r:id="rId16"/>
              </a:rPr>
              <a:t>openaccess@bl.uk</a:t>
            </a:r>
            <a:r>
              <a:rPr lang="en-US" sz="1400" dirty="0"/>
              <a:t>  </a:t>
            </a:r>
            <a:br>
              <a:rPr lang="en-US" sz="1400" dirty="0"/>
            </a:br>
            <a:r>
              <a:rPr lang="en-US" sz="1400" dirty="0"/>
              <a:t>Ellen Ramsey, University of Virginia </a:t>
            </a:r>
            <a:br>
              <a:rPr lang="en-US" sz="1400" dirty="0"/>
            </a:br>
            <a:r>
              <a:rPr lang="en-US" sz="1400" dirty="0">
                <a:hlinkClick r:id="rId17"/>
              </a:rPr>
              <a:t>ellen@virginia.edu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244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8851</TotalTime>
  <Words>251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</dc:creator>
  <cp:lastModifiedBy>Ramsey, Ellen C (ecr2c)</cp:lastModifiedBy>
  <cp:revision>14</cp:revision>
  <cp:lastPrinted>2020-05-22T03:10:09Z</cp:lastPrinted>
  <dcterms:created xsi:type="dcterms:W3CDTF">2020-05-19T13:25:59Z</dcterms:created>
  <dcterms:modified xsi:type="dcterms:W3CDTF">2020-06-10T13:16:31Z</dcterms:modified>
</cp:coreProperties>
</file>